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diagrams/layout2.xml" ContentType="application/vnd.openxmlformats-officedocument.drawingml.diagram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326" r:id="rId2"/>
    <p:sldId id="327" r:id="rId3"/>
    <p:sldId id="293" r:id="rId4"/>
    <p:sldId id="336" r:id="rId5"/>
    <p:sldId id="328" r:id="rId6"/>
    <p:sldId id="317" r:id="rId7"/>
    <p:sldId id="329" r:id="rId8"/>
    <p:sldId id="324" r:id="rId9"/>
    <p:sldId id="303" r:id="rId10"/>
    <p:sldId id="304" r:id="rId11"/>
    <p:sldId id="305" r:id="rId12"/>
    <p:sldId id="318" r:id="rId13"/>
    <p:sldId id="319" r:id="rId14"/>
    <p:sldId id="320" r:id="rId15"/>
    <p:sldId id="321" r:id="rId16"/>
    <p:sldId id="344" r:id="rId17"/>
    <p:sldId id="345" r:id="rId18"/>
    <p:sldId id="346" r:id="rId19"/>
    <p:sldId id="347" r:id="rId20"/>
    <p:sldId id="348" r:id="rId21"/>
    <p:sldId id="330" r:id="rId22"/>
    <p:sldId id="337" r:id="rId23"/>
    <p:sldId id="343" r:id="rId24"/>
    <p:sldId id="338" r:id="rId25"/>
    <p:sldId id="331" r:id="rId26"/>
    <p:sldId id="333" r:id="rId27"/>
    <p:sldId id="342" r:id="rId28"/>
    <p:sldId id="334" r:id="rId29"/>
    <p:sldId id="339" r:id="rId30"/>
    <p:sldId id="340" r:id="rId31"/>
    <p:sldId id="341" r:id="rId32"/>
    <p:sldId id="325"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3" r:id="rId58"/>
    <p:sldId id="374" r:id="rId59"/>
    <p:sldId id="375" r:id="rId60"/>
    <p:sldId id="376" r:id="rId61"/>
    <p:sldId id="271"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294" userDrawn="1">
          <p15:clr>
            <a:srgbClr val="A4A3A4"/>
          </p15:clr>
        </p15:guide>
        <p15:guide id="2" pos="382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ric Lai" initials="EL" lastIdx="1" clrIdx="0"/>
  <p:cmAuthor id="1" name="mother" initials="m"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77FA"/>
    <a:srgbClr val="00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p:restoredLeft sz="19550" autoAdjust="0"/>
    <p:restoredTop sz="82353" autoAdjust="0"/>
  </p:normalViewPr>
  <p:slideViewPr>
    <p:cSldViewPr snapToGrid="0" showGuides="1">
      <p:cViewPr varScale="1">
        <p:scale>
          <a:sx n="68" d="100"/>
          <a:sy n="68" d="100"/>
        </p:scale>
        <p:origin x="-408" y="-90"/>
      </p:cViewPr>
      <p:guideLst>
        <p:guide orient="horz" pos="1294"/>
        <p:guide pos="38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20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08T01:36:44.103" idx="1">
    <p:pos x="1" y="2"/>
    <p:text>数据中心网络的微分段限制未经授权的横向移动，但到目前为止，数据中心网络中还未能切实可行。
传统的封包过滤和高级的下一代防火墙作为网络上的交通枢纽实施管制。应用程序工作负载流量经过经过这些控制点时，网络数据包被阻拦还是允许穿过防护墙取决于该控制点防护墙规则的设置。
使用传统的防火墙微分割有两个关键的操作障碍：吞吐能力和安全性管理。
吞吐能力的局限性可以克服，但成本高。也可以买足够的实质或虚拟的防火墙为实现微分割提供所需容量，但对于大多数（如果不是全部）机构组织，为有效微分割而采购必要量的防火墙，在经济上是不可行的。
随着工作量和现今数据中心与日剧增的动态特性，安全管理的负担成倍地增长。
如果每当一个新的VM被添加、转移或退役时，必须手动添加，删除和/或修改防火墙规则，那么更改的速度会很快拖垮IT的运营。正是这种障碍，使得最安全团队的最完美的计划过渡到实现数据中心的全面微分割或是最小权限、单元级别的信任策略（本章后面讨论）。
</p:text>
  </p:cm>
</p:cmLst>
</file>

<file path=ppt/diagrams/colors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12F828-465A-4592-9622-F0C74B158E48}" type="doc">
      <dgm:prSet loTypeId="urn:microsoft.com/office/officeart/2005/8/layout/vList5" loCatId="list" qsTypeId="urn:microsoft.com/office/officeart/2005/8/quickstyle/simple1" qsCatId="simple" csTypeId="urn:microsoft.com/office/officeart/2005/8/colors/colorful1#3" csCatId="colorful" phldr="1"/>
      <dgm:spPr/>
      <dgm:t>
        <a:bodyPr/>
        <a:lstStyle/>
        <a:p>
          <a:endParaRPr lang="en-US"/>
        </a:p>
      </dgm:t>
    </dgm:pt>
    <dgm:pt modelId="{79942E34-67E6-4BA5-8054-65663F7AB292}">
      <dgm:prSet phldrT="[Text]"/>
      <dgm:spPr/>
      <dgm:t>
        <a:bodyPr/>
        <a:lstStyle/>
        <a:p>
          <a:r>
            <a:rPr lang="zh-CN" altLang="en-US" b="1" dirty="0" smtClean="0">
              <a:latin typeface="Calibri" panose="020F0502020204030204" pitchFamily="34" charset="0"/>
              <a:ea typeface="Tahoma" panose="020B0604030504040204" pitchFamily="34" charset="0"/>
              <a:cs typeface="Times New Roman" panose="02020603050405020304" pitchFamily="18" charset="0"/>
            </a:rPr>
            <a:t>连接、自动化</a:t>
          </a:r>
          <a:r>
            <a:rPr lang="en-US" altLang="zh-CN" b="1" dirty="0" smtClean="0">
              <a:latin typeface="Calibri" panose="020F0502020204030204" pitchFamily="34" charset="0"/>
              <a:ea typeface="Tahoma" panose="020B0604030504040204" pitchFamily="34" charset="0"/>
              <a:cs typeface="Times New Roman" panose="02020603050405020304" pitchFamily="18" charset="0"/>
            </a:rPr>
            <a:t>&amp;</a:t>
          </a:r>
          <a:r>
            <a:rPr lang="zh-CN" altLang="en-US" b="1" dirty="0" smtClean="0">
              <a:latin typeface="Calibri" panose="020F0502020204030204" pitchFamily="34" charset="0"/>
              <a:ea typeface="Tahoma" panose="020B0604030504040204" pitchFamily="34" charset="0"/>
              <a:cs typeface="Times New Roman" panose="02020603050405020304" pitchFamily="18" charset="0"/>
            </a:rPr>
            <a:t>信息收集</a:t>
          </a:r>
          <a:r>
            <a:rPr lang="en-US" b="1" dirty="0" smtClean="0">
              <a:latin typeface="Calibri" panose="020F0502020204030204" pitchFamily="34" charset="0"/>
              <a:ea typeface="Tahoma" panose="020B0604030504040204" pitchFamily="34" charset="0"/>
              <a:cs typeface="Times New Roman" panose="02020603050405020304" pitchFamily="18" charset="0"/>
            </a:rPr>
            <a:t>!</a:t>
          </a:r>
          <a:endParaRPr lang="en-US" b="1" dirty="0">
            <a:latin typeface="Calibri" panose="020F0502020204030204" pitchFamily="34" charset="0"/>
            <a:ea typeface="Tahoma" panose="020B0604030504040204" pitchFamily="34" charset="0"/>
            <a:cs typeface="Times New Roman" panose="02020603050405020304" pitchFamily="18" charset="0"/>
          </a:endParaRPr>
        </a:p>
      </dgm:t>
    </dgm:pt>
    <dgm:pt modelId="{A00A8B2C-4D29-4855-8C0E-BB80ABD6EFE6}" type="parTrans" cxnId="{6344F06C-1114-4128-ADC3-EE157DCFA421}">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72CC7865-5BA8-4E45-9354-40C7B4EFAA86}" type="sibTrans" cxnId="{6344F06C-1114-4128-ADC3-EE157DCFA421}">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850E9659-DACE-4EE0-A856-F69D38C9B02D}">
      <dgm:prSet phldrT="[Text]"/>
      <dgm:spPr>
        <a:solidFill>
          <a:schemeClr val="accent2">
            <a:lumMod val="20000"/>
            <a:lumOff val="80000"/>
            <a:alpha val="70000"/>
          </a:schemeClr>
        </a:solidFill>
        <a:ln>
          <a:solidFill>
            <a:schemeClr val="accent2"/>
          </a:solidFill>
        </a:ln>
      </dgm:spPr>
      <dgm:t>
        <a:bodyPr/>
        <a:lstStyle/>
        <a:p>
          <a:r>
            <a:rPr lang="zh-CN" altLang="en-US" b="0" kern="1200" dirty="0" smtClean="0">
              <a:latin typeface="Tahoma" panose="020B0604030504040204" pitchFamily="34" charset="0"/>
              <a:ea typeface="Tahoma" panose="020B0604030504040204" pitchFamily="34" charset="0"/>
              <a:cs typeface="Tahoma" panose="020B0604030504040204" pitchFamily="34" charset="0"/>
            </a:rPr>
            <a:t>连接软件</a:t>
          </a:r>
          <a:r>
            <a:rPr lang="en-US" altLang="zh-CN" b="0" kern="1200" dirty="0" smtClean="0">
              <a:latin typeface="Tahoma" panose="020B0604030504040204" pitchFamily="34" charset="0"/>
              <a:ea typeface="Tahoma" panose="020B0604030504040204" pitchFamily="34" charset="0"/>
              <a:cs typeface="Tahoma" panose="020B0604030504040204" pitchFamily="34" charset="0"/>
            </a:rPr>
            <a:t>&amp;</a:t>
          </a:r>
          <a:r>
            <a:rPr lang="zh-CN" altLang="en-US" b="0" kern="1200" dirty="0" smtClean="0">
              <a:latin typeface="Tahoma" panose="020B0604030504040204" pitchFamily="34" charset="0"/>
              <a:ea typeface="Tahoma" panose="020B0604030504040204" pitchFamily="34" charset="0"/>
              <a:cs typeface="Tahoma" panose="020B0604030504040204" pitchFamily="34" charset="0"/>
            </a:rPr>
            <a:t>硬件以便访问您的数据</a:t>
          </a:r>
          <a:endParaRPr lang="en-US" b="0" kern="1200" dirty="0">
            <a:latin typeface="Tahoma" panose="020B0604030504040204" pitchFamily="34" charset="0"/>
            <a:ea typeface="Tahoma" panose="020B0604030504040204" pitchFamily="34" charset="0"/>
            <a:cs typeface="Tahoma" panose="020B0604030504040204" pitchFamily="34" charset="0"/>
          </a:endParaRPr>
        </a:p>
      </dgm:t>
    </dgm:pt>
    <dgm:pt modelId="{8BC4E1DF-2344-4D76-A4B3-ED19CA1E7B4F}" type="parTrans" cxnId="{0BC3F79A-7C07-44CF-8935-6DCB6F4336B6}">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8E3381A4-B0C3-465B-9B56-5E8D57682F10}" type="sibTrans" cxnId="{0BC3F79A-7C07-44CF-8935-6DCB6F4336B6}">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CB7308CD-9DB9-4A17-B861-455BA7F82DB8}">
      <dgm:prSet phldrT="[Text]"/>
      <dgm:spPr>
        <a:solidFill>
          <a:schemeClr val="accent2">
            <a:lumMod val="20000"/>
            <a:lumOff val="80000"/>
            <a:alpha val="70000"/>
          </a:schemeClr>
        </a:solidFill>
        <a:ln>
          <a:solidFill>
            <a:schemeClr val="accent2"/>
          </a:solidFill>
        </a:ln>
      </dgm:spPr>
      <dgm:t>
        <a:bodyPr/>
        <a:lstStyle/>
        <a:p>
          <a:r>
            <a:rPr lang="zh-CN" altLang="en-US" b="0" kern="1200" dirty="0" smtClean="0">
              <a:latin typeface="Tahoma" panose="020B0604030504040204" pitchFamily="34" charset="0"/>
              <a:ea typeface="Tahoma" panose="020B0604030504040204" pitchFamily="34" charset="0"/>
              <a:cs typeface="Tahoma" panose="020B0604030504040204" pitchFamily="34" charset="0"/>
            </a:rPr>
            <a:t>自动化</a:t>
          </a:r>
          <a:r>
            <a:rPr lang="en-US" altLang="zh-CN" b="0" kern="1200" dirty="0" smtClean="0">
              <a:latin typeface="Tahoma" panose="020B0604030504040204" pitchFamily="34" charset="0"/>
              <a:ea typeface="Tahoma" panose="020B0604030504040204" pitchFamily="34" charset="0"/>
              <a:cs typeface="Tahoma" panose="020B0604030504040204" pitchFamily="34" charset="0"/>
            </a:rPr>
            <a:t>&amp;</a:t>
          </a:r>
          <a:r>
            <a:rPr lang="zh-CN" altLang="en-US" b="0" kern="1200" dirty="0" smtClean="0">
              <a:latin typeface="Tahoma" panose="020B0604030504040204" pitchFamily="34" charset="0"/>
              <a:ea typeface="Tahoma" panose="020B0604030504040204" pitchFamily="34" charset="0"/>
              <a:cs typeface="Tahoma" panose="020B0604030504040204" pitchFamily="34" charset="0"/>
            </a:rPr>
            <a:t>控制您的进程</a:t>
          </a:r>
          <a:endParaRPr lang="en-US" b="0" kern="1200" dirty="0">
            <a:latin typeface="Tahoma" panose="020B0604030504040204" pitchFamily="34" charset="0"/>
            <a:ea typeface="Tahoma" panose="020B0604030504040204" pitchFamily="34" charset="0"/>
            <a:cs typeface="Tahoma" panose="020B0604030504040204" pitchFamily="34" charset="0"/>
          </a:endParaRPr>
        </a:p>
      </dgm:t>
    </dgm:pt>
    <dgm:pt modelId="{9BB56B3A-7D81-43A1-BEF0-6E1F2CAF1146}" type="parTrans" cxnId="{DFA238B6-D8F5-4875-A80C-643D62ABE1A3}">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1B204949-EF9F-454B-996B-F1A58DBDED1B}" type="sibTrans" cxnId="{DFA238B6-D8F5-4875-A80C-643D62ABE1A3}">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A14AB2F2-31E7-4775-97D7-4264BD1C77B8}">
      <dgm:prSet/>
      <dgm:spPr>
        <a:solidFill>
          <a:schemeClr val="accent4">
            <a:lumMod val="20000"/>
            <a:lumOff val="80000"/>
            <a:alpha val="70000"/>
          </a:schemeClr>
        </a:solidFill>
        <a:ln>
          <a:solidFill>
            <a:schemeClr val="accent4"/>
          </a:solidFill>
        </a:ln>
      </dgm:spPr>
      <dgm:t>
        <a:bodyPr/>
        <a:lstStyle/>
        <a:p>
          <a:r>
            <a:rPr lang="zh-CN" altLang="en-US" b="0" dirty="0" smtClean="0">
              <a:latin typeface="Calibri" panose="020F0502020204030204" pitchFamily="34" charset="0"/>
              <a:ea typeface="Tahoma" panose="020B0604030504040204" pitchFamily="34" charset="0"/>
              <a:cs typeface="Times New Roman" panose="02020603050405020304" pitchFamily="18" charset="0"/>
            </a:rPr>
            <a:t>通知您的员工严重警告</a:t>
          </a:r>
          <a:endParaRPr lang="en-US" b="0" dirty="0">
            <a:latin typeface="Calibri" panose="020F0502020204030204" pitchFamily="34" charset="0"/>
            <a:ea typeface="Tahoma" panose="020B0604030504040204" pitchFamily="34" charset="0"/>
            <a:cs typeface="Times New Roman" panose="02020603050405020304" pitchFamily="18" charset="0"/>
          </a:endParaRPr>
        </a:p>
      </dgm:t>
    </dgm:pt>
    <dgm:pt modelId="{43442E65-6219-4CD0-957E-008A698EE3D7}" type="parTrans" cxnId="{D1EB8F49-260C-4DCA-BFE2-D81253746FE8}">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73562894-6C0C-48B5-9862-A3CFACE21873}" type="sibTrans" cxnId="{D1EB8F49-260C-4DCA-BFE2-D81253746FE8}">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2A340692-8CEE-493A-A7CB-DC300541F5E7}">
      <dgm:prSet/>
      <dgm:spPr>
        <a:solidFill>
          <a:schemeClr val="accent5"/>
        </a:solidFill>
      </dgm:spPr>
      <dgm:t>
        <a:bodyPr/>
        <a:lstStyle/>
        <a:p>
          <a:r>
            <a:rPr lang="zh-CN" altLang="en-US" b="1" dirty="0" smtClean="0">
              <a:latin typeface="Calibri" panose="020F0502020204030204" pitchFamily="34" charset="0"/>
              <a:ea typeface="Tahoma" panose="020B0604030504040204" pitchFamily="34" charset="0"/>
              <a:cs typeface="Times New Roman" panose="02020603050405020304" pitchFamily="18" charset="0"/>
            </a:rPr>
            <a:t>调动、虚拟化</a:t>
          </a:r>
          <a:r>
            <a:rPr lang="en-US" altLang="zh-CN" b="1" dirty="0" smtClean="0">
              <a:latin typeface="Calibri" panose="020F0502020204030204" pitchFamily="34" charset="0"/>
              <a:ea typeface="Tahoma" panose="020B0604030504040204" pitchFamily="34" charset="0"/>
              <a:cs typeface="Times New Roman" panose="02020603050405020304" pitchFamily="18" charset="0"/>
            </a:rPr>
            <a:t>&amp;</a:t>
          </a:r>
          <a:r>
            <a:rPr lang="zh-CN" altLang="en-US" b="1" dirty="0" smtClean="0">
              <a:latin typeface="Calibri" panose="020F0502020204030204" pitchFamily="34" charset="0"/>
              <a:ea typeface="Tahoma" panose="020B0604030504040204" pitchFamily="34" charset="0"/>
              <a:cs typeface="Times New Roman" panose="02020603050405020304" pitchFamily="18" charset="0"/>
            </a:rPr>
            <a:t>单薄化</a:t>
          </a:r>
          <a:r>
            <a:rPr lang="en-US" b="1" dirty="0" smtClean="0">
              <a:latin typeface="Calibri" panose="020F0502020204030204" pitchFamily="34" charset="0"/>
              <a:ea typeface="Tahoma" panose="020B0604030504040204" pitchFamily="34" charset="0"/>
              <a:cs typeface="Times New Roman" panose="02020603050405020304" pitchFamily="18" charset="0"/>
            </a:rPr>
            <a:t>!</a:t>
          </a:r>
          <a:endParaRPr lang="en-US" b="1" dirty="0">
            <a:latin typeface="Calibri" panose="020F0502020204030204" pitchFamily="34" charset="0"/>
            <a:ea typeface="Tahoma" panose="020B0604030504040204" pitchFamily="34" charset="0"/>
            <a:cs typeface="Times New Roman" panose="02020603050405020304" pitchFamily="18" charset="0"/>
          </a:endParaRPr>
        </a:p>
      </dgm:t>
    </dgm:pt>
    <dgm:pt modelId="{A3987372-A693-45C6-B89F-67DB7C93C7A0}" type="parTrans" cxnId="{F601C350-C43A-4539-B372-FF9F6EF8C18A}">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850BA455-2DD6-468B-B0AC-F7AE2A9C4F1C}" type="sibTrans" cxnId="{F601C350-C43A-4539-B372-FF9F6EF8C18A}">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84C491D7-C34F-430A-BB85-11CF5486CBC5}">
      <dgm:prSet/>
      <dgm:spPr>
        <a:solidFill>
          <a:schemeClr val="accent5">
            <a:lumMod val="20000"/>
            <a:lumOff val="80000"/>
            <a:alpha val="70000"/>
          </a:schemeClr>
        </a:solidFill>
        <a:ln>
          <a:solidFill>
            <a:schemeClr val="accent5"/>
          </a:solidFill>
        </a:ln>
      </dgm:spPr>
      <dgm:t>
        <a:bodyPr/>
        <a:lstStyle/>
        <a:p>
          <a:r>
            <a:rPr lang="zh-CN" altLang="en-US" b="0" dirty="0" smtClean="0">
              <a:latin typeface="Calibri" panose="020F0502020204030204" pitchFamily="34" charset="0"/>
              <a:ea typeface="Tahoma" panose="020B0604030504040204" pitchFamily="34" charset="0"/>
              <a:cs typeface="Times New Roman" panose="02020603050405020304" pitchFamily="18" charset="0"/>
            </a:rPr>
            <a:t>数字化</a:t>
          </a:r>
          <a:r>
            <a:rPr lang="en-US" b="0" dirty="0" smtClean="0">
              <a:latin typeface="Calibri" panose="020F0502020204030204" pitchFamily="34" charset="0"/>
              <a:ea typeface="Tahoma" panose="020B0604030504040204" pitchFamily="34" charset="0"/>
              <a:cs typeface="Times New Roman" panose="02020603050405020304" pitchFamily="18" charset="0"/>
            </a:rPr>
            <a:t>&amp;</a:t>
          </a:r>
          <a:r>
            <a:rPr lang="zh-CN" altLang="en-US" b="0" dirty="0" smtClean="0">
              <a:latin typeface="Calibri" panose="020F0502020204030204" pitchFamily="34" charset="0"/>
              <a:ea typeface="Tahoma" panose="020B0604030504040204" pitchFamily="34" charset="0"/>
              <a:cs typeface="Times New Roman" panose="02020603050405020304" pitchFamily="18" charset="0"/>
            </a:rPr>
            <a:t>调动劳动力</a:t>
          </a:r>
          <a:endParaRPr lang="en-US" b="0" dirty="0">
            <a:latin typeface="Calibri" panose="020F0502020204030204" pitchFamily="34" charset="0"/>
            <a:ea typeface="Tahoma" panose="020B0604030504040204" pitchFamily="34" charset="0"/>
            <a:cs typeface="Times New Roman" panose="02020603050405020304" pitchFamily="18" charset="0"/>
          </a:endParaRPr>
        </a:p>
      </dgm:t>
    </dgm:pt>
    <dgm:pt modelId="{FE95CE99-37E3-458B-837E-80F2A50CBD52}" type="parTrans" cxnId="{F8C16DB2-140A-4558-8F6C-ABC8954E2009}">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08D93E0A-2E5D-4844-96A5-13F72DC3FF4C}" type="sibTrans" cxnId="{F8C16DB2-140A-4558-8F6C-ABC8954E2009}">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660918D4-F8C1-4525-8994-D72CDB96AA93}">
      <dgm:prSet/>
      <dgm:spPr>
        <a:solidFill>
          <a:schemeClr val="accent5">
            <a:lumMod val="20000"/>
            <a:lumOff val="80000"/>
            <a:alpha val="70000"/>
          </a:schemeClr>
        </a:solidFill>
        <a:ln>
          <a:solidFill>
            <a:schemeClr val="accent5"/>
          </a:solidFill>
        </a:ln>
      </dgm:spPr>
      <dgm:t>
        <a:bodyPr/>
        <a:lstStyle/>
        <a:p>
          <a:r>
            <a:rPr lang="zh-CN" altLang="en-US" b="0" dirty="0" smtClean="0">
              <a:latin typeface="Calibri" panose="020F0502020204030204" pitchFamily="34" charset="0"/>
              <a:ea typeface="Tahoma" panose="020B0604030504040204" pitchFamily="34" charset="0"/>
              <a:cs typeface="Times New Roman" panose="02020603050405020304" pitchFamily="18" charset="0"/>
            </a:rPr>
            <a:t>单薄化以降低成本</a:t>
          </a:r>
          <a:r>
            <a:rPr lang="en-US" altLang="zh-CN" b="0" dirty="0" smtClean="0">
              <a:latin typeface="Calibri" panose="020F0502020204030204" pitchFamily="34" charset="0"/>
              <a:ea typeface="Tahoma" panose="020B0604030504040204" pitchFamily="34" charset="0"/>
              <a:cs typeface="Times New Roman" panose="02020603050405020304" pitchFamily="18" charset="0"/>
            </a:rPr>
            <a:t>&amp;</a:t>
          </a:r>
          <a:r>
            <a:rPr lang="zh-CN" altLang="en-US" b="0" dirty="0" smtClean="0">
              <a:latin typeface="Calibri" panose="020F0502020204030204" pitchFamily="34" charset="0"/>
              <a:ea typeface="Tahoma" panose="020B0604030504040204" pitchFamily="34" charset="0"/>
              <a:cs typeface="Times New Roman" panose="02020603050405020304" pitchFamily="18" charset="0"/>
            </a:rPr>
            <a:t>提高可靠性</a:t>
          </a:r>
          <a:endParaRPr lang="en-US" b="0" dirty="0">
            <a:latin typeface="Calibri" panose="020F0502020204030204" pitchFamily="34" charset="0"/>
            <a:ea typeface="Tahoma" panose="020B0604030504040204" pitchFamily="34" charset="0"/>
            <a:cs typeface="Times New Roman" panose="02020603050405020304" pitchFamily="18" charset="0"/>
          </a:endParaRPr>
        </a:p>
      </dgm:t>
    </dgm:pt>
    <dgm:pt modelId="{773F5F27-1F60-4C30-955C-EBCF510DBFB4}" type="parTrans" cxnId="{6840780E-8E7D-44FD-B40D-B8D1DD536F02}">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8F3006CB-5281-4334-97A5-A3BDF9D4AF75}" type="sibTrans" cxnId="{6840780E-8E7D-44FD-B40D-B8D1DD536F02}">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7B92CC4B-A3D2-4046-A7E2-3DF33B89DC58}">
      <dgm:prSet/>
      <dgm:spPr>
        <a:solidFill>
          <a:schemeClr val="accent6"/>
        </a:solidFill>
      </dgm:spPr>
      <dgm:t>
        <a:bodyPr/>
        <a:lstStyle/>
        <a:p>
          <a:r>
            <a:rPr lang="zh-CN" altLang="en-US" b="1" dirty="0" smtClean="0">
              <a:latin typeface="Calibri" panose="020F0502020204030204" pitchFamily="34" charset="0"/>
              <a:ea typeface="Tahoma" panose="020B0604030504040204" pitchFamily="34" charset="0"/>
              <a:cs typeface="Times New Roman" panose="02020603050405020304" pitchFamily="18" charset="0"/>
            </a:rPr>
            <a:t>形象化、分析</a:t>
          </a:r>
          <a:r>
            <a:rPr lang="en-US" altLang="zh-CN" b="1" dirty="0" smtClean="0">
              <a:latin typeface="Calibri" panose="020F0502020204030204" pitchFamily="34" charset="0"/>
              <a:ea typeface="Tahoma" panose="020B0604030504040204" pitchFamily="34" charset="0"/>
              <a:cs typeface="Times New Roman" panose="02020603050405020304" pitchFamily="18" charset="0"/>
            </a:rPr>
            <a:t>&amp;</a:t>
          </a:r>
          <a:r>
            <a:rPr lang="zh-CN" altLang="en-US" b="1" dirty="0" smtClean="0">
              <a:latin typeface="Calibri" panose="020F0502020204030204" pitchFamily="34" charset="0"/>
              <a:ea typeface="Tahoma" panose="020B0604030504040204" pitchFamily="34" charset="0"/>
              <a:cs typeface="Times New Roman" panose="02020603050405020304" pitchFamily="18" charset="0"/>
            </a:rPr>
            <a:t>优化</a:t>
          </a:r>
          <a:r>
            <a:rPr lang="en-US" b="1" dirty="0" smtClean="0">
              <a:latin typeface="Calibri" panose="020F0502020204030204" pitchFamily="34" charset="0"/>
              <a:ea typeface="Tahoma" panose="020B0604030504040204" pitchFamily="34" charset="0"/>
              <a:cs typeface="Times New Roman" panose="02020603050405020304" pitchFamily="18" charset="0"/>
            </a:rPr>
            <a:t>!</a:t>
          </a:r>
          <a:endParaRPr lang="en-US" b="1" dirty="0">
            <a:latin typeface="Calibri" panose="020F0502020204030204" pitchFamily="34" charset="0"/>
            <a:ea typeface="Tahoma" panose="020B0604030504040204" pitchFamily="34" charset="0"/>
            <a:cs typeface="Times New Roman" panose="02020603050405020304" pitchFamily="18" charset="0"/>
          </a:endParaRPr>
        </a:p>
      </dgm:t>
    </dgm:pt>
    <dgm:pt modelId="{851B5C6D-7C34-4103-9BF3-80CAC9C92C41}" type="parTrans" cxnId="{FD6CE839-C981-4E04-8960-139D99D078D2}">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BDE4AD40-1AC6-4BA2-98BC-2B42BA3C5A7F}" type="sibTrans" cxnId="{FD6CE839-C981-4E04-8960-139D99D078D2}">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7970A4D5-AFD3-4FF6-A094-990A92BAECF8}">
      <dgm:prSet/>
      <dgm:spPr>
        <a:solidFill>
          <a:schemeClr val="accent6">
            <a:lumMod val="20000"/>
            <a:lumOff val="80000"/>
            <a:alpha val="70000"/>
          </a:schemeClr>
        </a:solidFill>
        <a:ln>
          <a:solidFill>
            <a:schemeClr val="accent6"/>
          </a:solidFill>
        </a:ln>
      </dgm:spPr>
      <dgm:t>
        <a:bodyPr/>
        <a:lstStyle/>
        <a:p>
          <a:r>
            <a:rPr lang="zh-CN" altLang="en-US" b="0" dirty="0" smtClean="0">
              <a:latin typeface="Calibri" panose="020F0502020204030204" pitchFamily="34" charset="0"/>
              <a:ea typeface="Tahoma" panose="020B0604030504040204" pitchFamily="34" charset="0"/>
              <a:cs typeface="Times New Roman" panose="02020603050405020304" pitchFamily="18" charset="0"/>
            </a:rPr>
            <a:t>通过高级分析优化流程</a:t>
          </a:r>
          <a:endParaRPr lang="en-US" b="0" dirty="0">
            <a:latin typeface="Calibri" panose="020F0502020204030204" pitchFamily="34" charset="0"/>
            <a:ea typeface="Tahoma" panose="020B0604030504040204" pitchFamily="34" charset="0"/>
            <a:cs typeface="Times New Roman" panose="02020603050405020304" pitchFamily="18" charset="0"/>
          </a:endParaRPr>
        </a:p>
      </dgm:t>
    </dgm:pt>
    <dgm:pt modelId="{4C7EF0A5-8115-4AD0-A38B-DE7A59B053DB}" type="parTrans" cxnId="{CBE14EA3-87C8-4CD6-AB5F-0D1BDF3BF1A1}">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AC23D982-349A-4745-9E6F-E568A663BA43}" type="sibTrans" cxnId="{CBE14EA3-87C8-4CD6-AB5F-0D1BDF3BF1A1}">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6BEFC0B2-ECE2-4B98-BB70-E1FE4F978AA0}">
      <dgm:prSet/>
      <dgm:spPr>
        <a:solidFill>
          <a:schemeClr val="accent6">
            <a:lumMod val="20000"/>
            <a:lumOff val="80000"/>
            <a:alpha val="70000"/>
          </a:schemeClr>
        </a:solidFill>
        <a:ln>
          <a:solidFill>
            <a:schemeClr val="accent6"/>
          </a:solidFill>
        </a:ln>
      </dgm:spPr>
      <dgm:t>
        <a:bodyPr/>
        <a:lstStyle/>
        <a:p>
          <a:r>
            <a:rPr lang="zh-CN" altLang="en-US" b="0" dirty="0" smtClean="0">
              <a:latin typeface="Calibri" panose="020F0502020204030204" pitchFamily="34" charset="0"/>
              <a:ea typeface="Tahoma" panose="020B0604030504040204" pitchFamily="34" charset="0"/>
              <a:cs typeface="Times New Roman" panose="02020603050405020304" pitchFamily="18" charset="0"/>
            </a:rPr>
            <a:t>分析</a:t>
          </a:r>
          <a:r>
            <a:rPr lang="en-US" b="0" dirty="0" smtClean="0">
              <a:latin typeface="Calibri" panose="020F0502020204030204" pitchFamily="34" charset="0"/>
              <a:ea typeface="Tahoma" panose="020B0604030504040204" pitchFamily="34" charset="0"/>
              <a:cs typeface="Times New Roman" panose="02020603050405020304" pitchFamily="18" charset="0"/>
            </a:rPr>
            <a:t>&amp;</a:t>
          </a:r>
          <a:r>
            <a:rPr lang="zh-CN" altLang="en-US" b="0" dirty="0" smtClean="0">
              <a:latin typeface="Calibri" panose="020F0502020204030204" pitchFamily="34" charset="0"/>
              <a:ea typeface="Tahoma" panose="020B0604030504040204" pitchFamily="34" charset="0"/>
              <a:cs typeface="Times New Roman" panose="02020603050405020304" pitchFamily="18" charset="0"/>
            </a:rPr>
            <a:t>改善生产运营</a:t>
          </a:r>
          <a:endParaRPr lang="en-US" b="0" dirty="0">
            <a:latin typeface="Calibri" panose="020F0502020204030204" pitchFamily="34" charset="0"/>
            <a:ea typeface="Tahoma" panose="020B0604030504040204" pitchFamily="34" charset="0"/>
            <a:cs typeface="Times New Roman" panose="02020603050405020304" pitchFamily="18" charset="0"/>
          </a:endParaRPr>
        </a:p>
      </dgm:t>
    </dgm:pt>
    <dgm:pt modelId="{266279DC-B655-492A-A88D-DF8A8BC2EBCC}" type="parTrans" cxnId="{E1E5866B-38C9-44C7-97A8-671EB403E46E}">
      <dgm:prSet/>
      <dgm:spPr/>
      <dgm:t>
        <a:bodyPr/>
        <a:lstStyle/>
        <a:p>
          <a:endParaRPr lang="en-US"/>
        </a:p>
      </dgm:t>
    </dgm:pt>
    <dgm:pt modelId="{135709F4-5B0F-44BC-A339-6A087E773DE3}" type="sibTrans" cxnId="{E1E5866B-38C9-44C7-97A8-671EB403E46E}">
      <dgm:prSet/>
      <dgm:spPr/>
      <dgm:t>
        <a:bodyPr/>
        <a:lstStyle/>
        <a:p>
          <a:endParaRPr lang="en-US"/>
        </a:p>
      </dgm:t>
    </dgm:pt>
    <dgm:pt modelId="{CC44B9F0-EAFC-4A17-8A1A-4B4C949517C1}">
      <dgm:prSet/>
      <dgm:spPr>
        <a:solidFill>
          <a:schemeClr val="accent5">
            <a:lumMod val="20000"/>
            <a:lumOff val="80000"/>
            <a:alpha val="70000"/>
          </a:schemeClr>
        </a:solidFill>
        <a:ln>
          <a:solidFill>
            <a:schemeClr val="accent5"/>
          </a:solidFill>
        </a:ln>
      </dgm:spPr>
      <dgm:t>
        <a:bodyPr/>
        <a:lstStyle/>
        <a:p>
          <a:r>
            <a:rPr lang="zh-CN" altLang="en-US" b="0" dirty="0" smtClean="0">
              <a:latin typeface="Calibri" panose="020F0502020204030204" pitchFamily="34" charset="0"/>
              <a:ea typeface="Tahoma" panose="020B0604030504040204" pitchFamily="34" charset="0"/>
              <a:cs typeface="Times New Roman" panose="02020603050405020304" pitchFamily="18" charset="0"/>
            </a:rPr>
            <a:t>虚拟化</a:t>
          </a:r>
          <a:r>
            <a:rPr lang="en-US" b="0" dirty="0" smtClean="0">
              <a:latin typeface="Calibri" panose="020F0502020204030204" pitchFamily="34" charset="0"/>
              <a:ea typeface="Tahoma" panose="020B0604030504040204" pitchFamily="34" charset="0"/>
              <a:cs typeface="Times New Roman" panose="02020603050405020304" pitchFamily="18" charset="0"/>
            </a:rPr>
            <a:t> &amp; </a:t>
          </a:r>
          <a:r>
            <a:rPr lang="zh-CN" altLang="en-US" b="0" dirty="0" smtClean="0">
              <a:latin typeface="Calibri" panose="020F0502020204030204" pitchFamily="34" charset="0"/>
              <a:ea typeface="Tahoma" panose="020B0604030504040204" pitchFamily="34" charset="0"/>
              <a:cs typeface="Times New Roman" panose="02020603050405020304" pitchFamily="18" charset="0"/>
            </a:rPr>
            <a:t>保护您的计算机基础设施</a:t>
          </a:r>
          <a:r>
            <a:rPr lang="en-US" b="0" dirty="0" smtClean="0">
              <a:latin typeface="Calibri" panose="020F0502020204030204" pitchFamily="34" charset="0"/>
              <a:ea typeface="Tahoma" panose="020B0604030504040204" pitchFamily="34" charset="0"/>
              <a:cs typeface="Times New Roman" panose="02020603050405020304" pitchFamily="18" charset="0"/>
            </a:rPr>
            <a:t> </a:t>
          </a:r>
          <a:endParaRPr lang="en-US" b="0" dirty="0">
            <a:latin typeface="Calibri" panose="020F0502020204030204" pitchFamily="34" charset="0"/>
            <a:ea typeface="Tahoma" panose="020B0604030504040204" pitchFamily="34" charset="0"/>
            <a:cs typeface="Times New Roman" panose="02020603050405020304" pitchFamily="18" charset="0"/>
          </a:endParaRPr>
        </a:p>
      </dgm:t>
    </dgm:pt>
    <dgm:pt modelId="{287B197F-D5BD-4096-A83D-333D4B3A6CB2}" type="sibTrans" cxnId="{60F5EF6D-2FDE-460D-BCFE-9875768266A9}">
      <dgm:prSet/>
      <dgm:spPr/>
      <dgm:t>
        <a:bodyPr/>
        <a:lstStyle/>
        <a:p>
          <a:endParaRPr lang="en-US"/>
        </a:p>
      </dgm:t>
    </dgm:pt>
    <dgm:pt modelId="{53600872-4D0A-48A8-B54A-1D42B424C033}" type="parTrans" cxnId="{60F5EF6D-2FDE-460D-BCFE-9875768266A9}">
      <dgm:prSet/>
      <dgm:spPr/>
      <dgm:t>
        <a:bodyPr/>
        <a:lstStyle/>
        <a:p>
          <a:endParaRPr lang="en-US"/>
        </a:p>
      </dgm:t>
    </dgm:pt>
    <dgm:pt modelId="{60581813-F538-4A87-8E26-6B090100135E}">
      <dgm:prSet/>
      <dgm:spPr>
        <a:solidFill>
          <a:schemeClr val="accent4"/>
        </a:solidFill>
      </dgm:spPr>
      <dgm:t>
        <a:bodyPr/>
        <a:lstStyle/>
        <a:p>
          <a:r>
            <a:rPr lang="zh-CN" altLang="en-US" b="1" dirty="0" smtClean="0">
              <a:latin typeface="Calibri" panose="020F0502020204030204" pitchFamily="34" charset="0"/>
              <a:ea typeface="Tahoma" panose="020B0604030504040204" pitchFamily="34" charset="0"/>
              <a:cs typeface="Times New Roman" panose="02020603050405020304" pitchFamily="18" charset="0"/>
            </a:rPr>
            <a:t>通知</a:t>
          </a:r>
          <a:r>
            <a:rPr lang="en-US" b="1" dirty="0" smtClean="0">
              <a:latin typeface="Calibri" panose="020F0502020204030204" pitchFamily="34" charset="0"/>
              <a:ea typeface="Tahoma" panose="020B0604030504040204" pitchFamily="34" charset="0"/>
              <a:cs typeface="Times New Roman" panose="02020603050405020304" pitchFamily="18" charset="0"/>
            </a:rPr>
            <a:t/>
          </a:r>
          <a:br>
            <a:rPr lang="en-US" b="1" dirty="0" smtClean="0">
              <a:latin typeface="Calibri" panose="020F0502020204030204" pitchFamily="34" charset="0"/>
              <a:ea typeface="Tahoma" panose="020B0604030504040204" pitchFamily="34" charset="0"/>
              <a:cs typeface="Times New Roman" panose="02020603050405020304" pitchFamily="18" charset="0"/>
            </a:rPr>
          </a:br>
          <a:r>
            <a:rPr lang="en-US" b="1" dirty="0" smtClean="0">
              <a:latin typeface="Calibri" panose="020F0502020204030204" pitchFamily="34" charset="0"/>
              <a:ea typeface="Tahoma" panose="020B0604030504040204" pitchFamily="34" charset="0"/>
              <a:cs typeface="Times New Roman" panose="02020603050405020304" pitchFamily="18" charset="0"/>
            </a:rPr>
            <a:t>&amp; </a:t>
          </a:r>
          <a:r>
            <a:rPr lang="zh-CN" altLang="en-US" b="1" dirty="0" smtClean="0">
              <a:latin typeface="Calibri" panose="020F0502020204030204" pitchFamily="34" charset="0"/>
              <a:ea typeface="Tahoma" panose="020B0604030504040204" pitchFamily="34" charset="0"/>
              <a:cs typeface="Times New Roman" panose="02020603050405020304" pitchFamily="18" charset="0"/>
            </a:rPr>
            <a:t>报告</a:t>
          </a:r>
          <a:r>
            <a:rPr lang="en-US" b="1" dirty="0" smtClean="0">
              <a:latin typeface="Calibri" panose="020F0502020204030204" pitchFamily="34" charset="0"/>
              <a:ea typeface="Tahoma" panose="020B0604030504040204" pitchFamily="34" charset="0"/>
              <a:cs typeface="Times New Roman" panose="02020603050405020304" pitchFamily="18" charset="0"/>
            </a:rPr>
            <a:t>!</a:t>
          </a:r>
          <a:endParaRPr lang="en-US" b="1" dirty="0">
            <a:latin typeface="Calibri" panose="020F0502020204030204" pitchFamily="34" charset="0"/>
            <a:ea typeface="Tahoma" panose="020B0604030504040204" pitchFamily="34" charset="0"/>
            <a:cs typeface="Times New Roman" panose="02020603050405020304" pitchFamily="18" charset="0"/>
          </a:endParaRPr>
        </a:p>
      </dgm:t>
    </dgm:pt>
    <dgm:pt modelId="{06CBEB39-E9D2-4E5A-AA67-800B72B34FAA}" type="sibTrans" cxnId="{31B94EDB-671F-43D5-BA6F-D5814B940ADA}">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409BCC04-83CD-4DB6-8B40-72DC4732D50C}" type="parTrans" cxnId="{31B94EDB-671F-43D5-BA6F-D5814B940ADA}">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4F33B8E6-37D0-43F4-8426-29AA93BC57C8}">
      <dgm:prSet phldrT="[Text]"/>
      <dgm:spPr>
        <a:solidFill>
          <a:schemeClr val="accent2">
            <a:lumMod val="20000"/>
            <a:lumOff val="80000"/>
            <a:alpha val="70000"/>
          </a:schemeClr>
        </a:solidFill>
        <a:ln>
          <a:solidFill>
            <a:schemeClr val="accent2"/>
          </a:solidFill>
        </a:ln>
      </dgm:spPr>
      <dgm:t>
        <a:bodyPr/>
        <a:lstStyle/>
        <a:p>
          <a:r>
            <a:rPr lang="zh-CN" altLang="en-US" b="0" kern="1200" dirty="0" smtClean="0">
              <a:latin typeface="Tahoma" panose="020B0604030504040204" pitchFamily="34" charset="0"/>
              <a:ea typeface="Tahoma" panose="020B0604030504040204" pitchFamily="34" charset="0"/>
              <a:cs typeface="Tahoma" panose="020B0604030504040204" pitchFamily="34" charset="0"/>
            </a:rPr>
            <a:t>安全</a:t>
          </a:r>
          <a:r>
            <a:rPr lang="en-US" altLang="zh-CN" b="0" kern="1200" dirty="0" smtClean="0">
              <a:latin typeface="Tahoma" panose="020B0604030504040204" pitchFamily="34" charset="0"/>
              <a:ea typeface="Tahoma" panose="020B0604030504040204" pitchFamily="34" charset="0"/>
              <a:cs typeface="Tahoma" panose="020B0604030504040204" pitchFamily="34" charset="0"/>
            </a:rPr>
            <a:t>&amp;</a:t>
          </a:r>
          <a:r>
            <a:rPr lang="zh-CN" altLang="en-US" b="0" kern="1200" dirty="0" smtClean="0">
              <a:latin typeface="Tahoma" panose="020B0604030504040204" pitchFamily="34" charset="0"/>
              <a:ea typeface="Tahoma" panose="020B0604030504040204" pitchFamily="34" charset="0"/>
              <a:cs typeface="Tahoma" panose="020B0604030504040204" pitchFamily="34" charset="0"/>
            </a:rPr>
            <a:t>简化您的网络连接</a:t>
          </a:r>
          <a:endParaRPr lang="en-US" b="0" kern="1200" dirty="0">
            <a:latin typeface="Tahoma" panose="020B0604030504040204" pitchFamily="34" charset="0"/>
            <a:ea typeface="Tahoma" panose="020B0604030504040204" pitchFamily="34" charset="0"/>
            <a:cs typeface="Tahoma" panose="020B0604030504040204" pitchFamily="34" charset="0"/>
          </a:endParaRPr>
        </a:p>
      </dgm:t>
    </dgm:pt>
    <dgm:pt modelId="{135E4CEB-2589-47DF-BD0B-4803FF1836D6}" type="sibTrans" cxnId="{6106BA51-90E8-4E6C-AB8B-7D710B6ADDD4}">
      <dgm:prSet/>
      <dgm:spPr/>
    </dgm:pt>
    <dgm:pt modelId="{CAD41F48-454B-47A2-9635-E13575941D0F}" type="parTrans" cxnId="{6106BA51-90E8-4E6C-AB8B-7D710B6ADDD4}">
      <dgm:prSet/>
      <dgm:spPr/>
    </dgm:pt>
    <dgm:pt modelId="{7E529BB3-6DCC-48A7-827A-77EE5BF47288}">
      <dgm:prSet phldrT="[Text]"/>
      <dgm:spPr>
        <a:solidFill>
          <a:schemeClr val="accent2">
            <a:lumMod val="20000"/>
            <a:lumOff val="80000"/>
            <a:alpha val="70000"/>
          </a:schemeClr>
        </a:solidFill>
        <a:ln>
          <a:solidFill>
            <a:schemeClr val="accent2"/>
          </a:solidFill>
        </a:ln>
      </dgm:spPr>
      <dgm:t>
        <a:bodyPr/>
        <a:lstStyle/>
        <a:p>
          <a:r>
            <a:rPr lang="zh-CN" altLang="en-US" b="0" kern="1200" baseline="0" dirty="0" smtClean="0">
              <a:latin typeface="Tahoma" panose="020B0604030504040204" pitchFamily="34" charset="0"/>
              <a:cs typeface="Tahoma" panose="020B0604030504040204" pitchFamily="34" charset="0"/>
            </a:rPr>
            <a:t>收集更好</a:t>
          </a:r>
          <a:r>
            <a:rPr lang="zh-CN" altLang="en-US" b="0" kern="0" baseline="0" dirty="0" smtClean="0">
              <a:latin typeface="Tahoma" panose="020B0604030504040204" pitchFamily="34" charset="0"/>
              <a:cs typeface="Tahoma" panose="020B0604030504040204" pitchFamily="34" charset="0"/>
            </a:rPr>
            <a:t>的</a:t>
          </a:r>
          <a:r>
            <a:rPr lang="zh-CN" altLang="en-US" b="0" kern="1200" baseline="0" dirty="0" smtClean="0">
              <a:latin typeface="Tahoma" panose="020B0604030504040204" pitchFamily="34" charset="0"/>
              <a:cs typeface="Tahoma" panose="020B0604030504040204" pitchFamily="34" charset="0"/>
            </a:rPr>
            <a:t>数据用以优化您的决策</a:t>
          </a:r>
          <a:endParaRPr lang="en-US" b="0" kern="1200" baseline="0" dirty="0">
            <a:latin typeface="Tahoma" panose="020B0604030504040204" pitchFamily="34" charset="0"/>
            <a:ea typeface="Tahoma" panose="020B0604030504040204" pitchFamily="34" charset="0"/>
            <a:cs typeface="Tahoma" panose="020B0604030504040204" pitchFamily="34" charset="0"/>
          </a:endParaRPr>
        </a:p>
      </dgm:t>
    </dgm:pt>
    <dgm:pt modelId="{EB685254-D55D-4EB2-82BE-64BD7092620F}" type="sibTrans" cxnId="{CA2CF719-0D11-4716-A229-02217AB9CD2B}">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1922CE38-6D43-4608-B234-FB94605965B4}" type="parTrans" cxnId="{CA2CF719-0D11-4716-A229-02217AB9CD2B}">
      <dgm:prSet/>
      <dgm:spPr/>
      <dgm:t>
        <a:bodyPr/>
        <a:lstStyle/>
        <a:p>
          <a:endParaRPr lang="en-US" b="0">
            <a:latin typeface="Calibri" panose="020F0502020204030204" pitchFamily="34" charset="0"/>
            <a:ea typeface="Tahoma" panose="020B0604030504040204" pitchFamily="34" charset="0"/>
            <a:cs typeface="Times New Roman" panose="02020603050405020304" pitchFamily="18" charset="0"/>
          </a:endParaRPr>
        </a:p>
      </dgm:t>
    </dgm:pt>
    <dgm:pt modelId="{FF9F1AEA-2981-4A30-8160-47835257E15A}">
      <dgm:prSet/>
      <dgm:spPr>
        <a:solidFill>
          <a:schemeClr val="accent4">
            <a:lumMod val="20000"/>
            <a:lumOff val="80000"/>
            <a:alpha val="70000"/>
          </a:schemeClr>
        </a:solidFill>
        <a:ln>
          <a:solidFill>
            <a:schemeClr val="accent4"/>
          </a:solidFill>
        </a:ln>
      </dgm:spPr>
      <dgm:t>
        <a:bodyPr/>
        <a:lstStyle/>
        <a:p>
          <a:r>
            <a:rPr lang="zh-CN" altLang="en-US" b="0" dirty="0" smtClean="0">
              <a:latin typeface="Calibri" panose="020F0502020204030204" pitchFamily="34" charset="0"/>
              <a:ea typeface="Tahoma" panose="020B0604030504040204" pitchFamily="34" charset="0"/>
              <a:cs typeface="Times New Roman" panose="02020603050405020304" pitchFamily="18" charset="0"/>
            </a:rPr>
            <a:t>重要数据的报告形成</a:t>
          </a:r>
          <a:endParaRPr lang="en-US" b="0" dirty="0">
            <a:latin typeface="Calibri" panose="020F0502020204030204" pitchFamily="34" charset="0"/>
            <a:ea typeface="Tahoma" panose="020B0604030504040204" pitchFamily="34" charset="0"/>
            <a:cs typeface="Times New Roman" panose="02020603050405020304" pitchFamily="18" charset="0"/>
          </a:endParaRPr>
        </a:p>
      </dgm:t>
    </dgm:pt>
    <dgm:pt modelId="{478ABC71-A939-4B3D-8A05-25A9160546C0}" type="parTrans" cxnId="{26C4BB1B-013E-4C26-975A-270F78ACA3F7}">
      <dgm:prSet/>
      <dgm:spPr/>
    </dgm:pt>
    <dgm:pt modelId="{AA660838-447F-4876-A0D1-B5CC53B80222}" type="sibTrans" cxnId="{26C4BB1B-013E-4C26-975A-270F78ACA3F7}">
      <dgm:prSet/>
      <dgm:spPr/>
    </dgm:pt>
    <dgm:pt modelId="{1CAAB597-7FF8-4F73-B474-459D1EE0A1C3}" type="pres">
      <dgm:prSet presAssocID="{1E12F828-465A-4592-9622-F0C74B158E48}" presName="Name0" presStyleCnt="0">
        <dgm:presLayoutVars>
          <dgm:dir/>
          <dgm:animLvl val="lvl"/>
          <dgm:resizeHandles val="exact"/>
        </dgm:presLayoutVars>
      </dgm:prSet>
      <dgm:spPr/>
      <dgm:t>
        <a:bodyPr/>
        <a:lstStyle/>
        <a:p>
          <a:endParaRPr lang="en-US"/>
        </a:p>
      </dgm:t>
    </dgm:pt>
    <dgm:pt modelId="{C19BCF14-E4C4-487D-B62F-E5C9C19E9758}" type="pres">
      <dgm:prSet presAssocID="{79942E34-67E6-4BA5-8054-65663F7AB292}" presName="linNode" presStyleCnt="0"/>
      <dgm:spPr/>
      <dgm:t>
        <a:bodyPr/>
        <a:lstStyle/>
        <a:p>
          <a:endParaRPr lang="en-US"/>
        </a:p>
      </dgm:t>
    </dgm:pt>
    <dgm:pt modelId="{0C079B84-4EF4-4122-802A-52EE9606FBD4}" type="pres">
      <dgm:prSet presAssocID="{79942E34-67E6-4BA5-8054-65663F7AB292}" presName="parentText" presStyleLbl="node1" presStyleIdx="0" presStyleCnt="4" custScaleX="108332" custLinFactNeighborY="-21661">
        <dgm:presLayoutVars>
          <dgm:chMax val="1"/>
          <dgm:bulletEnabled val="1"/>
        </dgm:presLayoutVars>
      </dgm:prSet>
      <dgm:spPr/>
      <dgm:t>
        <a:bodyPr/>
        <a:lstStyle/>
        <a:p>
          <a:endParaRPr lang="en-US"/>
        </a:p>
      </dgm:t>
    </dgm:pt>
    <dgm:pt modelId="{004CAD73-C27B-48D4-839E-BEB0BD3A753D}" type="pres">
      <dgm:prSet presAssocID="{79942E34-67E6-4BA5-8054-65663F7AB292}" presName="descendantText" presStyleLbl="alignAccFollowNode1" presStyleIdx="0" presStyleCnt="4" custScaleX="90985" custScaleY="115301" custLinFactNeighborX="2678" custLinFactNeighborY="2416">
        <dgm:presLayoutVars>
          <dgm:bulletEnabled val="1"/>
        </dgm:presLayoutVars>
      </dgm:prSet>
      <dgm:spPr/>
      <dgm:t>
        <a:bodyPr/>
        <a:lstStyle/>
        <a:p>
          <a:endParaRPr lang="en-US"/>
        </a:p>
      </dgm:t>
    </dgm:pt>
    <dgm:pt modelId="{80CDB0FA-A5CE-4E94-92CA-525C898B4EDC}" type="pres">
      <dgm:prSet presAssocID="{72CC7865-5BA8-4E45-9354-40C7B4EFAA86}" presName="sp" presStyleCnt="0"/>
      <dgm:spPr/>
      <dgm:t>
        <a:bodyPr/>
        <a:lstStyle/>
        <a:p>
          <a:endParaRPr lang="en-US"/>
        </a:p>
      </dgm:t>
    </dgm:pt>
    <dgm:pt modelId="{88577176-5529-4CBF-B7C2-B4EC6E97C2F2}" type="pres">
      <dgm:prSet presAssocID="{60581813-F538-4A87-8E26-6B090100135E}" presName="linNode" presStyleCnt="0"/>
      <dgm:spPr/>
      <dgm:t>
        <a:bodyPr/>
        <a:lstStyle/>
        <a:p>
          <a:endParaRPr lang="en-US"/>
        </a:p>
      </dgm:t>
    </dgm:pt>
    <dgm:pt modelId="{12AB25EE-2381-4815-8530-2A3FE73448D8}" type="pres">
      <dgm:prSet presAssocID="{60581813-F538-4A87-8E26-6B090100135E}" presName="parentText" presStyleLbl="node1" presStyleIdx="1" presStyleCnt="4" custScaleX="108332">
        <dgm:presLayoutVars>
          <dgm:chMax val="1"/>
          <dgm:bulletEnabled val="1"/>
        </dgm:presLayoutVars>
      </dgm:prSet>
      <dgm:spPr/>
      <dgm:t>
        <a:bodyPr/>
        <a:lstStyle/>
        <a:p>
          <a:endParaRPr lang="en-US"/>
        </a:p>
      </dgm:t>
    </dgm:pt>
    <dgm:pt modelId="{EB7E9659-C569-48AF-BC8F-A9DBAC1EF7E1}" type="pres">
      <dgm:prSet presAssocID="{60581813-F538-4A87-8E26-6B090100135E}" presName="descendantText" presStyleLbl="alignAccFollowNode1" presStyleIdx="1" presStyleCnt="4" custScaleX="90985" custScaleY="115301" custLinFactNeighborX="2678" custLinFactNeighborY="2416">
        <dgm:presLayoutVars>
          <dgm:bulletEnabled val="1"/>
        </dgm:presLayoutVars>
      </dgm:prSet>
      <dgm:spPr/>
      <dgm:t>
        <a:bodyPr/>
        <a:lstStyle/>
        <a:p>
          <a:endParaRPr lang="en-US"/>
        </a:p>
      </dgm:t>
    </dgm:pt>
    <dgm:pt modelId="{B8572841-5B1D-4BA3-8B8B-F886777E4857}" type="pres">
      <dgm:prSet presAssocID="{06CBEB39-E9D2-4E5A-AA67-800B72B34FAA}" presName="sp" presStyleCnt="0"/>
      <dgm:spPr/>
      <dgm:t>
        <a:bodyPr/>
        <a:lstStyle/>
        <a:p>
          <a:endParaRPr lang="en-US"/>
        </a:p>
      </dgm:t>
    </dgm:pt>
    <dgm:pt modelId="{6A4A0C6D-6514-4BF0-AA8F-3E118B132A34}" type="pres">
      <dgm:prSet presAssocID="{2A340692-8CEE-493A-A7CB-DC300541F5E7}" presName="linNode" presStyleCnt="0"/>
      <dgm:spPr/>
      <dgm:t>
        <a:bodyPr/>
        <a:lstStyle/>
        <a:p>
          <a:endParaRPr lang="en-US"/>
        </a:p>
      </dgm:t>
    </dgm:pt>
    <dgm:pt modelId="{E2CC14B3-5077-4D13-9680-C79573C22851}" type="pres">
      <dgm:prSet presAssocID="{2A340692-8CEE-493A-A7CB-DC300541F5E7}" presName="parentText" presStyleLbl="node1" presStyleIdx="2" presStyleCnt="4" custScaleX="108332">
        <dgm:presLayoutVars>
          <dgm:chMax val="1"/>
          <dgm:bulletEnabled val="1"/>
        </dgm:presLayoutVars>
      </dgm:prSet>
      <dgm:spPr/>
      <dgm:t>
        <a:bodyPr/>
        <a:lstStyle/>
        <a:p>
          <a:endParaRPr lang="en-US"/>
        </a:p>
      </dgm:t>
    </dgm:pt>
    <dgm:pt modelId="{59444EC3-D2D9-462F-8606-07D1741C5D27}" type="pres">
      <dgm:prSet presAssocID="{2A340692-8CEE-493A-A7CB-DC300541F5E7}" presName="descendantText" presStyleLbl="alignAccFollowNode1" presStyleIdx="2" presStyleCnt="4" custScaleX="90985" custScaleY="115301" custLinFactNeighborX="2678" custLinFactNeighborY="2416">
        <dgm:presLayoutVars>
          <dgm:bulletEnabled val="1"/>
        </dgm:presLayoutVars>
      </dgm:prSet>
      <dgm:spPr/>
      <dgm:t>
        <a:bodyPr/>
        <a:lstStyle/>
        <a:p>
          <a:endParaRPr lang="en-US"/>
        </a:p>
      </dgm:t>
    </dgm:pt>
    <dgm:pt modelId="{0840A304-FA46-43A5-8FC3-4751786F6968}" type="pres">
      <dgm:prSet presAssocID="{850BA455-2DD6-468B-B0AC-F7AE2A9C4F1C}" presName="sp" presStyleCnt="0"/>
      <dgm:spPr/>
      <dgm:t>
        <a:bodyPr/>
        <a:lstStyle/>
        <a:p>
          <a:endParaRPr lang="en-US"/>
        </a:p>
      </dgm:t>
    </dgm:pt>
    <dgm:pt modelId="{CF993858-6B89-4F42-86A1-03366A1C62A4}" type="pres">
      <dgm:prSet presAssocID="{7B92CC4B-A3D2-4046-A7E2-3DF33B89DC58}" presName="linNode" presStyleCnt="0"/>
      <dgm:spPr/>
      <dgm:t>
        <a:bodyPr/>
        <a:lstStyle/>
        <a:p>
          <a:endParaRPr lang="en-US"/>
        </a:p>
      </dgm:t>
    </dgm:pt>
    <dgm:pt modelId="{B70C9279-1CF7-411C-BBED-C3DA47B5F1B6}" type="pres">
      <dgm:prSet presAssocID="{7B92CC4B-A3D2-4046-A7E2-3DF33B89DC58}" presName="parentText" presStyleLbl="node1" presStyleIdx="3" presStyleCnt="4" custScaleX="108332">
        <dgm:presLayoutVars>
          <dgm:chMax val="1"/>
          <dgm:bulletEnabled val="1"/>
        </dgm:presLayoutVars>
      </dgm:prSet>
      <dgm:spPr/>
      <dgm:t>
        <a:bodyPr/>
        <a:lstStyle/>
        <a:p>
          <a:endParaRPr lang="en-US"/>
        </a:p>
      </dgm:t>
    </dgm:pt>
    <dgm:pt modelId="{84960815-5152-418D-A873-9B4936E8F02A}" type="pres">
      <dgm:prSet presAssocID="{7B92CC4B-A3D2-4046-A7E2-3DF33B89DC58}" presName="descendantText" presStyleLbl="alignAccFollowNode1" presStyleIdx="3" presStyleCnt="4" custScaleX="90985" custScaleY="115301" custLinFactNeighborX="2678" custLinFactNeighborY="2416">
        <dgm:presLayoutVars>
          <dgm:bulletEnabled val="1"/>
        </dgm:presLayoutVars>
      </dgm:prSet>
      <dgm:spPr/>
      <dgm:t>
        <a:bodyPr/>
        <a:lstStyle/>
        <a:p>
          <a:endParaRPr lang="en-US"/>
        </a:p>
      </dgm:t>
    </dgm:pt>
  </dgm:ptLst>
  <dgm:cxnLst>
    <dgm:cxn modelId="{CBE14EA3-87C8-4CD6-AB5F-0D1BDF3BF1A1}" srcId="{7B92CC4B-A3D2-4046-A7E2-3DF33B89DC58}" destId="{7970A4D5-AFD3-4FF6-A094-990A92BAECF8}" srcOrd="1" destOrd="0" parTransId="{4C7EF0A5-8115-4AD0-A38B-DE7A59B053DB}" sibTransId="{AC23D982-349A-4745-9E6F-E568A663BA43}"/>
    <dgm:cxn modelId="{C1752021-29F5-49E6-8F5A-5311EC8A8F4F}" type="presOf" srcId="{4F33B8E6-37D0-43F4-8426-29AA93BC57C8}" destId="{004CAD73-C27B-48D4-839E-BEB0BD3A753D}" srcOrd="0" destOrd="3" presId="urn:microsoft.com/office/officeart/2005/8/layout/vList5"/>
    <dgm:cxn modelId="{F601C350-C43A-4539-B372-FF9F6EF8C18A}" srcId="{1E12F828-465A-4592-9622-F0C74B158E48}" destId="{2A340692-8CEE-493A-A7CB-DC300541F5E7}" srcOrd="2" destOrd="0" parTransId="{A3987372-A693-45C6-B89F-67DB7C93C7A0}" sibTransId="{850BA455-2DD6-468B-B0AC-F7AE2A9C4F1C}"/>
    <dgm:cxn modelId="{26C4BB1B-013E-4C26-975A-270F78ACA3F7}" srcId="{60581813-F538-4A87-8E26-6B090100135E}" destId="{FF9F1AEA-2981-4A30-8160-47835257E15A}" srcOrd="1" destOrd="0" parTransId="{478ABC71-A939-4B3D-8A05-25A9160546C0}" sibTransId="{AA660838-447F-4876-A0D1-B5CC53B80222}"/>
    <dgm:cxn modelId="{E1E5866B-38C9-44C7-97A8-671EB403E46E}" srcId="{7B92CC4B-A3D2-4046-A7E2-3DF33B89DC58}" destId="{6BEFC0B2-ECE2-4B98-BB70-E1FE4F978AA0}" srcOrd="0" destOrd="0" parTransId="{266279DC-B655-492A-A88D-DF8A8BC2EBCC}" sibTransId="{135709F4-5B0F-44BC-A339-6A087E773DE3}"/>
    <dgm:cxn modelId="{CA2CF719-0D11-4716-A229-02217AB9CD2B}" srcId="{79942E34-67E6-4BA5-8054-65663F7AB292}" destId="{7E529BB3-6DCC-48A7-827A-77EE5BF47288}" srcOrd="2" destOrd="0" parTransId="{1922CE38-6D43-4608-B234-FB94605965B4}" sibTransId="{EB685254-D55D-4EB2-82BE-64BD7092620F}"/>
    <dgm:cxn modelId="{CCDBF2D6-6F31-7348-A3DE-D4904D06F6FE}" type="presOf" srcId="{84C491D7-C34F-430A-BB85-11CF5486CBC5}" destId="{59444EC3-D2D9-462F-8606-07D1741C5D27}" srcOrd="0" destOrd="0" presId="urn:microsoft.com/office/officeart/2005/8/layout/vList5"/>
    <dgm:cxn modelId="{31B94EDB-671F-43D5-BA6F-D5814B940ADA}" srcId="{1E12F828-465A-4592-9622-F0C74B158E48}" destId="{60581813-F538-4A87-8E26-6B090100135E}" srcOrd="1" destOrd="0" parTransId="{409BCC04-83CD-4DB6-8B40-72DC4732D50C}" sibTransId="{06CBEB39-E9D2-4E5A-AA67-800B72B34FAA}"/>
    <dgm:cxn modelId="{6840780E-8E7D-44FD-B40D-B8D1DD536F02}" srcId="{2A340692-8CEE-493A-A7CB-DC300541F5E7}" destId="{660918D4-F8C1-4525-8994-D72CDB96AA93}" srcOrd="1" destOrd="0" parTransId="{773F5F27-1F60-4C30-955C-EBCF510DBFB4}" sibTransId="{8F3006CB-5281-4334-97A5-A3BDF9D4AF75}"/>
    <dgm:cxn modelId="{114B5209-CBD1-DB45-8402-CD7BD537F055}" type="presOf" srcId="{1E12F828-465A-4592-9622-F0C74B158E48}" destId="{1CAAB597-7FF8-4F73-B474-459D1EE0A1C3}" srcOrd="0" destOrd="0" presId="urn:microsoft.com/office/officeart/2005/8/layout/vList5"/>
    <dgm:cxn modelId="{78650BAB-20BD-493C-945A-15780A6DA56D}" type="presOf" srcId="{FF9F1AEA-2981-4A30-8160-47835257E15A}" destId="{EB7E9659-C569-48AF-BC8F-A9DBAC1EF7E1}" srcOrd="0" destOrd="1" presId="urn:microsoft.com/office/officeart/2005/8/layout/vList5"/>
    <dgm:cxn modelId="{F8C16DB2-140A-4558-8F6C-ABC8954E2009}" srcId="{2A340692-8CEE-493A-A7CB-DC300541F5E7}" destId="{84C491D7-C34F-430A-BB85-11CF5486CBC5}" srcOrd="0" destOrd="0" parTransId="{FE95CE99-37E3-458B-837E-80F2A50CBD52}" sibTransId="{08D93E0A-2E5D-4844-96A5-13F72DC3FF4C}"/>
    <dgm:cxn modelId="{6106BA51-90E8-4E6C-AB8B-7D710B6ADDD4}" srcId="{79942E34-67E6-4BA5-8054-65663F7AB292}" destId="{4F33B8E6-37D0-43F4-8426-29AA93BC57C8}" srcOrd="3" destOrd="0" parTransId="{CAD41F48-454B-47A2-9635-E13575941D0F}" sibTransId="{135E4CEB-2589-47DF-BD0B-4803FF1836D6}"/>
    <dgm:cxn modelId="{DFA238B6-D8F5-4875-A80C-643D62ABE1A3}" srcId="{79942E34-67E6-4BA5-8054-65663F7AB292}" destId="{CB7308CD-9DB9-4A17-B861-455BA7F82DB8}" srcOrd="1" destOrd="0" parTransId="{9BB56B3A-7D81-43A1-BEF0-6E1F2CAF1146}" sibTransId="{1B204949-EF9F-454B-996B-F1A58DBDED1B}"/>
    <dgm:cxn modelId="{D3B9AC01-48D8-1643-98C6-4305D5EA4300}" type="presOf" srcId="{79942E34-67E6-4BA5-8054-65663F7AB292}" destId="{0C079B84-4EF4-4122-802A-52EE9606FBD4}" srcOrd="0" destOrd="0" presId="urn:microsoft.com/office/officeart/2005/8/layout/vList5"/>
    <dgm:cxn modelId="{7D027E12-DD33-FF40-9632-F347F5E4AEBF}" type="presOf" srcId="{6BEFC0B2-ECE2-4B98-BB70-E1FE4F978AA0}" destId="{84960815-5152-418D-A873-9B4936E8F02A}" srcOrd="0" destOrd="0" presId="urn:microsoft.com/office/officeart/2005/8/layout/vList5"/>
    <dgm:cxn modelId="{41B07973-5716-F046-B824-578B9F4E6CCA}" type="presOf" srcId="{850E9659-DACE-4EE0-A856-F69D38C9B02D}" destId="{004CAD73-C27B-48D4-839E-BEB0BD3A753D}" srcOrd="0" destOrd="0" presId="urn:microsoft.com/office/officeart/2005/8/layout/vList5"/>
    <dgm:cxn modelId="{32789452-D8C3-264C-8C96-264F74FBE887}" type="presOf" srcId="{A14AB2F2-31E7-4775-97D7-4264BD1C77B8}" destId="{EB7E9659-C569-48AF-BC8F-A9DBAC1EF7E1}" srcOrd="0" destOrd="0" presId="urn:microsoft.com/office/officeart/2005/8/layout/vList5"/>
    <dgm:cxn modelId="{218A80BF-1590-EF42-A320-213B64FABF97}" type="presOf" srcId="{7E529BB3-6DCC-48A7-827A-77EE5BF47288}" destId="{004CAD73-C27B-48D4-839E-BEB0BD3A753D}" srcOrd="0" destOrd="2" presId="urn:microsoft.com/office/officeart/2005/8/layout/vList5"/>
    <dgm:cxn modelId="{6520F4BE-724E-6B48-A07A-41DE128E70C5}" type="presOf" srcId="{60581813-F538-4A87-8E26-6B090100135E}" destId="{12AB25EE-2381-4815-8530-2A3FE73448D8}" srcOrd="0" destOrd="0" presId="urn:microsoft.com/office/officeart/2005/8/layout/vList5"/>
    <dgm:cxn modelId="{82DA7119-708B-8F4E-819B-1A67DFDD3217}" type="presOf" srcId="{CB7308CD-9DB9-4A17-B861-455BA7F82DB8}" destId="{004CAD73-C27B-48D4-839E-BEB0BD3A753D}" srcOrd="0" destOrd="1" presId="urn:microsoft.com/office/officeart/2005/8/layout/vList5"/>
    <dgm:cxn modelId="{60F5EF6D-2FDE-460D-BCFE-9875768266A9}" srcId="{2A340692-8CEE-493A-A7CB-DC300541F5E7}" destId="{CC44B9F0-EAFC-4A17-8A1A-4B4C949517C1}" srcOrd="2" destOrd="0" parTransId="{53600872-4D0A-48A8-B54A-1D42B424C033}" sibTransId="{287B197F-D5BD-4096-A83D-333D4B3A6CB2}"/>
    <dgm:cxn modelId="{FD6CE839-C981-4E04-8960-139D99D078D2}" srcId="{1E12F828-465A-4592-9622-F0C74B158E48}" destId="{7B92CC4B-A3D2-4046-A7E2-3DF33B89DC58}" srcOrd="3" destOrd="0" parTransId="{851B5C6D-7C34-4103-9BF3-80CAC9C92C41}" sibTransId="{BDE4AD40-1AC6-4BA2-98BC-2B42BA3C5A7F}"/>
    <dgm:cxn modelId="{0BC3F79A-7C07-44CF-8935-6DCB6F4336B6}" srcId="{79942E34-67E6-4BA5-8054-65663F7AB292}" destId="{850E9659-DACE-4EE0-A856-F69D38C9B02D}" srcOrd="0" destOrd="0" parTransId="{8BC4E1DF-2344-4D76-A4B3-ED19CA1E7B4F}" sibTransId="{8E3381A4-B0C3-465B-9B56-5E8D57682F10}"/>
    <dgm:cxn modelId="{3287F35F-E0B1-6542-8495-2155B362BC1A}" type="presOf" srcId="{7970A4D5-AFD3-4FF6-A094-990A92BAECF8}" destId="{84960815-5152-418D-A873-9B4936E8F02A}" srcOrd="0" destOrd="1" presId="urn:microsoft.com/office/officeart/2005/8/layout/vList5"/>
    <dgm:cxn modelId="{2B14B51B-244B-B141-A6CD-97C1D5B21730}" type="presOf" srcId="{2A340692-8CEE-493A-A7CB-DC300541F5E7}" destId="{E2CC14B3-5077-4D13-9680-C79573C22851}" srcOrd="0" destOrd="0" presId="urn:microsoft.com/office/officeart/2005/8/layout/vList5"/>
    <dgm:cxn modelId="{D1EB8F49-260C-4DCA-BFE2-D81253746FE8}" srcId="{60581813-F538-4A87-8E26-6B090100135E}" destId="{A14AB2F2-31E7-4775-97D7-4264BD1C77B8}" srcOrd="0" destOrd="0" parTransId="{43442E65-6219-4CD0-957E-008A698EE3D7}" sibTransId="{73562894-6C0C-48B5-9862-A3CFACE21873}"/>
    <dgm:cxn modelId="{896FEF7C-6D06-764A-A618-BBFA6A3B43DC}" type="presOf" srcId="{CC44B9F0-EAFC-4A17-8A1A-4B4C949517C1}" destId="{59444EC3-D2D9-462F-8606-07D1741C5D27}" srcOrd="0" destOrd="2" presId="urn:microsoft.com/office/officeart/2005/8/layout/vList5"/>
    <dgm:cxn modelId="{6344F06C-1114-4128-ADC3-EE157DCFA421}" srcId="{1E12F828-465A-4592-9622-F0C74B158E48}" destId="{79942E34-67E6-4BA5-8054-65663F7AB292}" srcOrd="0" destOrd="0" parTransId="{A00A8B2C-4D29-4855-8C0E-BB80ABD6EFE6}" sibTransId="{72CC7865-5BA8-4E45-9354-40C7B4EFAA86}"/>
    <dgm:cxn modelId="{A671CF47-F906-CF42-A76D-567F9D3C12B9}" type="presOf" srcId="{7B92CC4B-A3D2-4046-A7E2-3DF33B89DC58}" destId="{B70C9279-1CF7-411C-BBED-C3DA47B5F1B6}" srcOrd="0" destOrd="0" presId="urn:microsoft.com/office/officeart/2005/8/layout/vList5"/>
    <dgm:cxn modelId="{BD854619-ECCE-8745-8FDF-91E1409A1331}" type="presOf" srcId="{660918D4-F8C1-4525-8994-D72CDB96AA93}" destId="{59444EC3-D2D9-462F-8606-07D1741C5D27}" srcOrd="0" destOrd="1" presId="urn:microsoft.com/office/officeart/2005/8/layout/vList5"/>
    <dgm:cxn modelId="{FAB163CD-3B98-9548-A33F-116D63422F8F}" type="presParOf" srcId="{1CAAB597-7FF8-4F73-B474-459D1EE0A1C3}" destId="{C19BCF14-E4C4-487D-B62F-E5C9C19E9758}" srcOrd="0" destOrd="0" presId="urn:microsoft.com/office/officeart/2005/8/layout/vList5"/>
    <dgm:cxn modelId="{ECE6B0DB-F179-7442-ADC0-66926776603F}" type="presParOf" srcId="{C19BCF14-E4C4-487D-B62F-E5C9C19E9758}" destId="{0C079B84-4EF4-4122-802A-52EE9606FBD4}" srcOrd="0" destOrd="0" presId="urn:microsoft.com/office/officeart/2005/8/layout/vList5"/>
    <dgm:cxn modelId="{C7300AEB-2A19-3047-ABCF-1D2BB0FA72ED}" type="presParOf" srcId="{C19BCF14-E4C4-487D-B62F-E5C9C19E9758}" destId="{004CAD73-C27B-48D4-839E-BEB0BD3A753D}" srcOrd="1" destOrd="0" presId="urn:microsoft.com/office/officeart/2005/8/layout/vList5"/>
    <dgm:cxn modelId="{9C171A0F-D52D-5644-A938-22B0ABBC24EC}" type="presParOf" srcId="{1CAAB597-7FF8-4F73-B474-459D1EE0A1C3}" destId="{80CDB0FA-A5CE-4E94-92CA-525C898B4EDC}" srcOrd="1" destOrd="0" presId="urn:microsoft.com/office/officeart/2005/8/layout/vList5"/>
    <dgm:cxn modelId="{B7EE949E-C03A-524E-BE7C-840F9263AB2C}" type="presParOf" srcId="{1CAAB597-7FF8-4F73-B474-459D1EE0A1C3}" destId="{88577176-5529-4CBF-B7C2-B4EC6E97C2F2}" srcOrd="2" destOrd="0" presId="urn:microsoft.com/office/officeart/2005/8/layout/vList5"/>
    <dgm:cxn modelId="{6BD59D13-B234-2B44-8CF7-F539FEAD0ED6}" type="presParOf" srcId="{88577176-5529-4CBF-B7C2-B4EC6E97C2F2}" destId="{12AB25EE-2381-4815-8530-2A3FE73448D8}" srcOrd="0" destOrd="0" presId="urn:microsoft.com/office/officeart/2005/8/layout/vList5"/>
    <dgm:cxn modelId="{BC7157EC-6514-3F4E-81FA-AC20CBA15B0D}" type="presParOf" srcId="{88577176-5529-4CBF-B7C2-B4EC6E97C2F2}" destId="{EB7E9659-C569-48AF-BC8F-A9DBAC1EF7E1}" srcOrd="1" destOrd="0" presId="urn:microsoft.com/office/officeart/2005/8/layout/vList5"/>
    <dgm:cxn modelId="{98C0761E-B250-694C-9360-F2FA0C0FA1E2}" type="presParOf" srcId="{1CAAB597-7FF8-4F73-B474-459D1EE0A1C3}" destId="{B8572841-5B1D-4BA3-8B8B-F886777E4857}" srcOrd="3" destOrd="0" presId="urn:microsoft.com/office/officeart/2005/8/layout/vList5"/>
    <dgm:cxn modelId="{AF752507-3984-E14C-B25B-1D1D044C1A4C}" type="presParOf" srcId="{1CAAB597-7FF8-4F73-B474-459D1EE0A1C3}" destId="{6A4A0C6D-6514-4BF0-AA8F-3E118B132A34}" srcOrd="4" destOrd="0" presId="urn:microsoft.com/office/officeart/2005/8/layout/vList5"/>
    <dgm:cxn modelId="{A07CDF03-450B-754E-8A21-A80229A92A00}" type="presParOf" srcId="{6A4A0C6D-6514-4BF0-AA8F-3E118B132A34}" destId="{E2CC14B3-5077-4D13-9680-C79573C22851}" srcOrd="0" destOrd="0" presId="urn:microsoft.com/office/officeart/2005/8/layout/vList5"/>
    <dgm:cxn modelId="{1C2F3029-7441-BB43-81D8-7B272EA9383D}" type="presParOf" srcId="{6A4A0C6D-6514-4BF0-AA8F-3E118B132A34}" destId="{59444EC3-D2D9-462F-8606-07D1741C5D27}" srcOrd="1" destOrd="0" presId="urn:microsoft.com/office/officeart/2005/8/layout/vList5"/>
    <dgm:cxn modelId="{0B99439D-EDDC-744C-8155-78E7CDFFD92B}" type="presParOf" srcId="{1CAAB597-7FF8-4F73-B474-459D1EE0A1C3}" destId="{0840A304-FA46-43A5-8FC3-4751786F6968}" srcOrd="5" destOrd="0" presId="urn:microsoft.com/office/officeart/2005/8/layout/vList5"/>
    <dgm:cxn modelId="{441EB2BB-3CF5-7140-8928-C4F1895E1974}" type="presParOf" srcId="{1CAAB597-7FF8-4F73-B474-459D1EE0A1C3}" destId="{CF993858-6B89-4F42-86A1-03366A1C62A4}" srcOrd="6" destOrd="0" presId="urn:microsoft.com/office/officeart/2005/8/layout/vList5"/>
    <dgm:cxn modelId="{E113958E-2BD1-8D4C-AE75-75C2F8135FEE}" type="presParOf" srcId="{CF993858-6B89-4F42-86A1-03366A1C62A4}" destId="{B70C9279-1CF7-411C-BBED-C3DA47B5F1B6}" srcOrd="0" destOrd="0" presId="urn:microsoft.com/office/officeart/2005/8/layout/vList5"/>
    <dgm:cxn modelId="{650434C5-513D-3E4F-8922-5FA82A2D1AB9}" type="presParOf" srcId="{CF993858-6B89-4F42-86A1-03366A1C62A4}" destId="{84960815-5152-418D-A873-9B4936E8F02A}" srcOrd="1" destOrd="0" presId="urn:microsoft.com/office/officeart/2005/8/layout/vList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4BF1EB-3F65-4403-BB5A-CDB21FD64AB1}" type="doc">
      <dgm:prSet loTypeId="urn:microsoft.com/office/officeart/2005/8/layout/hList1" loCatId="list" qsTypeId="urn:microsoft.com/office/officeart/2005/8/quickstyle/simple1" qsCatId="simple" csTypeId="urn:microsoft.com/office/officeart/2005/8/colors/colorful1#4" csCatId="colorful" phldr="1"/>
      <dgm:spPr/>
      <dgm:t>
        <a:bodyPr/>
        <a:lstStyle/>
        <a:p>
          <a:endParaRPr lang="en-US"/>
        </a:p>
      </dgm:t>
    </dgm:pt>
    <dgm:pt modelId="{C58DDF46-4411-494C-8819-1F31C58F8DA0}">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smtClean="0"/>
            <a:t>主机标识协议</a:t>
          </a:r>
          <a:r>
            <a:rPr lang="en-US" dirty="0" smtClean="0"/>
            <a:t>(HIP)</a:t>
          </a:r>
        </a:p>
        <a:p>
          <a:pPr defTabSz="800100">
            <a:lnSpc>
              <a:spcPct val="90000"/>
            </a:lnSpc>
            <a:spcBef>
              <a:spcPct val="0"/>
            </a:spcBef>
            <a:spcAft>
              <a:spcPct val="35000"/>
            </a:spcAft>
          </a:pPr>
          <a:endParaRPr lang="en-US" dirty="0"/>
        </a:p>
      </dgm:t>
    </dgm:pt>
    <dgm:pt modelId="{0DD0E26B-3210-4560-8C2B-576EE6B07B04}" type="parTrans" cxnId="{8126F476-4A48-4E47-8CCE-D9D04CC36D4A}">
      <dgm:prSet/>
      <dgm:spPr/>
      <dgm:t>
        <a:bodyPr/>
        <a:lstStyle/>
        <a:p>
          <a:endParaRPr lang="en-US"/>
        </a:p>
      </dgm:t>
    </dgm:pt>
    <dgm:pt modelId="{4395C920-10FB-4705-8DC3-1FE5ABB671DB}" type="sibTrans" cxnId="{8126F476-4A48-4E47-8CCE-D9D04CC36D4A}">
      <dgm:prSet/>
      <dgm:spPr/>
      <dgm:t>
        <a:bodyPr/>
        <a:lstStyle/>
        <a:p>
          <a:endParaRPr lang="en-US"/>
        </a:p>
      </dgm:t>
    </dgm:pt>
    <dgm:pt modelId="{E440168C-4439-42BF-BEF3-DFAA8765503E}">
      <dgm:prSet phldrT="[Text]"/>
      <dgm:spPr/>
      <dgm:t>
        <a:bodyPr/>
        <a:lstStyle/>
        <a:p>
          <a:r>
            <a:rPr lang="en-US" altLang="zh-CN" dirty="0" smtClean="0"/>
            <a:t>HIP</a:t>
          </a:r>
          <a:r>
            <a:rPr lang="zh-CN" altLang="en-US" dirty="0" smtClean="0"/>
            <a:t>是互联网工程工作组（</a:t>
          </a:r>
          <a:r>
            <a:rPr lang="en-US" dirty="0" smtClean="0"/>
            <a:t>IETF </a:t>
          </a:r>
          <a:r>
            <a:rPr lang="zh-CN" altLang="en-US" dirty="0" smtClean="0"/>
            <a:t>）替代品，替代了传统的加密方法，通过密钥识别代替</a:t>
          </a:r>
          <a:r>
            <a:rPr lang="en-US" altLang="zh-CN" dirty="0" smtClean="0"/>
            <a:t>IP</a:t>
          </a:r>
          <a:r>
            <a:rPr lang="zh-CN" altLang="en-US" dirty="0" smtClean="0"/>
            <a:t>分布获得安全的端到端通讯。</a:t>
          </a:r>
          <a:endParaRPr lang="en-US" dirty="0"/>
        </a:p>
      </dgm:t>
    </dgm:pt>
    <dgm:pt modelId="{075B03E4-4FDC-4BF7-9337-98B17474F25F}" type="parTrans" cxnId="{5BF594C1-F099-4761-A766-D79DF0B343E4}">
      <dgm:prSet/>
      <dgm:spPr/>
      <dgm:t>
        <a:bodyPr/>
        <a:lstStyle/>
        <a:p>
          <a:endParaRPr lang="en-US"/>
        </a:p>
      </dgm:t>
    </dgm:pt>
    <dgm:pt modelId="{AC284266-AA99-44B6-9745-42707D3CC8E0}" type="sibTrans" cxnId="{5BF594C1-F099-4761-A766-D79DF0B343E4}">
      <dgm:prSet/>
      <dgm:spPr/>
      <dgm:t>
        <a:bodyPr/>
        <a:lstStyle/>
        <a:p>
          <a:endParaRPr lang="en-US"/>
        </a:p>
      </dgm:t>
    </dgm:pt>
    <dgm:pt modelId="{B8E99BF2-0865-4E81-AD14-993BA6E9AFB7}">
      <dgm:prSet phldrT="[Text]"/>
      <dgm:spPr>
        <a:ln>
          <a:solidFill>
            <a:schemeClr val="accent1"/>
          </a:solidFill>
        </a:ln>
      </dgm:spPr>
      <dgm:t>
        <a:bodyPr/>
        <a:lstStyle/>
        <a:p>
          <a:r>
            <a:rPr lang="zh-CN" altLang="en-US" dirty="0" smtClean="0">
              <a:solidFill>
                <a:schemeClr val="tx1"/>
              </a:solidFill>
            </a:rPr>
            <a:t>白名单</a:t>
          </a:r>
          <a:endParaRPr lang="en-US" dirty="0">
            <a:solidFill>
              <a:schemeClr val="tx1"/>
            </a:solidFill>
          </a:endParaRPr>
        </a:p>
      </dgm:t>
    </dgm:pt>
    <dgm:pt modelId="{C1C8813E-6C20-4684-83FC-33C2641521C2}" type="parTrans" cxnId="{1A3DFCDA-F16B-4513-A5EF-40D43BFC06E7}">
      <dgm:prSet/>
      <dgm:spPr/>
      <dgm:t>
        <a:bodyPr/>
        <a:lstStyle/>
        <a:p>
          <a:endParaRPr lang="en-US"/>
        </a:p>
      </dgm:t>
    </dgm:pt>
    <dgm:pt modelId="{ADE6ED05-02F6-4249-B3C5-7639D52F2D93}" type="sibTrans" cxnId="{1A3DFCDA-F16B-4513-A5EF-40D43BFC06E7}">
      <dgm:prSet/>
      <dgm:spPr/>
      <dgm:t>
        <a:bodyPr/>
        <a:lstStyle/>
        <a:p>
          <a:endParaRPr lang="en-US"/>
        </a:p>
      </dgm:t>
    </dgm:pt>
    <dgm:pt modelId="{7168AD31-A670-43F5-A388-F577B3784C74}">
      <dgm:prSet phldrT="[Text]"/>
      <dgm:spPr>
        <a:ln>
          <a:solidFill>
            <a:schemeClr val="accent1">
              <a:alpha val="90000"/>
            </a:schemeClr>
          </a:solidFill>
        </a:ln>
      </dgm:spPr>
      <dgm:t>
        <a:bodyPr/>
        <a:lstStyle/>
        <a:p>
          <a:r>
            <a:rPr lang="zh-CN" altLang="en-US" dirty="0" smtClean="0"/>
            <a:t>从零信任开始，只允许明确信任的设备接入或者是通过多次添加白名单的方式。</a:t>
          </a:r>
          <a:endParaRPr lang="en-US" dirty="0"/>
        </a:p>
      </dgm:t>
    </dgm:pt>
    <dgm:pt modelId="{4BE9E177-7D53-43D9-9F7E-551FE3AEF46F}" type="parTrans" cxnId="{37586983-F314-44C8-885E-0596BE459959}">
      <dgm:prSet/>
      <dgm:spPr/>
      <dgm:t>
        <a:bodyPr/>
        <a:lstStyle/>
        <a:p>
          <a:endParaRPr lang="en-US"/>
        </a:p>
      </dgm:t>
    </dgm:pt>
    <dgm:pt modelId="{82A037F8-3AB7-403E-B5C3-565A428222C3}" type="sibTrans" cxnId="{37586983-F314-44C8-885E-0596BE459959}">
      <dgm:prSet/>
      <dgm:spPr/>
      <dgm:t>
        <a:bodyPr/>
        <a:lstStyle/>
        <a:p>
          <a:endParaRPr lang="en-US"/>
        </a:p>
      </dgm:t>
    </dgm:pt>
    <dgm:pt modelId="{0A64D1DF-519F-438F-8222-5EFB34AF1EE2}">
      <dgm:prSet phldrT="[Text]"/>
      <dgm:spPr/>
      <dgm:t>
        <a:bodyPr/>
        <a:lstStyle/>
        <a:p>
          <a:r>
            <a:rPr lang="en-US" altLang="zh-CN" dirty="0" smtClean="0"/>
            <a:t>PKI</a:t>
          </a:r>
          <a:r>
            <a:rPr lang="zh-CN" altLang="en-US" dirty="0" smtClean="0"/>
            <a:t>预配置</a:t>
          </a:r>
          <a:endParaRPr lang="en-US" dirty="0"/>
        </a:p>
      </dgm:t>
    </dgm:pt>
    <dgm:pt modelId="{4C95A102-8BBE-4B05-AE10-687EC141EA5E}" type="parTrans" cxnId="{67E522AB-6936-48CD-8B6E-0C027C57BB45}">
      <dgm:prSet/>
      <dgm:spPr/>
      <dgm:t>
        <a:bodyPr/>
        <a:lstStyle/>
        <a:p>
          <a:endParaRPr lang="en-US"/>
        </a:p>
      </dgm:t>
    </dgm:pt>
    <dgm:pt modelId="{D7EE2FF0-FC4E-4721-BFD6-8B68461FFE9D}" type="sibTrans" cxnId="{67E522AB-6936-48CD-8B6E-0C027C57BB45}">
      <dgm:prSet/>
      <dgm:spPr/>
      <dgm:t>
        <a:bodyPr/>
        <a:lstStyle/>
        <a:p>
          <a:endParaRPr lang="en-US"/>
        </a:p>
      </dgm:t>
    </dgm:pt>
    <dgm:pt modelId="{3A690ECD-FAF4-4AED-9394-39FE11492660}">
      <dgm:prSet phldrT="[Text]"/>
      <dgm:spPr/>
      <dgm:t>
        <a:bodyPr/>
        <a:lstStyle/>
        <a:p>
          <a:r>
            <a:rPr lang="zh-CN" altLang="en-US" dirty="0" smtClean="0"/>
            <a:t>身份识别基于唯一的</a:t>
          </a:r>
          <a:r>
            <a:rPr lang="en-US" dirty="0" smtClean="0"/>
            <a:t> RSA 2048-bit </a:t>
          </a:r>
          <a:r>
            <a:rPr lang="zh-CN" altLang="en-US" dirty="0" smtClean="0"/>
            <a:t>加密</a:t>
          </a:r>
          <a:r>
            <a:rPr lang="en-US" dirty="0" smtClean="0"/>
            <a:t>IDs</a:t>
          </a:r>
          <a:r>
            <a:rPr lang="zh-CN" altLang="en-US" dirty="0" smtClean="0"/>
            <a:t>，且在有</a:t>
          </a:r>
          <a:r>
            <a:rPr lang="en-US" dirty="0" smtClean="0"/>
            <a:t>SHA-2</a:t>
          </a:r>
          <a:r>
            <a:rPr lang="zh-CN" altLang="en-US" dirty="0" smtClean="0"/>
            <a:t>标识的证书链中有效。</a:t>
          </a:r>
          <a:endParaRPr lang="en-US" dirty="0"/>
        </a:p>
      </dgm:t>
    </dgm:pt>
    <dgm:pt modelId="{6097FDF8-AFA4-406E-A613-925A6530E201}" type="parTrans" cxnId="{2E30923E-1A50-4D91-B49B-0AF076079FF2}">
      <dgm:prSet/>
      <dgm:spPr/>
      <dgm:t>
        <a:bodyPr/>
        <a:lstStyle/>
        <a:p>
          <a:endParaRPr lang="en-US"/>
        </a:p>
      </dgm:t>
    </dgm:pt>
    <dgm:pt modelId="{D514B098-2E1F-4DCE-B402-A45825585517}" type="sibTrans" cxnId="{2E30923E-1A50-4D91-B49B-0AF076079FF2}">
      <dgm:prSet/>
      <dgm:spPr/>
      <dgm:t>
        <a:bodyPr/>
        <a:lstStyle/>
        <a:p>
          <a:endParaRPr lang="en-US"/>
        </a:p>
      </dgm:t>
    </dgm:pt>
    <dgm:pt modelId="{FC7AF063-9A54-4E31-BC6D-4F5182025A80}">
      <dgm:prSet phldrT="[Text]"/>
      <dgm:spPr/>
      <dgm:t>
        <a:bodyPr/>
        <a:lstStyle/>
        <a:p>
          <a:r>
            <a:rPr lang="zh-CN" altLang="en-US" dirty="0" smtClean="0"/>
            <a:t>可以选择使用通过企业证书认证的自定义</a:t>
          </a:r>
          <a:r>
            <a:rPr lang="en-US" altLang="zh-CN" dirty="0" smtClean="0"/>
            <a:t>PKI</a:t>
          </a:r>
          <a:r>
            <a:rPr lang="zh-CN" altLang="en-US" dirty="0" smtClean="0"/>
            <a:t>。</a:t>
          </a:r>
          <a:endParaRPr lang="en-US" dirty="0"/>
        </a:p>
      </dgm:t>
    </dgm:pt>
    <dgm:pt modelId="{C24EB72B-FC1F-493A-A1DD-C25396F9E228}" type="parTrans" cxnId="{14FA716F-A942-43FC-8AD1-AB8E6F738C36}">
      <dgm:prSet/>
      <dgm:spPr/>
      <dgm:t>
        <a:bodyPr/>
        <a:lstStyle/>
        <a:p>
          <a:endParaRPr lang="en-US"/>
        </a:p>
      </dgm:t>
    </dgm:pt>
    <dgm:pt modelId="{E629C3AC-567B-42C9-A15B-C0D0BCC86E25}" type="sibTrans" cxnId="{14FA716F-A942-43FC-8AD1-AB8E6F738C36}">
      <dgm:prSet/>
      <dgm:spPr/>
      <dgm:t>
        <a:bodyPr/>
        <a:lstStyle/>
        <a:p>
          <a:endParaRPr lang="en-US"/>
        </a:p>
      </dgm:t>
    </dgm:pt>
    <dgm:pt modelId="{47AF7A76-E939-47BE-B60B-A002BC31143E}" type="pres">
      <dgm:prSet presAssocID="{AC4BF1EB-3F65-4403-BB5A-CDB21FD64AB1}" presName="Name0" presStyleCnt="0">
        <dgm:presLayoutVars>
          <dgm:dir/>
          <dgm:animLvl val="lvl"/>
          <dgm:resizeHandles val="exact"/>
        </dgm:presLayoutVars>
      </dgm:prSet>
      <dgm:spPr/>
      <dgm:t>
        <a:bodyPr/>
        <a:lstStyle/>
        <a:p>
          <a:endParaRPr lang="en-US"/>
        </a:p>
      </dgm:t>
    </dgm:pt>
    <dgm:pt modelId="{A2EBF253-B4F1-4893-8E77-358B4337F5ED}" type="pres">
      <dgm:prSet presAssocID="{C58DDF46-4411-494C-8819-1F31C58F8DA0}" presName="composite" presStyleCnt="0"/>
      <dgm:spPr/>
    </dgm:pt>
    <dgm:pt modelId="{1DF3AEEF-7DAA-4449-9285-768271DE946A}" type="pres">
      <dgm:prSet presAssocID="{C58DDF46-4411-494C-8819-1F31C58F8DA0}" presName="parTx" presStyleLbl="alignNode1" presStyleIdx="0" presStyleCnt="3">
        <dgm:presLayoutVars>
          <dgm:chMax val="0"/>
          <dgm:chPref val="0"/>
          <dgm:bulletEnabled val="1"/>
        </dgm:presLayoutVars>
      </dgm:prSet>
      <dgm:spPr/>
      <dgm:t>
        <a:bodyPr/>
        <a:lstStyle/>
        <a:p>
          <a:endParaRPr lang="en-US"/>
        </a:p>
      </dgm:t>
    </dgm:pt>
    <dgm:pt modelId="{B5AF307F-026E-441B-B9DA-A98A239B8AAB}" type="pres">
      <dgm:prSet presAssocID="{C58DDF46-4411-494C-8819-1F31C58F8DA0}" presName="desTx" presStyleLbl="alignAccFollowNode1" presStyleIdx="0" presStyleCnt="3">
        <dgm:presLayoutVars>
          <dgm:bulletEnabled val="1"/>
        </dgm:presLayoutVars>
      </dgm:prSet>
      <dgm:spPr/>
      <dgm:t>
        <a:bodyPr/>
        <a:lstStyle/>
        <a:p>
          <a:endParaRPr lang="en-US"/>
        </a:p>
      </dgm:t>
    </dgm:pt>
    <dgm:pt modelId="{D096F15F-1ED7-473F-A286-F14DA196F552}" type="pres">
      <dgm:prSet presAssocID="{4395C920-10FB-4705-8DC3-1FE5ABB671DB}" presName="space" presStyleCnt="0"/>
      <dgm:spPr/>
    </dgm:pt>
    <dgm:pt modelId="{DEE3CCB9-0C8F-4525-BE4A-C6A5C0769E8C}" type="pres">
      <dgm:prSet presAssocID="{B8E99BF2-0865-4E81-AD14-993BA6E9AFB7}" presName="composite" presStyleCnt="0"/>
      <dgm:spPr/>
    </dgm:pt>
    <dgm:pt modelId="{0001200A-31A5-4308-AEB5-7E34F3AE9F73}" type="pres">
      <dgm:prSet presAssocID="{B8E99BF2-0865-4E81-AD14-993BA6E9AFB7}" presName="parTx" presStyleLbl="alignNode1" presStyleIdx="1" presStyleCnt="3">
        <dgm:presLayoutVars>
          <dgm:chMax val="0"/>
          <dgm:chPref val="0"/>
          <dgm:bulletEnabled val="1"/>
        </dgm:presLayoutVars>
      </dgm:prSet>
      <dgm:spPr/>
      <dgm:t>
        <a:bodyPr/>
        <a:lstStyle/>
        <a:p>
          <a:endParaRPr lang="en-US"/>
        </a:p>
      </dgm:t>
    </dgm:pt>
    <dgm:pt modelId="{A3B2F409-5955-4962-B810-4F028B37C26C}" type="pres">
      <dgm:prSet presAssocID="{B8E99BF2-0865-4E81-AD14-993BA6E9AFB7}" presName="desTx" presStyleLbl="alignAccFollowNode1" presStyleIdx="1" presStyleCnt="3" custScaleY="97237">
        <dgm:presLayoutVars>
          <dgm:bulletEnabled val="1"/>
        </dgm:presLayoutVars>
      </dgm:prSet>
      <dgm:spPr/>
      <dgm:t>
        <a:bodyPr/>
        <a:lstStyle/>
        <a:p>
          <a:endParaRPr lang="en-US"/>
        </a:p>
      </dgm:t>
    </dgm:pt>
    <dgm:pt modelId="{9F544275-8CC7-4462-ACDE-A549DCB31CFF}" type="pres">
      <dgm:prSet presAssocID="{ADE6ED05-02F6-4249-B3C5-7639D52F2D93}" presName="space" presStyleCnt="0"/>
      <dgm:spPr/>
    </dgm:pt>
    <dgm:pt modelId="{333A1116-0B4A-4E4D-A7C2-8564BA21CD65}" type="pres">
      <dgm:prSet presAssocID="{0A64D1DF-519F-438F-8222-5EFB34AF1EE2}" presName="composite" presStyleCnt="0"/>
      <dgm:spPr/>
    </dgm:pt>
    <dgm:pt modelId="{93C9033B-BA77-441B-9113-60A87BDE820F}" type="pres">
      <dgm:prSet presAssocID="{0A64D1DF-519F-438F-8222-5EFB34AF1EE2}" presName="parTx" presStyleLbl="alignNode1" presStyleIdx="2" presStyleCnt="3">
        <dgm:presLayoutVars>
          <dgm:chMax val="0"/>
          <dgm:chPref val="0"/>
          <dgm:bulletEnabled val="1"/>
        </dgm:presLayoutVars>
      </dgm:prSet>
      <dgm:spPr/>
      <dgm:t>
        <a:bodyPr/>
        <a:lstStyle/>
        <a:p>
          <a:endParaRPr lang="en-US"/>
        </a:p>
      </dgm:t>
    </dgm:pt>
    <dgm:pt modelId="{C64E5460-3CAF-4BE8-A8C2-178247B1B9E2}" type="pres">
      <dgm:prSet presAssocID="{0A64D1DF-519F-438F-8222-5EFB34AF1EE2}" presName="desTx" presStyleLbl="alignAccFollowNode1" presStyleIdx="2" presStyleCnt="3">
        <dgm:presLayoutVars>
          <dgm:bulletEnabled val="1"/>
        </dgm:presLayoutVars>
      </dgm:prSet>
      <dgm:spPr/>
      <dgm:t>
        <a:bodyPr/>
        <a:lstStyle/>
        <a:p>
          <a:endParaRPr lang="en-US"/>
        </a:p>
      </dgm:t>
    </dgm:pt>
  </dgm:ptLst>
  <dgm:cxnLst>
    <dgm:cxn modelId="{D6E63404-128A-4864-9D44-563B06785DA6}" type="presOf" srcId="{3A690ECD-FAF4-4AED-9394-39FE11492660}" destId="{C64E5460-3CAF-4BE8-A8C2-178247B1B9E2}" srcOrd="0" destOrd="0" presId="urn:microsoft.com/office/officeart/2005/8/layout/hList1"/>
    <dgm:cxn modelId="{F6AEF0E7-D66D-4061-BA91-0F866B724D3D}" type="presOf" srcId="{E440168C-4439-42BF-BEF3-DFAA8765503E}" destId="{B5AF307F-026E-441B-B9DA-A98A239B8AAB}" srcOrd="0" destOrd="0" presId="urn:microsoft.com/office/officeart/2005/8/layout/hList1"/>
    <dgm:cxn modelId="{8126F476-4A48-4E47-8CCE-D9D04CC36D4A}" srcId="{AC4BF1EB-3F65-4403-BB5A-CDB21FD64AB1}" destId="{C58DDF46-4411-494C-8819-1F31C58F8DA0}" srcOrd="0" destOrd="0" parTransId="{0DD0E26B-3210-4560-8C2B-576EE6B07B04}" sibTransId="{4395C920-10FB-4705-8DC3-1FE5ABB671DB}"/>
    <dgm:cxn modelId="{67E522AB-6936-48CD-8B6E-0C027C57BB45}" srcId="{AC4BF1EB-3F65-4403-BB5A-CDB21FD64AB1}" destId="{0A64D1DF-519F-438F-8222-5EFB34AF1EE2}" srcOrd="2" destOrd="0" parTransId="{4C95A102-8BBE-4B05-AE10-687EC141EA5E}" sibTransId="{D7EE2FF0-FC4E-4721-BFD6-8B68461FFE9D}"/>
    <dgm:cxn modelId="{37586983-F314-44C8-885E-0596BE459959}" srcId="{B8E99BF2-0865-4E81-AD14-993BA6E9AFB7}" destId="{7168AD31-A670-43F5-A388-F577B3784C74}" srcOrd="0" destOrd="0" parTransId="{4BE9E177-7D53-43D9-9F7E-551FE3AEF46F}" sibTransId="{82A037F8-3AB7-403E-B5C3-565A428222C3}"/>
    <dgm:cxn modelId="{5BF594C1-F099-4761-A766-D79DF0B343E4}" srcId="{C58DDF46-4411-494C-8819-1F31C58F8DA0}" destId="{E440168C-4439-42BF-BEF3-DFAA8765503E}" srcOrd="0" destOrd="0" parTransId="{075B03E4-4FDC-4BF7-9337-98B17474F25F}" sibTransId="{AC284266-AA99-44B6-9745-42707D3CC8E0}"/>
    <dgm:cxn modelId="{8A8FD91B-922C-4CFC-8E29-B8F9601F6A62}" type="presOf" srcId="{AC4BF1EB-3F65-4403-BB5A-CDB21FD64AB1}" destId="{47AF7A76-E939-47BE-B60B-A002BC31143E}" srcOrd="0" destOrd="0" presId="urn:microsoft.com/office/officeart/2005/8/layout/hList1"/>
    <dgm:cxn modelId="{2E30923E-1A50-4D91-B49B-0AF076079FF2}" srcId="{0A64D1DF-519F-438F-8222-5EFB34AF1EE2}" destId="{3A690ECD-FAF4-4AED-9394-39FE11492660}" srcOrd="0" destOrd="0" parTransId="{6097FDF8-AFA4-406E-A613-925A6530E201}" sibTransId="{D514B098-2E1F-4DCE-B402-A45825585517}"/>
    <dgm:cxn modelId="{3B0EB40A-20EF-427F-BDDA-AB1BE03577A1}" type="presOf" srcId="{B8E99BF2-0865-4E81-AD14-993BA6E9AFB7}" destId="{0001200A-31A5-4308-AEB5-7E34F3AE9F73}" srcOrd="0" destOrd="0" presId="urn:microsoft.com/office/officeart/2005/8/layout/hList1"/>
    <dgm:cxn modelId="{1A3DFCDA-F16B-4513-A5EF-40D43BFC06E7}" srcId="{AC4BF1EB-3F65-4403-BB5A-CDB21FD64AB1}" destId="{B8E99BF2-0865-4E81-AD14-993BA6E9AFB7}" srcOrd="1" destOrd="0" parTransId="{C1C8813E-6C20-4684-83FC-33C2641521C2}" sibTransId="{ADE6ED05-02F6-4249-B3C5-7639D52F2D93}"/>
    <dgm:cxn modelId="{B369B69F-341F-461D-87C4-0AFB24244375}" type="presOf" srcId="{0A64D1DF-519F-438F-8222-5EFB34AF1EE2}" destId="{93C9033B-BA77-441B-9113-60A87BDE820F}" srcOrd="0" destOrd="0" presId="urn:microsoft.com/office/officeart/2005/8/layout/hList1"/>
    <dgm:cxn modelId="{14FA716F-A942-43FC-8AD1-AB8E6F738C36}" srcId="{0A64D1DF-519F-438F-8222-5EFB34AF1EE2}" destId="{FC7AF063-9A54-4E31-BC6D-4F5182025A80}" srcOrd="1" destOrd="0" parTransId="{C24EB72B-FC1F-493A-A1DD-C25396F9E228}" sibTransId="{E629C3AC-567B-42C9-A15B-C0D0BCC86E25}"/>
    <dgm:cxn modelId="{E2CCE17D-DC1F-4F32-8B37-493A5FB90792}" type="presOf" srcId="{FC7AF063-9A54-4E31-BC6D-4F5182025A80}" destId="{C64E5460-3CAF-4BE8-A8C2-178247B1B9E2}" srcOrd="0" destOrd="1" presId="urn:microsoft.com/office/officeart/2005/8/layout/hList1"/>
    <dgm:cxn modelId="{CDD25E13-F5E8-47D5-93AE-E07D119D9DC8}" type="presOf" srcId="{C58DDF46-4411-494C-8819-1F31C58F8DA0}" destId="{1DF3AEEF-7DAA-4449-9285-768271DE946A}" srcOrd="0" destOrd="0" presId="urn:microsoft.com/office/officeart/2005/8/layout/hList1"/>
    <dgm:cxn modelId="{A351D0CA-4821-4453-85DD-F9F6B9B63C0C}" type="presOf" srcId="{7168AD31-A670-43F5-A388-F577B3784C74}" destId="{A3B2F409-5955-4962-B810-4F028B37C26C}" srcOrd="0" destOrd="0" presId="urn:microsoft.com/office/officeart/2005/8/layout/hList1"/>
    <dgm:cxn modelId="{6A4FB99D-0686-4A8C-9E1A-0A0CC9A5003E}" type="presParOf" srcId="{47AF7A76-E939-47BE-B60B-A002BC31143E}" destId="{A2EBF253-B4F1-4893-8E77-358B4337F5ED}" srcOrd="0" destOrd="0" presId="urn:microsoft.com/office/officeart/2005/8/layout/hList1"/>
    <dgm:cxn modelId="{7140B4AF-5BCE-4BD0-855B-943F8ABBC34C}" type="presParOf" srcId="{A2EBF253-B4F1-4893-8E77-358B4337F5ED}" destId="{1DF3AEEF-7DAA-4449-9285-768271DE946A}" srcOrd="0" destOrd="0" presId="urn:microsoft.com/office/officeart/2005/8/layout/hList1"/>
    <dgm:cxn modelId="{37AA2FB6-5CA8-4D13-8AC8-19FF9BD84B58}" type="presParOf" srcId="{A2EBF253-B4F1-4893-8E77-358B4337F5ED}" destId="{B5AF307F-026E-441B-B9DA-A98A239B8AAB}" srcOrd="1" destOrd="0" presId="urn:microsoft.com/office/officeart/2005/8/layout/hList1"/>
    <dgm:cxn modelId="{6AFF265C-90DE-4E26-9979-BB881550F897}" type="presParOf" srcId="{47AF7A76-E939-47BE-B60B-A002BC31143E}" destId="{D096F15F-1ED7-473F-A286-F14DA196F552}" srcOrd="1" destOrd="0" presId="urn:microsoft.com/office/officeart/2005/8/layout/hList1"/>
    <dgm:cxn modelId="{9836EE7E-8729-464A-900D-4A2CAB8F1E50}" type="presParOf" srcId="{47AF7A76-E939-47BE-B60B-A002BC31143E}" destId="{DEE3CCB9-0C8F-4525-BE4A-C6A5C0769E8C}" srcOrd="2" destOrd="0" presId="urn:microsoft.com/office/officeart/2005/8/layout/hList1"/>
    <dgm:cxn modelId="{C4CF462A-D625-4BC2-89B0-C3B1BFFB6FD1}" type="presParOf" srcId="{DEE3CCB9-0C8F-4525-BE4A-C6A5C0769E8C}" destId="{0001200A-31A5-4308-AEB5-7E34F3AE9F73}" srcOrd="0" destOrd="0" presId="urn:microsoft.com/office/officeart/2005/8/layout/hList1"/>
    <dgm:cxn modelId="{57E2D869-22E2-4E24-BAB7-0D878C515C71}" type="presParOf" srcId="{DEE3CCB9-0C8F-4525-BE4A-C6A5C0769E8C}" destId="{A3B2F409-5955-4962-B810-4F028B37C26C}" srcOrd="1" destOrd="0" presId="urn:microsoft.com/office/officeart/2005/8/layout/hList1"/>
    <dgm:cxn modelId="{D2980515-D3C0-4BBD-B59D-62CC04738DAC}" type="presParOf" srcId="{47AF7A76-E939-47BE-B60B-A002BC31143E}" destId="{9F544275-8CC7-4462-ACDE-A549DCB31CFF}" srcOrd="3" destOrd="0" presId="urn:microsoft.com/office/officeart/2005/8/layout/hList1"/>
    <dgm:cxn modelId="{D0494573-FFC6-4247-A69E-93702F9FA590}" type="presParOf" srcId="{47AF7A76-E939-47BE-B60B-A002BC31143E}" destId="{333A1116-0B4A-4E4D-A7C2-8564BA21CD65}" srcOrd="4" destOrd="0" presId="urn:microsoft.com/office/officeart/2005/8/layout/hList1"/>
    <dgm:cxn modelId="{0BD7409D-52D6-4D5E-94B1-FA14379155D5}" type="presParOf" srcId="{333A1116-0B4A-4E4D-A7C2-8564BA21CD65}" destId="{93C9033B-BA77-441B-9113-60A87BDE820F}" srcOrd="0" destOrd="0" presId="urn:microsoft.com/office/officeart/2005/8/layout/hList1"/>
    <dgm:cxn modelId="{C9E5307F-2C7F-415F-A47F-B05C6E492B70}" type="presParOf" srcId="{333A1116-0B4A-4E4D-A7C2-8564BA21CD65}" destId="{C64E5460-3CAF-4BE8-A8C2-178247B1B9E2}" srcOrd="1" destOrd="0" presId="urn:microsoft.com/office/officeart/2005/8/layout/h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CAD73-C27B-48D4-839E-BEB0BD3A753D}">
      <dsp:nvSpPr>
        <dsp:cNvPr id="0" name=""/>
        <dsp:cNvSpPr/>
      </dsp:nvSpPr>
      <dsp:spPr>
        <a:xfrm rot="5400000">
          <a:off x="4693189" y="-1556871"/>
          <a:ext cx="1065946" cy="4318832"/>
        </a:xfrm>
        <a:prstGeom prst="round2SameRect">
          <a:avLst/>
        </a:prstGeom>
        <a:solidFill>
          <a:schemeClr val="accent2">
            <a:lumMod val="20000"/>
            <a:lumOff val="80000"/>
            <a:alpha val="7000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zh-CN" altLang="en-US" sz="1300" b="0" kern="1200" dirty="0" smtClean="0">
              <a:latin typeface="Tahoma" panose="020B0604030504040204" pitchFamily="34" charset="0"/>
              <a:ea typeface="Tahoma" panose="020B0604030504040204" pitchFamily="34" charset="0"/>
              <a:cs typeface="Tahoma" panose="020B0604030504040204" pitchFamily="34" charset="0"/>
            </a:rPr>
            <a:t>连接软件</a:t>
          </a:r>
          <a:r>
            <a:rPr lang="en-US" altLang="zh-CN" sz="1300" b="0" kern="1200" dirty="0" smtClean="0">
              <a:latin typeface="Tahoma" panose="020B0604030504040204" pitchFamily="34" charset="0"/>
              <a:ea typeface="Tahoma" panose="020B0604030504040204" pitchFamily="34" charset="0"/>
              <a:cs typeface="Tahoma" panose="020B0604030504040204" pitchFamily="34" charset="0"/>
            </a:rPr>
            <a:t>&amp;</a:t>
          </a:r>
          <a:r>
            <a:rPr lang="zh-CN" altLang="en-US" sz="1300" b="0" kern="1200" dirty="0" smtClean="0">
              <a:latin typeface="Tahoma" panose="020B0604030504040204" pitchFamily="34" charset="0"/>
              <a:ea typeface="Tahoma" panose="020B0604030504040204" pitchFamily="34" charset="0"/>
              <a:cs typeface="Tahoma" panose="020B0604030504040204" pitchFamily="34" charset="0"/>
            </a:rPr>
            <a:t>硬件以便访问您的数据</a:t>
          </a:r>
          <a:endParaRPr lang="en-US" sz="1300" b="0" kern="120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577850">
            <a:lnSpc>
              <a:spcPct val="90000"/>
            </a:lnSpc>
            <a:spcBef>
              <a:spcPct val="0"/>
            </a:spcBef>
            <a:spcAft>
              <a:spcPct val="15000"/>
            </a:spcAft>
            <a:buChar char="••"/>
          </a:pPr>
          <a:r>
            <a:rPr lang="zh-CN" altLang="en-US" sz="1300" b="0" kern="1200" dirty="0" smtClean="0">
              <a:latin typeface="Tahoma" panose="020B0604030504040204" pitchFamily="34" charset="0"/>
              <a:ea typeface="Tahoma" panose="020B0604030504040204" pitchFamily="34" charset="0"/>
              <a:cs typeface="Tahoma" panose="020B0604030504040204" pitchFamily="34" charset="0"/>
            </a:rPr>
            <a:t>自动</a:t>
          </a:r>
          <a:r>
            <a:rPr lang="en-US" altLang="zh-CN" sz="1300" b="0" kern="1200" dirty="0" smtClean="0">
              <a:latin typeface="Tahoma" panose="020B0604030504040204" pitchFamily="34" charset="0"/>
              <a:ea typeface="Tahoma" panose="020B0604030504040204" pitchFamily="34" charset="0"/>
              <a:cs typeface="Tahoma" panose="020B0604030504040204" pitchFamily="34" charset="0"/>
            </a:rPr>
            <a:t>&amp;</a:t>
          </a:r>
          <a:r>
            <a:rPr lang="zh-CN" altLang="en-US" sz="1300" b="0" kern="1200" dirty="0" smtClean="0">
              <a:latin typeface="Tahoma" panose="020B0604030504040204" pitchFamily="34" charset="0"/>
              <a:ea typeface="Tahoma" panose="020B0604030504040204" pitchFamily="34" charset="0"/>
              <a:cs typeface="Tahoma" panose="020B0604030504040204" pitchFamily="34" charset="0"/>
            </a:rPr>
            <a:t>控制您的进程</a:t>
          </a:r>
          <a:endParaRPr lang="en-US" sz="1300" b="0" kern="120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577850">
            <a:lnSpc>
              <a:spcPct val="90000"/>
            </a:lnSpc>
            <a:spcBef>
              <a:spcPct val="0"/>
            </a:spcBef>
            <a:spcAft>
              <a:spcPct val="15000"/>
            </a:spcAft>
            <a:buChar char="••"/>
          </a:pPr>
          <a:r>
            <a:rPr lang="zh-CN" altLang="en-US" sz="1300" b="0" kern="1200" baseline="0" dirty="0" smtClean="0">
              <a:latin typeface="Tahoma" panose="020B0604030504040204" pitchFamily="34" charset="0"/>
              <a:cs typeface="Tahoma" panose="020B0604030504040204" pitchFamily="34" charset="0"/>
            </a:rPr>
            <a:t>收集更好</a:t>
          </a:r>
          <a:r>
            <a:rPr lang="zh-CN" altLang="en-US" sz="1300" b="0" kern="0" baseline="0" dirty="0" smtClean="0">
              <a:latin typeface="Tahoma" panose="020B0604030504040204" pitchFamily="34" charset="0"/>
              <a:cs typeface="Tahoma" panose="020B0604030504040204" pitchFamily="34" charset="0"/>
            </a:rPr>
            <a:t>的</a:t>
          </a:r>
          <a:r>
            <a:rPr lang="zh-CN" altLang="en-US" sz="1300" b="0" kern="1200" baseline="0" dirty="0" smtClean="0">
              <a:latin typeface="Tahoma" panose="020B0604030504040204" pitchFamily="34" charset="0"/>
              <a:cs typeface="Tahoma" panose="020B0604030504040204" pitchFamily="34" charset="0"/>
            </a:rPr>
            <a:t>数据用以优化您的决策</a:t>
          </a:r>
          <a:endParaRPr lang="en-US" sz="1300" b="0" kern="1200" baseline="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577850">
            <a:lnSpc>
              <a:spcPct val="90000"/>
            </a:lnSpc>
            <a:spcBef>
              <a:spcPct val="0"/>
            </a:spcBef>
            <a:spcAft>
              <a:spcPct val="15000"/>
            </a:spcAft>
            <a:buChar char="••"/>
          </a:pPr>
          <a:r>
            <a:rPr lang="zh-CN" altLang="en-US" sz="1300" b="0" kern="1200" dirty="0" smtClean="0">
              <a:latin typeface="Tahoma" panose="020B0604030504040204" pitchFamily="34" charset="0"/>
              <a:ea typeface="Tahoma" panose="020B0604030504040204" pitchFamily="34" charset="0"/>
              <a:cs typeface="Tahoma" panose="020B0604030504040204" pitchFamily="34" charset="0"/>
            </a:rPr>
            <a:t>安全</a:t>
          </a:r>
          <a:r>
            <a:rPr lang="en-US" altLang="zh-CN" sz="1300" b="0" kern="1200" dirty="0" smtClean="0">
              <a:latin typeface="Tahoma" panose="020B0604030504040204" pitchFamily="34" charset="0"/>
              <a:ea typeface="Tahoma" panose="020B0604030504040204" pitchFamily="34" charset="0"/>
              <a:cs typeface="Tahoma" panose="020B0604030504040204" pitchFamily="34" charset="0"/>
            </a:rPr>
            <a:t>&amp;</a:t>
          </a:r>
          <a:r>
            <a:rPr lang="zh-CN" altLang="en-US" sz="1300" b="0" kern="1200" dirty="0" smtClean="0">
              <a:latin typeface="Tahoma" panose="020B0604030504040204" pitchFamily="34" charset="0"/>
              <a:ea typeface="Tahoma" panose="020B0604030504040204" pitchFamily="34" charset="0"/>
              <a:cs typeface="Tahoma" panose="020B0604030504040204" pitchFamily="34" charset="0"/>
            </a:rPr>
            <a:t>简化您的网络连接</a:t>
          </a:r>
          <a:endParaRPr lang="en-US" sz="1300" b="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3066747" y="121606"/>
        <a:ext cx="4266797" cy="961876"/>
      </dsp:txXfrm>
    </dsp:sp>
    <dsp:sp modelId="{0C079B84-4EF4-4122-802A-52EE9606FBD4}">
      <dsp:nvSpPr>
        <dsp:cNvPr id="0" name=""/>
        <dsp:cNvSpPr/>
      </dsp:nvSpPr>
      <dsp:spPr>
        <a:xfrm>
          <a:off x="102725" y="0"/>
          <a:ext cx="2892516" cy="115561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zh-CN" altLang="en-US" sz="3100" b="1" kern="1200" dirty="0" smtClean="0">
              <a:latin typeface="Calibri" panose="020F0502020204030204" pitchFamily="34" charset="0"/>
              <a:ea typeface="Tahoma" panose="020B0604030504040204" pitchFamily="34" charset="0"/>
              <a:cs typeface="Times New Roman" panose="02020603050405020304" pitchFamily="18" charset="0"/>
            </a:rPr>
            <a:t>连接、自动化</a:t>
          </a:r>
          <a:r>
            <a:rPr lang="en-US" altLang="zh-CN" sz="3100" b="1" kern="1200" dirty="0" smtClean="0">
              <a:latin typeface="Calibri" panose="020F0502020204030204" pitchFamily="34" charset="0"/>
              <a:ea typeface="Tahoma" panose="020B0604030504040204" pitchFamily="34" charset="0"/>
              <a:cs typeface="Times New Roman" panose="02020603050405020304" pitchFamily="18" charset="0"/>
            </a:rPr>
            <a:t>&amp;</a:t>
          </a:r>
          <a:r>
            <a:rPr lang="zh-CN" altLang="en-US" sz="3100" b="1" kern="1200" dirty="0" smtClean="0">
              <a:latin typeface="Calibri" panose="020F0502020204030204" pitchFamily="34" charset="0"/>
              <a:ea typeface="Tahoma" panose="020B0604030504040204" pitchFamily="34" charset="0"/>
              <a:cs typeface="Times New Roman" panose="02020603050405020304" pitchFamily="18" charset="0"/>
            </a:rPr>
            <a:t>收集</a:t>
          </a:r>
          <a:r>
            <a:rPr lang="en-US" sz="3100" b="1" kern="1200" dirty="0" smtClean="0">
              <a:latin typeface="Calibri" panose="020F0502020204030204" pitchFamily="34" charset="0"/>
              <a:ea typeface="Tahoma" panose="020B0604030504040204" pitchFamily="34" charset="0"/>
              <a:cs typeface="Times New Roman" panose="02020603050405020304" pitchFamily="18" charset="0"/>
            </a:rPr>
            <a:t>!</a:t>
          </a:r>
          <a:endParaRPr lang="en-US" sz="3100" b="1" kern="1200" dirty="0">
            <a:latin typeface="Calibri" panose="020F0502020204030204" pitchFamily="34" charset="0"/>
            <a:ea typeface="Tahoma" panose="020B0604030504040204" pitchFamily="34" charset="0"/>
            <a:cs typeface="Times New Roman" panose="02020603050405020304" pitchFamily="18" charset="0"/>
          </a:endParaRPr>
        </a:p>
      </dsp:txBody>
      <dsp:txXfrm>
        <a:off x="159137" y="56412"/>
        <a:ext cx="2779692" cy="1042789"/>
      </dsp:txXfrm>
    </dsp:sp>
    <dsp:sp modelId="{EB7E9659-C569-48AF-BC8F-A9DBAC1EF7E1}">
      <dsp:nvSpPr>
        <dsp:cNvPr id="0" name=""/>
        <dsp:cNvSpPr/>
      </dsp:nvSpPr>
      <dsp:spPr>
        <a:xfrm rot="5400000">
          <a:off x="4693189" y="-343477"/>
          <a:ext cx="1065946" cy="4318832"/>
        </a:xfrm>
        <a:prstGeom prst="round2SameRect">
          <a:avLst/>
        </a:prstGeom>
        <a:solidFill>
          <a:schemeClr val="accent4">
            <a:lumMod val="20000"/>
            <a:lumOff val="80000"/>
            <a:alpha val="70000"/>
          </a:schemeClr>
        </a:solidFill>
        <a:ln w="25400" cap="flat" cmpd="sng" algn="ctr">
          <a:solidFill>
            <a:schemeClr val="accent4"/>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zh-CN" altLang="en-US" sz="1300" b="0" kern="1200" dirty="0" smtClean="0">
              <a:latin typeface="Calibri" panose="020F0502020204030204" pitchFamily="34" charset="0"/>
              <a:ea typeface="Tahoma" panose="020B0604030504040204" pitchFamily="34" charset="0"/>
              <a:cs typeface="Times New Roman" panose="02020603050405020304" pitchFamily="18" charset="0"/>
            </a:rPr>
            <a:t>通知您的员工严重警告</a:t>
          </a:r>
          <a:endParaRPr lang="en-US" sz="1300" b="0" kern="1200" dirty="0">
            <a:latin typeface="Calibri" panose="020F0502020204030204" pitchFamily="34" charset="0"/>
            <a:ea typeface="Tahoma" panose="020B0604030504040204" pitchFamily="34"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zh-CN" altLang="en-US" sz="1300" b="0" kern="1200" dirty="0" smtClean="0">
              <a:latin typeface="Calibri" panose="020F0502020204030204" pitchFamily="34" charset="0"/>
              <a:ea typeface="Tahoma" panose="020B0604030504040204" pitchFamily="34" charset="0"/>
              <a:cs typeface="Times New Roman" panose="02020603050405020304" pitchFamily="18" charset="0"/>
            </a:rPr>
            <a:t>重要数据的报告形成</a:t>
          </a:r>
          <a:endParaRPr lang="en-US" sz="1300" b="0" kern="1200" dirty="0">
            <a:latin typeface="Calibri" panose="020F0502020204030204" pitchFamily="34" charset="0"/>
            <a:ea typeface="Tahoma" panose="020B0604030504040204" pitchFamily="34" charset="0"/>
            <a:cs typeface="Times New Roman" panose="02020603050405020304" pitchFamily="18" charset="0"/>
          </a:endParaRPr>
        </a:p>
      </dsp:txBody>
      <dsp:txXfrm rot="-5400000">
        <a:off x="3066747" y="1335000"/>
        <a:ext cx="4266797" cy="961876"/>
      </dsp:txXfrm>
    </dsp:sp>
    <dsp:sp modelId="{12AB25EE-2381-4815-8530-2A3FE73448D8}">
      <dsp:nvSpPr>
        <dsp:cNvPr id="0" name=""/>
        <dsp:cNvSpPr/>
      </dsp:nvSpPr>
      <dsp:spPr>
        <a:xfrm>
          <a:off x="102725" y="1215796"/>
          <a:ext cx="2892516" cy="1155613"/>
        </a:xfrm>
        <a:prstGeom prst="round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zh-CN" altLang="en-US" sz="3100" b="1" kern="1200" dirty="0" smtClean="0">
              <a:latin typeface="Calibri" panose="020F0502020204030204" pitchFamily="34" charset="0"/>
              <a:ea typeface="Tahoma" panose="020B0604030504040204" pitchFamily="34" charset="0"/>
              <a:cs typeface="Times New Roman" panose="02020603050405020304" pitchFamily="18" charset="0"/>
            </a:rPr>
            <a:t>通知</a:t>
          </a:r>
          <a:r>
            <a:rPr lang="en-US" sz="3100" b="1" kern="1200" dirty="0" smtClean="0">
              <a:latin typeface="Calibri" panose="020F0502020204030204" pitchFamily="34" charset="0"/>
              <a:ea typeface="Tahoma" panose="020B0604030504040204" pitchFamily="34" charset="0"/>
              <a:cs typeface="Times New Roman" panose="02020603050405020304" pitchFamily="18" charset="0"/>
            </a:rPr>
            <a:t/>
          </a:r>
          <a:br>
            <a:rPr lang="en-US" sz="3100" b="1" kern="1200" dirty="0" smtClean="0">
              <a:latin typeface="Calibri" panose="020F0502020204030204" pitchFamily="34" charset="0"/>
              <a:ea typeface="Tahoma" panose="020B0604030504040204" pitchFamily="34" charset="0"/>
              <a:cs typeface="Times New Roman" panose="02020603050405020304" pitchFamily="18" charset="0"/>
            </a:rPr>
          </a:br>
          <a:r>
            <a:rPr lang="en-US" sz="3100" b="1" kern="1200" dirty="0" smtClean="0">
              <a:latin typeface="Calibri" panose="020F0502020204030204" pitchFamily="34" charset="0"/>
              <a:ea typeface="Tahoma" panose="020B0604030504040204" pitchFamily="34" charset="0"/>
              <a:cs typeface="Times New Roman" panose="02020603050405020304" pitchFamily="18" charset="0"/>
            </a:rPr>
            <a:t>&amp; </a:t>
          </a:r>
          <a:r>
            <a:rPr lang="zh-CN" altLang="en-US" sz="3100" b="1" kern="1200" dirty="0" smtClean="0">
              <a:latin typeface="Calibri" panose="020F0502020204030204" pitchFamily="34" charset="0"/>
              <a:ea typeface="Tahoma" panose="020B0604030504040204" pitchFamily="34" charset="0"/>
              <a:cs typeface="Times New Roman" panose="02020603050405020304" pitchFamily="18" charset="0"/>
            </a:rPr>
            <a:t>报告</a:t>
          </a:r>
          <a:r>
            <a:rPr lang="en-US" sz="3100" b="1" kern="1200" dirty="0" smtClean="0">
              <a:latin typeface="Calibri" panose="020F0502020204030204" pitchFamily="34" charset="0"/>
              <a:ea typeface="Tahoma" panose="020B0604030504040204" pitchFamily="34" charset="0"/>
              <a:cs typeface="Times New Roman" panose="02020603050405020304" pitchFamily="18" charset="0"/>
            </a:rPr>
            <a:t>!</a:t>
          </a:r>
          <a:endParaRPr lang="en-US" sz="3100" b="1" kern="1200" dirty="0">
            <a:latin typeface="Calibri" panose="020F0502020204030204" pitchFamily="34" charset="0"/>
            <a:ea typeface="Tahoma" panose="020B0604030504040204" pitchFamily="34" charset="0"/>
            <a:cs typeface="Times New Roman" panose="02020603050405020304" pitchFamily="18" charset="0"/>
          </a:endParaRPr>
        </a:p>
      </dsp:txBody>
      <dsp:txXfrm>
        <a:off x="159137" y="1272208"/>
        <a:ext cx="2779692" cy="1042789"/>
      </dsp:txXfrm>
    </dsp:sp>
    <dsp:sp modelId="{59444EC3-D2D9-462F-8606-07D1741C5D27}">
      <dsp:nvSpPr>
        <dsp:cNvPr id="0" name=""/>
        <dsp:cNvSpPr/>
      </dsp:nvSpPr>
      <dsp:spPr>
        <a:xfrm rot="5400000">
          <a:off x="4693189" y="869916"/>
          <a:ext cx="1065946" cy="4318832"/>
        </a:xfrm>
        <a:prstGeom prst="round2SameRect">
          <a:avLst/>
        </a:prstGeom>
        <a:solidFill>
          <a:schemeClr val="accent5">
            <a:lumMod val="20000"/>
            <a:lumOff val="80000"/>
            <a:alpha val="70000"/>
          </a:schemeClr>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zh-CN" altLang="en-US" sz="1300" b="0" kern="1200" dirty="0" smtClean="0">
              <a:latin typeface="Calibri" panose="020F0502020204030204" pitchFamily="34" charset="0"/>
              <a:ea typeface="Tahoma" panose="020B0604030504040204" pitchFamily="34" charset="0"/>
              <a:cs typeface="Times New Roman" panose="02020603050405020304" pitchFamily="18" charset="0"/>
            </a:rPr>
            <a:t>动化</a:t>
          </a:r>
          <a:r>
            <a:rPr lang="en-US" sz="1300" b="0" kern="1200" dirty="0" smtClean="0">
              <a:latin typeface="Calibri" panose="020F0502020204030204" pitchFamily="34" charset="0"/>
              <a:ea typeface="Tahoma" panose="020B0604030504040204" pitchFamily="34" charset="0"/>
              <a:cs typeface="Times New Roman" panose="02020603050405020304" pitchFamily="18" charset="0"/>
            </a:rPr>
            <a:t> &amp; </a:t>
          </a:r>
          <a:r>
            <a:rPr lang="zh-CN" altLang="en-US" sz="1300" b="0" kern="1200" dirty="0" smtClean="0">
              <a:latin typeface="Calibri" panose="020F0502020204030204" pitchFamily="34" charset="0"/>
              <a:ea typeface="Tahoma" panose="020B0604030504040204" pitchFamily="34" charset="0"/>
              <a:cs typeface="Times New Roman" panose="02020603050405020304" pitchFamily="18" charset="0"/>
            </a:rPr>
            <a:t>数化劳动力</a:t>
          </a:r>
          <a:endParaRPr lang="en-US" sz="1300" b="0" kern="1200" dirty="0">
            <a:latin typeface="Calibri" panose="020F0502020204030204" pitchFamily="34" charset="0"/>
            <a:ea typeface="Tahoma" panose="020B0604030504040204" pitchFamily="34"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zh-CN" altLang="en-US" sz="1300" b="0" kern="1200" dirty="0" smtClean="0">
              <a:latin typeface="Calibri" panose="020F0502020204030204" pitchFamily="34" charset="0"/>
              <a:ea typeface="Tahoma" panose="020B0604030504040204" pitchFamily="34" charset="0"/>
              <a:cs typeface="Times New Roman" panose="02020603050405020304" pitchFamily="18" charset="0"/>
            </a:rPr>
            <a:t>单薄化以降低成本</a:t>
          </a:r>
          <a:r>
            <a:rPr lang="en-US" altLang="zh-CN" sz="1300" b="0" kern="1200" dirty="0" smtClean="0">
              <a:latin typeface="Calibri" panose="020F0502020204030204" pitchFamily="34" charset="0"/>
              <a:ea typeface="Tahoma" panose="020B0604030504040204" pitchFamily="34" charset="0"/>
              <a:cs typeface="Times New Roman" panose="02020603050405020304" pitchFamily="18" charset="0"/>
            </a:rPr>
            <a:t>&amp;</a:t>
          </a:r>
          <a:r>
            <a:rPr lang="zh-CN" altLang="en-US" sz="1300" b="0" kern="1200" dirty="0" smtClean="0">
              <a:latin typeface="Calibri" panose="020F0502020204030204" pitchFamily="34" charset="0"/>
              <a:ea typeface="Tahoma" panose="020B0604030504040204" pitchFamily="34" charset="0"/>
              <a:cs typeface="Times New Roman" panose="02020603050405020304" pitchFamily="18" charset="0"/>
            </a:rPr>
            <a:t>提高可靠性</a:t>
          </a:r>
          <a:endParaRPr lang="en-US" sz="1300" b="0" kern="1200" dirty="0">
            <a:latin typeface="Calibri" panose="020F0502020204030204" pitchFamily="34" charset="0"/>
            <a:ea typeface="Tahoma" panose="020B0604030504040204" pitchFamily="34"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zh-CN" altLang="en-US" sz="1300" b="0" kern="1200" dirty="0" smtClean="0">
              <a:latin typeface="Calibri" panose="020F0502020204030204" pitchFamily="34" charset="0"/>
              <a:ea typeface="Tahoma" panose="020B0604030504040204" pitchFamily="34" charset="0"/>
              <a:cs typeface="Times New Roman" panose="02020603050405020304" pitchFamily="18" charset="0"/>
            </a:rPr>
            <a:t>虚拟化</a:t>
          </a:r>
          <a:r>
            <a:rPr lang="en-US" sz="1300" b="0" kern="1200" dirty="0" smtClean="0">
              <a:latin typeface="Calibri" panose="020F0502020204030204" pitchFamily="34" charset="0"/>
              <a:ea typeface="Tahoma" panose="020B0604030504040204" pitchFamily="34" charset="0"/>
              <a:cs typeface="Times New Roman" panose="02020603050405020304" pitchFamily="18" charset="0"/>
            </a:rPr>
            <a:t> &amp; </a:t>
          </a:r>
          <a:r>
            <a:rPr lang="zh-CN" altLang="en-US" sz="1300" b="0" kern="1200" dirty="0" smtClean="0">
              <a:latin typeface="Calibri" panose="020F0502020204030204" pitchFamily="34" charset="0"/>
              <a:ea typeface="Tahoma" panose="020B0604030504040204" pitchFamily="34" charset="0"/>
              <a:cs typeface="Times New Roman" panose="02020603050405020304" pitchFamily="18" charset="0"/>
            </a:rPr>
            <a:t>保护您的计算机基础设施</a:t>
          </a:r>
          <a:r>
            <a:rPr lang="en-US" sz="1300" b="0" kern="1200" dirty="0" smtClean="0">
              <a:latin typeface="Calibri" panose="020F0502020204030204" pitchFamily="34" charset="0"/>
              <a:ea typeface="Tahoma" panose="020B0604030504040204" pitchFamily="34" charset="0"/>
              <a:cs typeface="Times New Roman" panose="02020603050405020304" pitchFamily="18" charset="0"/>
            </a:rPr>
            <a:t> </a:t>
          </a:r>
          <a:endParaRPr lang="en-US" sz="1300" b="0" kern="1200" dirty="0">
            <a:latin typeface="Calibri" panose="020F0502020204030204" pitchFamily="34" charset="0"/>
            <a:ea typeface="Tahoma" panose="020B0604030504040204" pitchFamily="34" charset="0"/>
            <a:cs typeface="Times New Roman" panose="02020603050405020304" pitchFamily="18" charset="0"/>
          </a:endParaRPr>
        </a:p>
      </dsp:txBody>
      <dsp:txXfrm rot="-5400000">
        <a:off x="3066747" y="2548394"/>
        <a:ext cx="4266797" cy="961876"/>
      </dsp:txXfrm>
    </dsp:sp>
    <dsp:sp modelId="{E2CC14B3-5077-4D13-9680-C79573C22851}">
      <dsp:nvSpPr>
        <dsp:cNvPr id="0" name=""/>
        <dsp:cNvSpPr/>
      </dsp:nvSpPr>
      <dsp:spPr>
        <a:xfrm>
          <a:off x="102725" y="2429190"/>
          <a:ext cx="2892516" cy="1155613"/>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zh-CN" altLang="en-US" sz="3100" b="1" kern="1200" dirty="0" smtClean="0">
              <a:latin typeface="Calibri" panose="020F0502020204030204" pitchFamily="34" charset="0"/>
              <a:ea typeface="Tahoma" panose="020B0604030504040204" pitchFamily="34" charset="0"/>
              <a:cs typeface="Times New Roman" panose="02020603050405020304" pitchFamily="18" charset="0"/>
            </a:rPr>
            <a:t>动化、虚拟化</a:t>
          </a:r>
          <a:r>
            <a:rPr lang="en-US" altLang="zh-CN" sz="3100" b="1" kern="1200" dirty="0" smtClean="0">
              <a:latin typeface="Calibri" panose="020F0502020204030204" pitchFamily="34" charset="0"/>
              <a:ea typeface="Tahoma" panose="020B0604030504040204" pitchFamily="34" charset="0"/>
              <a:cs typeface="Times New Roman" panose="02020603050405020304" pitchFamily="18" charset="0"/>
            </a:rPr>
            <a:t>&amp;</a:t>
          </a:r>
          <a:r>
            <a:rPr lang="zh-CN" altLang="en-US" sz="3100" b="1" kern="1200" dirty="0" smtClean="0">
              <a:latin typeface="Calibri" panose="020F0502020204030204" pitchFamily="34" charset="0"/>
              <a:ea typeface="Tahoma" panose="020B0604030504040204" pitchFamily="34" charset="0"/>
              <a:cs typeface="Times New Roman" panose="02020603050405020304" pitchFamily="18" charset="0"/>
            </a:rPr>
            <a:t>单薄化</a:t>
          </a:r>
          <a:r>
            <a:rPr lang="en-US" sz="3100" b="1" kern="1200" dirty="0" smtClean="0">
              <a:latin typeface="Calibri" panose="020F0502020204030204" pitchFamily="34" charset="0"/>
              <a:ea typeface="Tahoma" panose="020B0604030504040204" pitchFamily="34" charset="0"/>
              <a:cs typeface="Times New Roman" panose="02020603050405020304" pitchFamily="18" charset="0"/>
            </a:rPr>
            <a:t>!</a:t>
          </a:r>
          <a:endParaRPr lang="en-US" sz="3100" b="1" kern="1200" dirty="0">
            <a:latin typeface="Calibri" panose="020F0502020204030204" pitchFamily="34" charset="0"/>
            <a:ea typeface="Tahoma" panose="020B0604030504040204" pitchFamily="34" charset="0"/>
            <a:cs typeface="Times New Roman" panose="02020603050405020304" pitchFamily="18" charset="0"/>
          </a:endParaRPr>
        </a:p>
      </dsp:txBody>
      <dsp:txXfrm>
        <a:off x="159137" y="2485602"/>
        <a:ext cx="2779692" cy="1042789"/>
      </dsp:txXfrm>
    </dsp:sp>
    <dsp:sp modelId="{84960815-5152-418D-A873-9B4936E8F02A}">
      <dsp:nvSpPr>
        <dsp:cNvPr id="0" name=""/>
        <dsp:cNvSpPr/>
      </dsp:nvSpPr>
      <dsp:spPr>
        <a:xfrm rot="5400000">
          <a:off x="4693189" y="2083310"/>
          <a:ext cx="1065946" cy="4318832"/>
        </a:xfrm>
        <a:prstGeom prst="round2SameRect">
          <a:avLst/>
        </a:prstGeom>
        <a:solidFill>
          <a:schemeClr val="accent6">
            <a:lumMod val="20000"/>
            <a:lumOff val="80000"/>
            <a:alpha val="7000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zh-CN" altLang="en-US" sz="1300" b="0" kern="1200" dirty="0" smtClean="0">
              <a:latin typeface="Calibri" panose="020F0502020204030204" pitchFamily="34" charset="0"/>
              <a:ea typeface="Tahoma" panose="020B0604030504040204" pitchFamily="34" charset="0"/>
              <a:cs typeface="Times New Roman" panose="02020603050405020304" pitchFamily="18" charset="0"/>
            </a:rPr>
            <a:t>分析</a:t>
          </a:r>
          <a:r>
            <a:rPr lang="en-US" sz="1300" b="0" kern="1200" dirty="0" smtClean="0">
              <a:latin typeface="Calibri" panose="020F0502020204030204" pitchFamily="34" charset="0"/>
              <a:ea typeface="Tahoma" panose="020B0604030504040204" pitchFamily="34" charset="0"/>
              <a:cs typeface="Times New Roman" panose="02020603050405020304" pitchFamily="18" charset="0"/>
            </a:rPr>
            <a:t>&amp;</a:t>
          </a:r>
          <a:r>
            <a:rPr lang="zh-CN" altLang="en-US" sz="1300" b="0" kern="1200" dirty="0" smtClean="0">
              <a:latin typeface="Calibri" panose="020F0502020204030204" pitchFamily="34" charset="0"/>
              <a:ea typeface="Tahoma" panose="020B0604030504040204" pitchFamily="34" charset="0"/>
              <a:cs typeface="Times New Roman" panose="02020603050405020304" pitchFamily="18" charset="0"/>
            </a:rPr>
            <a:t>改善生产运营</a:t>
          </a:r>
          <a:endParaRPr lang="en-US" sz="1300" b="0" kern="1200" dirty="0">
            <a:latin typeface="Calibri" panose="020F0502020204030204" pitchFamily="34" charset="0"/>
            <a:ea typeface="Tahoma" panose="020B0604030504040204" pitchFamily="34"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zh-CN" altLang="en-US" sz="1300" b="0" kern="1200" dirty="0" smtClean="0">
              <a:latin typeface="Calibri" panose="020F0502020204030204" pitchFamily="34" charset="0"/>
              <a:ea typeface="Tahoma" panose="020B0604030504040204" pitchFamily="34" charset="0"/>
              <a:cs typeface="Times New Roman" panose="02020603050405020304" pitchFamily="18" charset="0"/>
            </a:rPr>
            <a:t>通过高级分析优化流程</a:t>
          </a:r>
          <a:endParaRPr lang="en-US" sz="1300" b="0" kern="1200" dirty="0">
            <a:latin typeface="Calibri" panose="020F0502020204030204" pitchFamily="34" charset="0"/>
            <a:ea typeface="Tahoma" panose="020B0604030504040204" pitchFamily="34" charset="0"/>
            <a:cs typeface="Times New Roman" panose="02020603050405020304" pitchFamily="18" charset="0"/>
          </a:endParaRPr>
        </a:p>
      </dsp:txBody>
      <dsp:txXfrm rot="-5400000">
        <a:off x="3066747" y="3761788"/>
        <a:ext cx="4266797" cy="961876"/>
      </dsp:txXfrm>
    </dsp:sp>
    <dsp:sp modelId="{B70C9279-1CF7-411C-BBED-C3DA47B5F1B6}">
      <dsp:nvSpPr>
        <dsp:cNvPr id="0" name=""/>
        <dsp:cNvSpPr/>
      </dsp:nvSpPr>
      <dsp:spPr>
        <a:xfrm>
          <a:off x="102725" y="3642584"/>
          <a:ext cx="2892516" cy="1155613"/>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zh-CN" altLang="en-US" sz="3100" b="1" kern="1200" dirty="0" smtClean="0">
              <a:latin typeface="Calibri" panose="020F0502020204030204" pitchFamily="34" charset="0"/>
              <a:ea typeface="Tahoma" panose="020B0604030504040204" pitchFamily="34" charset="0"/>
              <a:cs typeface="Times New Roman" panose="02020603050405020304" pitchFamily="18" charset="0"/>
            </a:rPr>
            <a:t>形象化、分析</a:t>
          </a:r>
          <a:r>
            <a:rPr lang="en-US" altLang="zh-CN" sz="3100" b="1" kern="1200" dirty="0" smtClean="0">
              <a:latin typeface="Calibri" panose="020F0502020204030204" pitchFamily="34" charset="0"/>
              <a:ea typeface="Tahoma" panose="020B0604030504040204" pitchFamily="34" charset="0"/>
              <a:cs typeface="Times New Roman" panose="02020603050405020304" pitchFamily="18" charset="0"/>
            </a:rPr>
            <a:t>&amp;</a:t>
          </a:r>
          <a:r>
            <a:rPr lang="zh-CN" altLang="en-US" sz="3100" b="1" kern="1200" dirty="0" smtClean="0">
              <a:latin typeface="Calibri" panose="020F0502020204030204" pitchFamily="34" charset="0"/>
              <a:ea typeface="Tahoma" panose="020B0604030504040204" pitchFamily="34" charset="0"/>
              <a:cs typeface="Times New Roman" panose="02020603050405020304" pitchFamily="18" charset="0"/>
            </a:rPr>
            <a:t>优化</a:t>
          </a:r>
          <a:r>
            <a:rPr lang="en-US" sz="3100" b="1" kern="1200" dirty="0" smtClean="0">
              <a:latin typeface="Calibri" panose="020F0502020204030204" pitchFamily="34" charset="0"/>
              <a:ea typeface="Tahoma" panose="020B0604030504040204" pitchFamily="34" charset="0"/>
              <a:cs typeface="Times New Roman" panose="02020603050405020304" pitchFamily="18" charset="0"/>
            </a:rPr>
            <a:t>!</a:t>
          </a:r>
          <a:endParaRPr lang="en-US" sz="3100" b="1" kern="1200" dirty="0">
            <a:latin typeface="Calibri" panose="020F0502020204030204" pitchFamily="34" charset="0"/>
            <a:ea typeface="Tahoma" panose="020B0604030504040204" pitchFamily="34" charset="0"/>
            <a:cs typeface="Times New Roman" panose="02020603050405020304" pitchFamily="18" charset="0"/>
          </a:endParaRPr>
        </a:p>
      </dsp:txBody>
      <dsp:txXfrm>
        <a:off x="159137" y="3698996"/>
        <a:ext cx="2779692" cy="1042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3AEEF-7DAA-4449-9285-768271DE946A}">
      <dsp:nvSpPr>
        <dsp:cNvPr id="0" name=""/>
        <dsp:cNvSpPr/>
      </dsp:nvSpPr>
      <dsp:spPr>
        <a:xfrm>
          <a:off x="2464" y="158192"/>
          <a:ext cx="2402978" cy="62909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t>Host Identity Protocol (HIP)</a:t>
          </a:r>
          <a:endParaRPr lang="en-US" sz="1800" kern="1200" dirty="0"/>
        </a:p>
      </dsp:txBody>
      <dsp:txXfrm>
        <a:off x="2464" y="158192"/>
        <a:ext cx="2402978" cy="629097"/>
      </dsp:txXfrm>
    </dsp:sp>
    <dsp:sp modelId="{B5AF307F-026E-441B-B9DA-A98A239B8AAB}">
      <dsp:nvSpPr>
        <dsp:cNvPr id="0" name=""/>
        <dsp:cNvSpPr/>
      </dsp:nvSpPr>
      <dsp:spPr>
        <a:xfrm>
          <a:off x="2464" y="787290"/>
          <a:ext cx="2402978" cy="3405854"/>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HIP is an IETF alternative to traditional encryption methodology, enabling secure end-to-end communications by replacing IP address routing with cryptographic identities</a:t>
          </a:r>
          <a:endParaRPr lang="en-US" sz="1800" kern="1200" dirty="0"/>
        </a:p>
      </dsp:txBody>
      <dsp:txXfrm>
        <a:off x="2464" y="787290"/>
        <a:ext cx="2402978" cy="3405854"/>
      </dsp:txXfrm>
    </dsp:sp>
    <dsp:sp modelId="{0001200A-31A5-4308-AEB5-7E34F3AE9F73}">
      <dsp:nvSpPr>
        <dsp:cNvPr id="0" name=""/>
        <dsp:cNvSpPr/>
      </dsp:nvSpPr>
      <dsp:spPr>
        <a:xfrm>
          <a:off x="2741860" y="181718"/>
          <a:ext cx="2402978" cy="629097"/>
        </a:xfrm>
        <a:prstGeom prst="rect">
          <a:avLst/>
        </a:prstGeom>
        <a:solidFill>
          <a:schemeClr val="accent3">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Whitelisting</a:t>
          </a:r>
          <a:endParaRPr lang="en-US" sz="1800" kern="1200" dirty="0">
            <a:solidFill>
              <a:schemeClr val="tx1"/>
            </a:solidFill>
          </a:endParaRPr>
        </a:p>
      </dsp:txBody>
      <dsp:txXfrm>
        <a:off x="2741860" y="181718"/>
        <a:ext cx="2402978" cy="629097"/>
      </dsp:txXfrm>
    </dsp:sp>
    <dsp:sp modelId="{A3B2F409-5955-4962-B810-4F028B37C26C}">
      <dsp:nvSpPr>
        <dsp:cNvPr id="0" name=""/>
        <dsp:cNvSpPr/>
      </dsp:nvSpPr>
      <dsp:spPr>
        <a:xfrm>
          <a:off x="2741860" y="857868"/>
          <a:ext cx="2402978" cy="3311750"/>
        </a:xfrm>
        <a:prstGeom prst="rect">
          <a:avLst/>
        </a:prstGeom>
        <a:solidFill>
          <a:schemeClr val="accent3">
            <a:tint val="40000"/>
            <a:alpha val="90000"/>
            <a:hueOff val="0"/>
            <a:satOff val="0"/>
            <a:lumOff val="0"/>
            <a:alphaOff val="0"/>
          </a:schemeClr>
        </a:solidFill>
        <a:ln w="25400" cap="flat"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The design starts with Zero Trust and only allow communications between explicitly trusted devices or endpoints that have been whitelisted with a few clicks</a:t>
          </a:r>
          <a:endParaRPr lang="en-US" sz="1800" kern="1200" dirty="0"/>
        </a:p>
      </dsp:txBody>
      <dsp:txXfrm>
        <a:off x="2741860" y="857868"/>
        <a:ext cx="2402978" cy="3311750"/>
      </dsp:txXfrm>
    </dsp:sp>
    <dsp:sp modelId="{93C9033B-BA77-441B-9113-60A87BDE820F}">
      <dsp:nvSpPr>
        <dsp:cNvPr id="0" name=""/>
        <dsp:cNvSpPr/>
      </dsp:nvSpPr>
      <dsp:spPr>
        <a:xfrm>
          <a:off x="5481256" y="158192"/>
          <a:ext cx="2402978" cy="62909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t>Pre-configured PKI</a:t>
          </a:r>
          <a:endParaRPr lang="en-US" sz="1800" kern="1200" dirty="0"/>
        </a:p>
      </dsp:txBody>
      <dsp:txXfrm>
        <a:off x="5481256" y="158192"/>
        <a:ext cx="2402978" cy="629097"/>
      </dsp:txXfrm>
    </dsp:sp>
    <dsp:sp modelId="{C64E5460-3CAF-4BE8-A8C2-178247B1B9E2}">
      <dsp:nvSpPr>
        <dsp:cNvPr id="0" name=""/>
        <dsp:cNvSpPr/>
      </dsp:nvSpPr>
      <dsp:spPr>
        <a:xfrm>
          <a:off x="5481256" y="787290"/>
          <a:ext cx="2402978" cy="3405854"/>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Identity is based on unique RSA 2048-bit cryptographic IDs and validated up the certificate chain with SHA-2 signatures</a:t>
          </a:r>
          <a:endParaRPr lang="en-US" sz="1800" kern="1200" dirty="0"/>
        </a:p>
        <a:p>
          <a:pPr marL="171450" lvl="1" indent="-171450" algn="l" defTabSz="800100">
            <a:lnSpc>
              <a:spcPct val="90000"/>
            </a:lnSpc>
            <a:spcBef>
              <a:spcPct val="0"/>
            </a:spcBef>
            <a:spcAft>
              <a:spcPct val="15000"/>
            </a:spcAft>
            <a:buChar char="••"/>
          </a:pPr>
          <a:r>
            <a:rPr lang="en-US" sz="1800" kern="1200" dirty="0" smtClean="0"/>
            <a:t>Optional custom PKI with enterprise certificate authority are applicable</a:t>
          </a:r>
          <a:endParaRPr lang="en-US" sz="1800" kern="1200" dirty="0"/>
        </a:p>
      </dsp:txBody>
      <dsp:txXfrm>
        <a:off x="5481256" y="787290"/>
        <a:ext cx="2402978" cy="340585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53FE8-167D-4CA4-A3B4-7EC00551DDD4}" type="datetimeFigureOut">
              <a:rPr lang="en-US" smtClean="0"/>
              <a:pPr/>
              <a:t>8/9/2016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41F0EA-CBBB-4E98-B426-0E3322FA963C}" type="slidenum">
              <a:rPr lang="en-US" smtClean="0"/>
              <a:pPr/>
              <a:t>‹#›</a:t>
            </a:fld>
            <a:endParaRPr lang="en-US" dirty="0"/>
          </a:p>
        </p:txBody>
      </p:sp>
    </p:spTree>
    <p:extLst>
      <p:ext uri="{BB962C8B-B14F-4D97-AF65-F5344CB8AC3E}">
        <p14:creationId xmlns="" xmlns:p14="http://schemas.microsoft.com/office/powerpoint/2010/main" val="4020532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2E7AC-0EB0-4AA2-9E0D-5511B32E6563}" type="slidenum">
              <a:rPr lang="en-US" smtClean="0"/>
              <a:pPr/>
              <a:t>1</a:t>
            </a:fld>
            <a:endParaRPr lang="en-US" dirty="0"/>
          </a:p>
        </p:txBody>
      </p:sp>
    </p:spTree>
    <p:extLst>
      <p:ext uri="{BB962C8B-B14F-4D97-AF65-F5344CB8AC3E}">
        <p14:creationId xmlns="" xmlns:p14="http://schemas.microsoft.com/office/powerpoint/2010/main" val="2478912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文字动画为红色</a:t>
            </a:r>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13</a:t>
            </a:fld>
            <a:endParaRPr lang="en-US" dirty="0"/>
          </a:p>
        </p:txBody>
      </p:sp>
    </p:spTree>
    <p:extLst>
      <p:ext uri="{BB962C8B-B14F-4D97-AF65-F5344CB8AC3E}">
        <p14:creationId xmlns="" xmlns:p14="http://schemas.microsoft.com/office/powerpoint/2010/main" val="4238616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14</a:t>
            </a:fld>
            <a:endParaRPr lang="en-US" dirty="0"/>
          </a:p>
        </p:txBody>
      </p:sp>
    </p:spTree>
    <p:extLst>
      <p:ext uri="{BB962C8B-B14F-4D97-AF65-F5344CB8AC3E}">
        <p14:creationId xmlns="" xmlns:p14="http://schemas.microsoft.com/office/powerpoint/2010/main" val="1702502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15</a:t>
            </a:fld>
            <a:endParaRPr lang="en-US" dirty="0"/>
          </a:p>
        </p:txBody>
      </p:sp>
    </p:spTree>
    <p:extLst>
      <p:ext uri="{BB962C8B-B14F-4D97-AF65-F5344CB8AC3E}">
        <p14:creationId xmlns="" xmlns:p14="http://schemas.microsoft.com/office/powerpoint/2010/main" val="330928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这里，设计薄弱的自动化组件试图与企业驱动数据和安全方案共存，结果会导致组织暴露，因为未经适当的治理、审核及合规性的控制其整体指数就成螺旋式。</a:t>
            </a:r>
            <a:endParaRPr lang="en-US" altLang="zh-CN" dirty="0" smtClean="0"/>
          </a:p>
          <a:p>
            <a:endParaRPr lang="en-US" dirty="0" smtClean="0"/>
          </a:p>
          <a:p>
            <a:r>
              <a:rPr lang="zh-CN" altLang="en-US" dirty="0" smtClean="0"/>
              <a:t>当安全模型到位</a:t>
            </a:r>
            <a:r>
              <a:rPr lang="en-US" altLang="zh-CN" dirty="0" smtClean="0"/>
              <a:t>, </a:t>
            </a:r>
            <a:r>
              <a:rPr lang="zh-CN" altLang="en-US" dirty="0" smtClean="0"/>
              <a:t>对于</a:t>
            </a:r>
            <a:r>
              <a:rPr lang="en-US" altLang="zh-CN" dirty="0" smtClean="0"/>
              <a:t>ICS</a:t>
            </a:r>
            <a:r>
              <a:rPr lang="zh-CN" altLang="en-US" dirty="0" smtClean="0"/>
              <a:t>网络占主导地位的生产安全模型是外围安全模型。此外围模型作为一个独立的网络基础设施（包括气隙）、</a:t>
            </a:r>
            <a:r>
              <a:rPr lang="en-US" altLang="zh-CN" dirty="0" smtClean="0"/>
              <a:t>VLANs</a:t>
            </a:r>
            <a:r>
              <a:rPr lang="zh-CN" altLang="en-US" dirty="0" smtClean="0"/>
              <a:t>、</a:t>
            </a:r>
            <a:r>
              <a:rPr lang="en-US" altLang="zh-CN" dirty="0" smtClean="0"/>
              <a:t>MPLS</a:t>
            </a:r>
            <a:r>
              <a:rPr lang="zh-CN" altLang="en-US" dirty="0" smtClean="0"/>
              <a:t>、防火墙或</a:t>
            </a:r>
            <a:r>
              <a:rPr lang="en-US" altLang="zh-CN" dirty="0" smtClean="0"/>
              <a:t>DMZ</a:t>
            </a:r>
            <a:r>
              <a:rPr lang="zh-CN" altLang="en-US" dirty="0" smtClean="0"/>
              <a:t>设计来实行。综合挑战由于通讯技术的错配而受阻（比如各种各样的层</a:t>
            </a:r>
            <a:r>
              <a:rPr lang="en-US" altLang="zh-CN" dirty="0" smtClean="0"/>
              <a:t>2/3</a:t>
            </a:r>
            <a:r>
              <a:rPr lang="zh-CN" altLang="en-US" dirty="0" smtClean="0"/>
              <a:t>协议，多播和广播，平网的期望）。</a:t>
            </a:r>
            <a:endParaRPr lang="en-US" dirty="0"/>
          </a:p>
        </p:txBody>
      </p:sp>
      <p:sp>
        <p:nvSpPr>
          <p:cNvPr id="4" name="Slide Number Placeholder 3"/>
          <p:cNvSpPr>
            <a:spLocks noGrp="1"/>
          </p:cNvSpPr>
          <p:nvPr>
            <p:ph type="sldNum" sz="quarter" idx="10"/>
          </p:nvPr>
        </p:nvSpPr>
        <p:spPr/>
        <p:txBody>
          <a:bodyPr/>
          <a:lstStyle/>
          <a:p>
            <a:fld id="{6091126A-B301-4C74-9360-8B6A3EB8A048}" type="slidenum">
              <a:rPr lang="en-US" smtClean="0"/>
              <a:pPr/>
              <a:t>21</a:t>
            </a:fld>
            <a:endParaRPr lang="en-US"/>
          </a:p>
        </p:txBody>
      </p:sp>
    </p:spTree>
    <p:extLst>
      <p:ext uri="{BB962C8B-B14F-4D97-AF65-F5344CB8AC3E}">
        <p14:creationId xmlns="" xmlns:p14="http://schemas.microsoft.com/office/powerpoint/2010/main" val="4073740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22</a:t>
            </a:fld>
            <a:endParaRPr lang="en-US"/>
          </a:p>
        </p:txBody>
      </p:sp>
    </p:spTree>
    <p:extLst>
      <p:ext uri="{BB962C8B-B14F-4D97-AF65-F5344CB8AC3E}">
        <p14:creationId xmlns="" xmlns:p14="http://schemas.microsoft.com/office/powerpoint/2010/main" val="706097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defTabSz="465887">
              <a:buFont typeface="+mj-lt"/>
              <a:buAutoNum type="arabicPeriod"/>
              <a:defRPr/>
            </a:pPr>
            <a:endParaRPr lang="en-US" dirty="0">
              <a:latin typeface="Helvetica Neue"/>
              <a:cs typeface="Helvetica Neue"/>
            </a:endParaRPr>
          </a:p>
          <a:p>
            <a:pPr marL="228600" lvl="0" indent="-228600">
              <a:buFont typeface="+mj-lt"/>
              <a:buAutoNum type="arabicPeriod"/>
            </a:pPr>
            <a:r>
              <a:rPr lang="zh-CN" altLang="en-US" sz="1200" kern="1200" dirty="0" smtClean="0">
                <a:solidFill>
                  <a:schemeClr val="tx1"/>
                </a:solidFill>
                <a:effectLst/>
                <a:latin typeface="+mn-lt"/>
                <a:ea typeface="+mn-ea"/>
                <a:cs typeface="+mn-cs"/>
              </a:rPr>
              <a:t>传统环境</a:t>
            </a:r>
            <a:r>
              <a:rPr lang="en-US" sz="1200" kern="1200" dirty="0" smtClean="0">
                <a:solidFill>
                  <a:schemeClr val="tx1"/>
                </a:solidFill>
                <a:effectLst/>
                <a:latin typeface="+mn-lt"/>
                <a:ea typeface="+mn-ea"/>
                <a:cs typeface="+mn-cs"/>
              </a:rPr>
              <a:t> – </a:t>
            </a:r>
            <a:r>
              <a:rPr lang="zh-CN" altLang="en-US" sz="1200" kern="1200" dirty="0" smtClean="0">
                <a:solidFill>
                  <a:schemeClr val="tx1"/>
                </a:solidFill>
                <a:effectLst/>
                <a:latin typeface="+mn-lt"/>
                <a:ea typeface="+mn-ea"/>
                <a:cs typeface="+mn-cs"/>
              </a:rPr>
              <a:t>如何人获得访问网络的权利，即可访问全部</a:t>
            </a:r>
            <a:endParaRPr lang="en-US" sz="1200" kern="1200" dirty="0" smtClean="0">
              <a:solidFill>
                <a:schemeClr val="tx1"/>
              </a:solidFill>
              <a:effectLst/>
              <a:latin typeface="+mn-lt"/>
              <a:ea typeface="+mn-ea"/>
              <a:cs typeface="+mn-cs"/>
            </a:endParaRPr>
          </a:p>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altLang="zh-CN" sz="1200" kern="1200" dirty="0" smtClean="0">
                <a:solidFill>
                  <a:schemeClr val="tx1"/>
                </a:solidFill>
                <a:effectLst/>
                <a:latin typeface="+mn-lt"/>
                <a:ea typeface="+mn-ea"/>
                <a:cs typeface="+mn-cs"/>
              </a:rPr>
              <a:t>Hip</a:t>
            </a:r>
            <a:r>
              <a:rPr lang="zh-CN" altLang="en-US" sz="1200" kern="1200" dirty="0" smtClean="0">
                <a:solidFill>
                  <a:schemeClr val="tx1"/>
                </a:solidFill>
                <a:effectLst/>
                <a:latin typeface="+mn-lt"/>
                <a:ea typeface="+mn-ea"/>
                <a:cs typeface="+mn-cs"/>
              </a:rPr>
              <a:t>交换器安全</a:t>
            </a:r>
            <a:r>
              <a:rPr lang="zh-CN" altLang="en-US" sz="1200" kern="1200" dirty="0" smtClean="0">
                <a:solidFill>
                  <a:schemeClr val="tx1"/>
                </a:solidFill>
                <a:effectLst/>
                <a:latin typeface="+mn-lt"/>
                <a:ea typeface="+mn-ea"/>
                <a:cs typeface="+mn-cs"/>
              </a:rPr>
              <a:t>应用程序进入您的环境 </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设备完美地插入</a:t>
            </a:r>
            <a:r>
              <a:rPr lang="en-US" altLang="zh-CN" sz="1200" kern="1200" dirty="0" smtClean="0">
                <a:solidFill>
                  <a:schemeClr val="tx1"/>
                </a:solidFill>
                <a:effectLst/>
                <a:latin typeface="+mn-lt"/>
                <a:ea typeface="+mn-ea"/>
                <a:cs typeface="+mn-cs"/>
              </a:rPr>
              <a:t>HIP</a:t>
            </a:r>
            <a:r>
              <a:rPr lang="zh-CN" altLang="en-US" sz="1200" kern="1200" dirty="0" smtClean="0">
                <a:solidFill>
                  <a:schemeClr val="tx1"/>
                </a:solidFill>
                <a:effectLst/>
                <a:latin typeface="+mn-lt"/>
                <a:ea typeface="+mn-ea"/>
                <a:cs typeface="+mn-cs"/>
              </a:rPr>
              <a:t>交换器并</a:t>
            </a:r>
            <a:r>
              <a:rPr lang="zh-CN" altLang="en-US" sz="1200" kern="1200" dirty="0" smtClean="0">
                <a:solidFill>
                  <a:schemeClr val="tx1"/>
                </a:solidFill>
                <a:effectLst/>
                <a:latin typeface="+mn-lt"/>
                <a:ea typeface="+mn-ea"/>
                <a:cs typeface="+mn-cs"/>
              </a:rPr>
              <a:t>建立私有覆盖网络与底层网络隔离</a:t>
            </a:r>
            <a:endParaRPr lang="en-US" altLang="zh-CN" sz="1200" kern="1200" dirty="0" smtClean="0">
              <a:solidFill>
                <a:schemeClr val="tx1"/>
              </a:solidFill>
              <a:effectLst/>
              <a:latin typeface="+mn-lt"/>
              <a:ea typeface="+mn-ea"/>
              <a:cs typeface="+mn-cs"/>
            </a:endParaRPr>
          </a:p>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r>
              <a:rPr lang="zh-CN" altLang="en-US" sz="1200" kern="1200" dirty="0" smtClean="0">
                <a:solidFill>
                  <a:schemeClr val="tx1"/>
                </a:solidFill>
                <a:effectLst/>
                <a:latin typeface="+mn-lt"/>
                <a:ea typeface="+mn-ea"/>
                <a:cs typeface="+mn-cs"/>
              </a:rPr>
              <a:t>镜头动画：隐匿资产 </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他们无法看到或</a:t>
            </a:r>
            <a:r>
              <a:rPr lang="en-US" altLang="zh-CN" sz="1200" kern="1200" dirty="0" smtClean="0">
                <a:solidFill>
                  <a:schemeClr val="tx1"/>
                </a:solidFill>
                <a:effectLst/>
                <a:latin typeface="+mn-lt"/>
                <a:ea typeface="+mn-ea"/>
                <a:cs typeface="+mn-cs"/>
              </a:rPr>
              <a:t>ping</a:t>
            </a:r>
            <a:r>
              <a:rPr lang="zh-CN" altLang="en-US" sz="1200" kern="1200" dirty="0" smtClean="0">
                <a:solidFill>
                  <a:schemeClr val="tx1"/>
                </a:solidFill>
                <a:effectLst/>
                <a:latin typeface="+mn-lt"/>
                <a:ea typeface="+mn-ea"/>
                <a:cs typeface="+mn-cs"/>
              </a:rPr>
              <a:t>就不能攻击</a:t>
            </a:r>
            <a:endParaRPr lang="en-US" sz="1200" kern="1200" dirty="0" smtClean="0">
              <a:solidFill>
                <a:schemeClr val="tx1"/>
              </a:solidFill>
              <a:effectLst/>
              <a:latin typeface="+mn-lt"/>
              <a:ea typeface="+mn-ea"/>
              <a:cs typeface="+mn-cs"/>
            </a:endParaRPr>
          </a:p>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r>
              <a:rPr lang="zh-CN" altLang="en-US" sz="1200" kern="1200" dirty="0" smtClean="0">
                <a:solidFill>
                  <a:schemeClr val="tx1"/>
                </a:solidFill>
                <a:effectLst/>
                <a:latin typeface="+mn-lt"/>
                <a:ea typeface="+mn-ea"/>
                <a:cs typeface="+mn-cs"/>
              </a:rPr>
              <a:t>通讯线路：加密通讯。设备间通讯开始并不是“默认拒绝”</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直至通过</a:t>
            </a:r>
            <a:r>
              <a:rPr lang="en-US" altLang="zh-CN" sz="1200" kern="1200" dirty="0" err="1" smtClean="0">
                <a:solidFill>
                  <a:schemeClr val="tx1"/>
                </a:solidFill>
                <a:effectLst/>
                <a:latin typeface="+mn-lt"/>
                <a:ea typeface="+mn-ea"/>
                <a:cs typeface="+mn-cs"/>
              </a:rPr>
              <a:t>Simpleconnect</a:t>
            </a:r>
            <a:r>
              <a:rPr lang="zh-CN" altLang="en-US" sz="1200" kern="1200" dirty="0" smtClean="0">
                <a:solidFill>
                  <a:schemeClr val="tx1"/>
                </a:solidFill>
                <a:effectLst/>
                <a:latin typeface="+mn-lt"/>
                <a:ea typeface="+mn-ea"/>
                <a:cs typeface="+mn-cs"/>
              </a:rPr>
              <a:t>用户界面启用 </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白名单</a:t>
            </a:r>
            <a:r>
              <a:rPr lang="en-US" sz="1200" kern="1200" dirty="0" smtClean="0">
                <a:solidFill>
                  <a:schemeClr val="tx1"/>
                </a:solidFill>
                <a:effectLst/>
                <a:latin typeface="+mn-lt"/>
                <a:ea typeface="+mn-ea"/>
                <a:cs typeface="+mn-cs"/>
              </a:rPr>
              <a:t> </a:t>
            </a:r>
          </a:p>
          <a:p>
            <a:pPr marL="0" indent="0">
              <a:buFont typeface="+mj-lt"/>
              <a:buNone/>
            </a:pPr>
            <a:r>
              <a:rPr lang="en-US" sz="1200" kern="1200" dirty="0" smtClean="0">
                <a:solidFill>
                  <a:schemeClr val="tx1"/>
                </a:solidFill>
                <a:effectLst/>
                <a:latin typeface="+mn-lt"/>
                <a:ea typeface="+mn-ea"/>
                <a:cs typeface="+mn-cs"/>
              </a:rPr>
              <a:t> </a:t>
            </a:r>
          </a:p>
          <a:p>
            <a:pPr marL="228600" indent="-228600" defTabSz="465887">
              <a:buFont typeface="+mj-lt"/>
              <a:buAutoNum type="arabicPeriod"/>
              <a:defRPr/>
            </a:pPr>
            <a:endParaRPr lang="en-US" dirty="0"/>
          </a:p>
        </p:txBody>
      </p:sp>
      <p:sp>
        <p:nvSpPr>
          <p:cNvPr id="4" name="Slide Number Placeholder 3"/>
          <p:cNvSpPr>
            <a:spLocks noGrp="1"/>
          </p:cNvSpPr>
          <p:nvPr>
            <p:ph type="sldNum" sz="quarter" idx="10"/>
          </p:nvPr>
        </p:nvSpPr>
        <p:spPr/>
        <p:txBody>
          <a:bodyPr/>
          <a:lstStyle/>
          <a:p>
            <a:fld id="{5D22A56F-4313-E642-92A4-A6E781D7FAAA}" type="slidenum">
              <a:rPr lang="en-US" smtClean="0"/>
              <a:pPr/>
              <a:t>23</a:t>
            </a:fld>
            <a:endParaRPr lang="en-US"/>
          </a:p>
        </p:txBody>
      </p:sp>
    </p:spTree>
    <p:extLst>
      <p:ext uri="{BB962C8B-B14F-4D97-AF65-F5344CB8AC3E}">
        <p14:creationId xmlns="" xmlns:p14="http://schemas.microsoft.com/office/powerpoint/2010/main" val="657639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Tempered</a:t>
            </a:r>
            <a:r>
              <a:rPr lang="en-US" b="1" baseline="0" dirty="0" smtClean="0"/>
              <a:t> Networks </a:t>
            </a:r>
            <a:r>
              <a:rPr lang="zh-CN" altLang="en-US" b="1" baseline="0" dirty="0" smtClean="0"/>
              <a:t>其他</a:t>
            </a:r>
            <a:r>
              <a:rPr lang="en-US" altLang="zh-CN" b="1" baseline="0" dirty="0" smtClean="0"/>
              <a:t>IT</a:t>
            </a:r>
            <a:r>
              <a:rPr lang="zh-CN" altLang="en-US" b="1" baseline="0" dirty="0" smtClean="0"/>
              <a:t>安全系统的补充</a:t>
            </a:r>
            <a:endParaRPr lang="en-US" b="1" dirty="0" smtClean="0"/>
          </a:p>
          <a:p>
            <a:endParaRPr lang="en-US" dirty="0" smtClean="0"/>
          </a:p>
          <a:p>
            <a:r>
              <a:rPr lang="zh-CN" altLang="en-US" sz="1200" b="0" i="0" kern="1200" dirty="0" smtClean="0">
                <a:solidFill>
                  <a:schemeClr val="tx1"/>
                </a:solidFill>
                <a:effectLst/>
                <a:latin typeface="+mn-lt"/>
                <a:ea typeface="+mn-ea"/>
                <a:cs typeface="+mn-cs"/>
              </a:rPr>
              <a:t>客户通常已投资了其他</a:t>
            </a:r>
            <a:r>
              <a:rPr lang="en-US" altLang="zh-CN" sz="1200" b="0" i="0" kern="1200" dirty="0" smtClean="0">
                <a:solidFill>
                  <a:schemeClr val="tx1"/>
                </a:solidFill>
                <a:effectLst/>
                <a:latin typeface="+mn-lt"/>
                <a:ea typeface="+mn-ea"/>
                <a:cs typeface="+mn-cs"/>
              </a:rPr>
              <a:t>IT</a:t>
            </a:r>
            <a:r>
              <a:rPr lang="zh-CN" altLang="en-US" sz="1200" b="0" i="0" kern="1200" dirty="0" smtClean="0">
                <a:solidFill>
                  <a:schemeClr val="tx1"/>
                </a:solidFill>
                <a:effectLst/>
                <a:latin typeface="+mn-lt"/>
                <a:ea typeface="+mn-ea"/>
                <a:cs typeface="+mn-cs"/>
              </a:rPr>
              <a:t>安全解决方案，例如防火墙、深层数据包检测</a:t>
            </a:r>
            <a:r>
              <a:rPr lang="en-US" altLang="zh-CN" sz="1200" b="0" i="0" kern="1200" dirty="0" smtClean="0">
                <a:solidFill>
                  <a:schemeClr val="tx1"/>
                </a:solidFill>
                <a:effectLst/>
                <a:latin typeface="+mn-lt"/>
                <a:ea typeface="+mn-ea"/>
                <a:cs typeface="+mn-cs"/>
              </a:rPr>
              <a:t>(DPI)</a:t>
            </a:r>
            <a:r>
              <a:rPr lang="zh-CN" altLang="en-US" sz="1200" b="0" i="0" kern="1200" dirty="0" smtClean="0">
                <a:solidFill>
                  <a:schemeClr val="tx1"/>
                </a:solidFill>
                <a:effectLst/>
                <a:latin typeface="+mn-lt"/>
                <a:ea typeface="+mn-ea"/>
                <a:cs typeface="+mn-cs"/>
              </a:rPr>
              <a:t>、安全事件和事件管理</a:t>
            </a:r>
            <a:r>
              <a:rPr lang="en-US" altLang="zh-CN" sz="1200" b="0" i="0" kern="1200" dirty="0" smtClean="0">
                <a:solidFill>
                  <a:schemeClr val="tx1"/>
                </a:solidFill>
                <a:effectLst/>
                <a:latin typeface="+mn-lt"/>
                <a:ea typeface="+mn-ea"/>
                <a:cs typeface="+mn-cs"/>
              </a:rPr>
              <a:t>(SIEM)</a:t>
            </a:r>
            <a:r>
              <a:rPr lang="zh-CN" altLang="en-US" sz="1200" b="0" i="0" kern="1200" dirty="0" smtClean="0">
                <a:solidFill>
                  <a:schemeClr val="tx1"/>
                </a:solidFill>
                <a:effectLst/>
                <a:latin typeface="+mn-lt"/>
                <a:ea typeface="+mn-ea"/>
                <a:cs typeface="+mn-cs"/>
              </a:rPr>
              <a:t>系统、数据二极管和网络入侵检测系统</a:t>
            </a:r>
            <a:r>
              <a:rPr lang="en-US" altLang="zh-CN" sz="1200" b="0" i="0" kern="1200" dirty="0" smtClean="0">
                <a:solidFill>
                  <a:schemeClr val="tx1"/>
                </a:solidFill>
                <a:effectLst/>
                <a:latin typeface="+mn-lt"/>
                <a:ea typeface="+mn-ea"/>
                <a:cs typeface="+mn-cs"/>
              </a:rPr>
              <a:t>(NIDS)</a:t>
            </a:r>
            <a:r>
              <a:rPr lang="zh-CN" altLang="en-US" sz="1200" b="0" i="0" kern="1200" dirty="0" smtClean="0">
                <a:solidFill>
                  <a:schemeClr val="tx1"/>
                </a:solidFill>
                <a:effectLst/>
                <a:latin typeface="+mn-lt"/>
                <a:ea typeface="+mn-ea"/>
                <a:cs typeface="+mn-cs"/>
              </a:rPr>
              <a:t>。我们的网络解决方案可用于任何这些现有系统，有效保护客户的投资。</a:t>
            </a:r>
            <a:r>
              <a:rPr lang="zh-CN" altLang="en-US" dirty="0" smtClean="0"/>
              <a:t>例如，一个客户可能会将防火墙用于</a:t>
            </a:r>
            <a:r>
              <a:rPr lang="en-US" altLang="zh-CN" dirty="0" smtClean="0"/>
              <a:t>IT</a:t>
            </a:r>
            <a:r>
              <a:rPr lang="zh-CN" altLang="en-US" dirty="0" smtClean="0"/>
              <a:t>资产的外围防护，但防火墙只提供基于通信有效载荷元素的检测能力，且可以被任何攻击者伪造。</a:t>
            </a:r>
            <a:r>
              <a:rPr lang="en-US" altLang="zh-CN" sz="1200" b="0" i="0" kern="1200" dirty="0" smtClean="0">
                <a:solidFill>
                  <a:schemeClr val="tx1"/>
                </a:solidFill>
                <a:effectLst/>
                <a:latin typeface="+mn-lt"/>
                <a:ea typeface="+mn-ea"/>
                <a:cs typeface="+mn-cs"/>
              </a:rPr>
              <a:t>Tempered Networks</a:t>
            </a:r>
            <a:r>
              <a:rPr lang="zh-CN" altLang="en-US" sz="1200" b="0" i="0" kern="1200" dirty="0" smtClean="0">
                <a:solidFill>
                  <a:schemeClr val="tx1"/>
                </a:solidFill>
                <a:effectLst/>
                <a:latin typeface="+mn-lt"/>
                <a:ea typeface="+mn-ea"/>
                <a:cs typeface="+mn-cs"/>
              </a:rPr>
              <a:t>解决方案不仅为保护措施构建一个安全的</a:t>
            </a:r>
            <a:r>
              <a:rPr lang="zh-CN" altLang="en-US" dirty="0" smtClean="0"/>
              <a:t>外围</a:t>
            </a:r>
            <a:r>
              <a:rPr lang="zh-CN" altLang="en-US" sz="1200" b="0" i="0" kern="1200" dirty="0" smtClean="0">
                <a:solidFill>
                  <a:schemeClr val="tx1"/>
                </a:solidFill>
                <a:effectLst/>
                <a:latin typeface="+mn-lt"/>
                <a:ea typeface="+mn-ea"/>
                <a:cs typeface="+mn-cs"/>
              </a:rPr>
              <a:t>环境，而且还通过隐匿关键基础设施的足迹来提供一个额外的安全层。所以，即使攻击者获得他们现存的</a:t>
            </a:r>
            <a:r>
              <a:rPr lang="en-US" altLang="zh-CN" sz="1200" b="0" i="0" kern="1200" dirty="0" smtClean="0">
                <a:solidFill>
                  <a:schemeClr val="tx1"/>
                </a:solidFill>
                <a:effectLst/>
                <a:latin typeface="+mn-lt"/>
                <a:ea typeface="+mn-ea"/>
                <a:cs typeface="+mn-cs"/>
              </a:rPr>
              <a:t>VLAN</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VPN</a:t>
            </a:r>
            <a:r>
              <a:rPr lang="zh-CN" altLang="en-US" sz="1200" b="0" i="0" kern="1200" dirty="0" smtClean="0">
                <a:solidFill>
                  <a:schemeClr val="tx1"/>
                </a:solidFill>
                <a:effectLst/>
                <a:latin typeface="+mn-lt"/>
                <a:ea typeface="+mn-ea"/>
                <a:cs typeface="+mn-cs"/>
              </a:rPr>
              <a:t>，其关键基础设施和信息仍受到保护，因为对于黑客来说，它是隐匿的、无形的。</a:t>
            </a:r>
            <a:endParaRPr lang="en-US" dirty="0" smtClean="0"/>
          </a:p>
          <a:p>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24</a:t>
            </a:fld>
            <a:endParaRPr lang="en-US"/>
          </a:p>
        </p:txBody>
      </p:sp>
    </p:spTree>
    <p:extLst>
      <p:ext uri="{BB962C8B-B14F-4D97-AF65-F5344CB8AC3E}">
        <p14:creationId xmlns="" xmlns:p14="http://schemas.microsoft.com/office/powerpoint/2010/main" val="2862743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91126A-B301-4C74-9360-8B6A3EB8A048}" type="slidenum">
              <a:rPr lang="en-US" smtClean="0"/>
              <a:pPr/>
              <a:t>25</a:t>
            </a:fld>
            <a:endParaRPr lang="en-US"/>
          </a:p>
        </p:txBody>
      </p:sp>
    </p:spTree>
    <p:extLst>
      <p:ext uri="{BB962C8B-B14F-4D97-AF65-F5344CB8AC3E}">
        <p14:creationId xmlns="" xmlns:p14="http://schemas.microsoft.com/office/powerpoint/2010/main" val="4027514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1" indent="-171441">
              <a:buFont typeface="Arial" panose="020B0604020202020204" pitchFamily="34" charset="0"/>
              <a:buChar char="•"/>
            </a:pPr>
            <a:r>
              <a:rPr lang="zh-CN" altLang="en-US" dirty="0" smtClean="0"/>
              <a:t>加密身份的自动化管理</a:t>
            </a:r>
            <a:endParaRPr lang="en-US" altLang="zh-CN" dirty="0" smtClean="0"/>
          </a:p>
          <a:p>
            <a:pPr marL="171441" indent="-171441">
              <a:buFont typeface="Arial" panose="020B0604020202020204" pitchFamily="34" charset="0"/>
              <a:buChar char="•"/>
            </a:pPr>
            <a:r>
              <a:rPr lang="zh-CN" altLang="en-US" dirty="0" smtClean="0"/>
              <a:t>网络精细的微分段</a:t>
            </a:r>
            <a:endParaRPr lang="en-US" altLang="zh-CN" dirty="0" smtClean="0"/>
          </a:p>
          <a:p>
            <a:pPr marL="171441" indent="-171441">
              <a:buFont typeface="Arial" panose="020B0604020202020204" pitchFamily="34" charset="0"/>
              <a:buChar char="•"/>
            </a:pPr>
            <a:r>
              <a:rPr lang="zh-CN" altLang="en-US" dirty="0" smtClean="0"/>
              <a:t>高度受限的远程访问仅仅是授予和撤销</a:t>
            </a:r>
            <a:endParaRPr lang="en-US" altLang="zh-CN" dirty="0" smtClean="0"/>
          </a:p>
          <a:p>
            <a:pPr marL="171441" indent="-171441">
              <a:buFont typeface="Arial" panose="020B0604020202020204" pitchFamily="34" charset="0"/>
              <a:buChar char="•"/>
            </a:pPr>
            <a:r>
              <a:rPr lang="zh-CN" altLang="en-US" dirty="0" smtClean="0"/>
              <a:t>简单的配器和管理上千台设备</a:t>
            </a:r>
            <a:endParaRPr lang="en-US" dirty="0"/>
          </a:p>
        </p:txBody>
      </p:sp>
      <p:sp>
        <p:nvSpPr>
          <p:cNvPr id="4" name="Slide Number Placeholder 3"/>
          <p:cNvSpPr>
            <a:spLocks noGrp="1"/>
          </p:cNvSpPr>
          <p:nvPr>
            <p:ph type="sldNum" sz="quarter" idx="10"/>
          </p:nvPr>
        </p:nvSpPr>
        <p:spPr/>
        <p:txBody>
          <a:bodyPr/>
          <a:lstStyle/>
          <a:p>
            <a:fld id="{6091126A-B301-4C74-9360-8B6A3EB8A048}" type="slidenum">
              <a:rPr lang="en-US" smtClean="0"/>
              <a:pPr/>
              <a:t>26</a:t>
            </a:fld>
            <a:endParaRPr lang="en-US"/>
          </a:p>
        </p:txBody>
      </p:sp>
    </p:spTree>
    <p:extLst>
      <p:ext uri="{BB962C8B-B14F-4D97-AF65-F5344CB8AC3E}">
        <p14:creationId xmlns="" xmlns:p14="http://schemas.microsoft.com/office/powerpoint/2010/main" val="828135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zh-CN" altLang="en-US" dirty="0" smtClean="0">
                <a:solidFill>
                  <a:srgbClr val="002060"/>
                </a:solidFill>
              </a:rPr>
              <a:t>隐形的连接 </a:t>
            </a:r>
            <a:r>
              <a:rPr lang="en-US" altLang="zh-CN" dirty="0" smtClean="0">
                <a:solidFill>
                  <a:srgbClr val="002060"/>
                </a:solidFill>
              </a:rPr>
              <a:t>- </a:t>
            </a:r>
            <a:r>
              <a:rPr lang="zh-CN" altLang="en-US" dirty="0" smtClean="0">
                <a:solidFill>
                  <a:srgbClr val="002060"/>
                </a:solidFill>
              </a:rPr>
              <a:t>不是基于欺骗性</a:t>
            </a:r>
            <a:r>
              <a:rPr lang="en-US" altLang="zh-CN" dirty="0" smtClean="0">
                <a:solidFill>
                  <a:srgbClr val="002060"/>
                </a:solidFill>
              </a:rPr>
              <a:t>IP</a:t>
            </a:r>
            <a:r>
              <a:rPr lang="zh-CN" altLang="en-US" dirty="0" smtClean="0">
                <a:solidFill>
                  <a:srgbClr val="002060"/>
                </a:solidFill>
              </a:rPr>
              <a:t>和</a:t>
            </a:r>
            <a:r>
              <a:rPr lang="en-US" altLang="zh-CN" dirty="0" smtClean="0">
                <a:solidFill>
                  <a:srgbClr val="002060"/>
                </a:solidFill>
              </a:rPr>
              <a:t>MAC</a:t>
            </a:r>
            <a:r>
              <a:rPr lang="zh-CN" altLang="en-US" dirty="0" smtClean="0">
                <a:solidFill>
                  <a:srgbClr val="002060"/>
                </a:solidFill>
              </a:rPr>
              <a:t>地址的信任，信任管理是基于烧制的、硬加密的身份，安全地利用有线以太网、移动、</a:t>
            </a:r>
            <a:r>
              <a:rPr lang="en-US" altLang="zh-CN" dirty="0" err="1" smtClean="0">
                <a:solidFill>
                  <a:srgbClr val="002060"/>
                </a:solidFill>
              </a:rPr>
              <a:t>WiFi</a:t>
            </a:r>
            <a:r>
              <a:rPr lang="zh-CN" altLang="en-US" dirty="0" smtClean="0">
                <a:solidFill>
                  <a:srgbClr val="002060"/>
                </a:solidFill>
              </a:rPr>
              <a:t>或卫星通信网络的任意组合</a:t>
            </a:r>
            <a:endParaRPr lang="en-US" dirty="0">
              <a:solidFill>
                <a:srgbClr val="002060"/>
              </a:solidFill>
            </a:endParaRPr>
          </a:p>
          <a:p>
            <a:endParaRPr lang="en-US" dirty="0" smtClean="0"/>
          </a:p>
          <a:p>
            <a:pPr defTabSz="931774">
              <a:defRPr/>
            </a:pPr>
            <a:r>
              <a:rPr lang="zh-CN" altLang="en-US" dirty="0" smtClean="0">
                <a:solidFill>
                  <a:srgbClr val="002060"/>
                </a:solidFill>
              </a:rPr>
              <a:t>分段网络 </a:t>
            </a:r>
            <a:r>
              <a:rPr lang="en-US" altLang="zh-CN" dirty="0" smtClean="0">
                <a:solidFill>
                  <a:srgbClr val="002060"/>
                </a:solidFill>
              </a:rPr>
              <a:t>- </a:t>
            </a:r>
            <a:r>
              <a:rPr lang="zh-CN" altLang="en-US" dirty="0" smtClean="0">
                <a:solidFill>
                  <a:srgbClr val="002060"/>
                </a:solidFill>
              </a:rPr>
              <a:t>集中管理覆盖网络精细的微分段允许较任何设备级缩放更小、更强大的网络</a:t>
            </a:r>
            <a:endParaRPr lang="en-US" altLang="zh-CN" dirty="0" smtClean="0">
              <a:solidFill>
                <a:srgbClr val="002060"/>
              </a:solidFill>
            </a:endParaRPr>
          </a:p>
          <a:p>
            <a:pPr defTabSz="931774">
              <a:defRPr/>
            </a:pPr>
            <a:endParaRPr lang="en-US" dirty="0">
              <a:solidFill>
                <a:srgbClr val="002060"/>
              </a:solidFill>
            </a:endParaRPr>
          </a:p>
          <a:p>
            <a:pPr defTabSz="931774">
              <a:defRPr/>
            </a:pPr>
            <a:r>
              <a:rPr lang="zh-CN" altLang="en-US" dirty="0" smtClean="0"/>
              <a:t>安全远程访问 </a:t>
            </a:r>
            <a:r>
              <a:rPr lang="en-US" altLang="zh-CN" dirty="0" smtClean="0"/>
              <a:t>- </a:t>
            </a:r>
            <a:r>
              <a:rPr lang="zh-CN" altLang="en-US" dirty="0" smtClean="0"/>
              <a:t>并且可在访问前对额外的用户身份验证进行配置</a:t>
            </a:r>
            <a:endParaRPr lang="en-US" dirty="0">
              <a:solidFill>
                <a:srgbClr val="002060"/>
              </a:solidFill>
            </a:endParaRPr>
          </a:p>
          <a:p>
            <a:endParaRPr lang="en-US" dirty="0"/>
          </a:p>
        </p:txBody>
      </p:sp>
      <p:sp>
        <p:nvSpPr>
          <p:cNvPr id="4" name="Slide Number Placeholder 3"/>
          <p:cNvSpPr>
            <a:spLocks noGrp="1"/>
          </p:cNvSpPr>
          <p:nvPr>
            <p:ph type="sldNum" sz="quarter" idx="10"/>
          </p:nvPr>
        </p:nvSpPr>
        <p:spPr/>
        <p:txBody>
          <a:bodyPr/>
          <a:lstStyle/>
          <a:p>
            <a:fld id="{6091126A-B301-4C74-9360-8B6A3EB8A048}" type="slidenum">
              <a:rPr lang="en-US" smtClean="0"/>
              <a:pPr/>
              <a:t>27</a:t>
            </a:fld>
            <a:endParaRPr lang="en-US"/>
          </a:p>
        </p:txBody>
      </p:sp>
    </p:spTree>
    <p:extLst>
      <p:ext uri="{BB962C8B-B14F-4D97-AF65-F5344CB8AC3E}">
        <p14:creationId xmlns="" xmlns:p14="http://schemas.microsoft.com/office/powerpoint/2010/main" val="20441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041F0EA-CBBB-4E98-B426-0E3322FA963C}"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28</a:t>
            </a:fld>
            <a:endParaRPr lang="en-US"/>
          </a:p>
        </p:txBody>
      </p:sp>
    </p:spTree>
    <p:extLst>
      <p:ext uri="{BB962C8B-B14F-4D97-AF65-F5344CB8AC3E}">
        <p14:creationId xmlns="" xmlns:p14="http://schemas.microsoft.com/office/powerpoint/2010/main" val="960075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背景：</a:t>
            </a:r>
            <a:endParaRPr lang="en-US" altLang="zh-CN" dirty="0" smtClean="0"/>
          </a:p>
          <a:p>
            <a:r>
              <a:rPr lang="en-US" dirty="0" smtClean="0"/>
              <a:t>A </a:t>
            </a:r>
            <a:r>
              <a:rPr lang="en-US" dirty="0"/>
              <a:t>large support center for an international supplier of industrial automation systems helps customers maintain and optimize their industrial control systems (ICS) equipment. Historically, the</a:t>
            </a:r>
          </a:p>
          <a:p>
            <a:r>
              <a:rPr lang="en-US" dirty="0"/>
              <a:t>organization has deployed technicians to remote customer sites to diagnose and troubleshoot any problems. However, the inefficiency and expense of sending technicians out on service calls led the organization to consider alternatives.</a:t>
            </a:r>
          </a:p>
          <a:p>
            <a:endParaRPr lang="en-US" dirty="0"/>
          </a:p>
          <a:p>
            <a:r>
              <a:rPr lang="en-US" dirty="0"/>
              <a:t>Business Objectives:</a:t>
            </a:r>
          </a:p>
          <a:p>
            <a:r>
              <a:rPr lang="en-US" dirty="0"/>
              <a:t>The industrial supplier required a solution that enabled technicians to monitor and address customer equipment problems from the organization’s main support center. Since most of their customers have no IT expertise, the solution had to be simple to install—without requiring any network configuration. </a:t>
            </a:r>
          </a:p>
          <a:p>
            <a:endParaRPr lang="en-US" dirty="0"/>
          </a:p>
          <a:p>
            <a:r>
              <a:rPr lang="en-US" dirty="0"/>
              <a:t>The industrial automation supplier also needed to be able to enable and disable communications as needed when technicians no longer needed access. In addition, the support center wanted to constrain access to specific support technicians who needed access to customer equipment. </a:t>
            </a:r>
          </a:p>
          <a:p>
            <a:endParaRPr lang="en-US" dirty="0"/>
          </a:p>
          <a:p>
            <a:r>
              <a:rPr lang="en-US" dirty="0"/>
              <a:t>Furthermore, field technicians still visit customer premises on occasion, and the organization had to provide secure remote access to these technicians, no matter where they were—without requiring complex routing or requiring complicated policies and rules.</a:t>
            </a:r>
          </a:p>
          <a:p>
            <a:endParaRPr lang="en-US" dirty="0"/>
          </a:p>
          <a:p>
            <a:r>
              <a:rPr lang="en-US" dirty="0"/>
              <a:t>Solution:</a:t>
            </a:r>
          </a:p>
          <a:p>
            <a:r>
              <a:rPr lang="en-US" dirty="0"/>
              <a:t>Sent pre-configured </a:t>
            </a:r>
            <a:r>
              <a:rPr lang="en-US" dirty="0" err="1"/>
              <a:t>HIPswitches</a:t>
            </a:r>
            <a:r>
              <a:rPr lang="en-US" dirty="0"/>
              <a:t> to their customers’ locations to easily provision secure private overlay networks to any multitude of customer sites, as needed. </a:t>
            </a:r>
          </a:p>
          <a:p>
            <a:r>
              <a:rPr lang="en-US" dirty="0"/>
              <a:t>Enabled support center technicians to remotely monitor and troubleshoot equipment, as well as significantly reduced the need for technicians to make lengthy and costly trips to remote customer sites.</a:t>
            </a:r>
          </a:p>
          <a:p>
            <a:endParaRPr lang="en-US" dirty="0"/>
          </a:p>
        </p:txBody>
      </p:sp>
      <p:sp>
        <p:nvSpPr>
          <p:cNvPr id="4" name="Slide Number Placeholder 3"/>
          <p:cNvSpPr>
            <a:spLocks noGrp="1"/>
          </p:cNvSpPr>
          <p:nvPr>
            <p:ph type="sldNum" sz="quarter" idx="10"/>
          </p:nvPr>
        </p:nvSpPr>
        <p:spPr/>
        <p:txBody>
          <a:bodyPr/>
          <a:lstStyle/>
          <a:p>
            <a:fld id="{6091126A-B301-4C74-9360-8B6A3EB8A048}" type="slidenum">
              <a:rPr lang="en-US" smtClean="0"/>
              <a:pPr/>
              <a:t>29</a:t>
            </a:fld>
            <a:endParaRPr lang="en-US"/>
          </a:p>
        </p:txBody>
      </p:sp>
    </p:spTree>
    <p:extLst>
      <p:ext uri="{BB962C8B-B14F-4D97-AF65-F5344CB8AC3E}">
        <p14:creationId xmlns="" xmlns:p14="http://schemas.microsoft.com/office/powerpoint/2010/main" val="1943407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Through a merger, this large enterprise acquired two new manufacturing facilities located near one of its main bases of operations. The manufacturer needed to integrate the inherited tools</a:t>
            </a:r>
          </a:p>
          <a:p>
            <a:r>
              <a:rPr lang="en-US" dirty="0"/>
              <a:t>— all of which had existing IP addressing configurations — as well as the programs and backend systems that ran these tools.</a:t>
            </a:r>
          </a:p>
          <a:p>
            <a:endParaRPr lang="en-US" dirty="0"/>
          </a:p>
          <a:p>
            <a:r>
              <a:rPr lang="en-US" dirty="0"/>
              <a:t>Business Objectives:</a:t>
            </a:r>
          </a:p>
          <a:p>
            <a:r>
              <a:rPr lang="en-US" dirty="0"/>
              <a:t>As the new facilities were ramping up, the manufacturer found that many of the acquired tooling machines had the same internal IP addressing scheme, which created a challenge for the engineers who needed to communicate separately with each unique machine. Faced with a complex network involving a high level of tool-to-tool connectivity integrated with manufacturing execution systems (MES) and enterprise data collection, the manufacturer needed a solution that would bring the new tools online while avoiding vendor recertification and the laborious process of IP address modification.</a:t>
            </a:r>
          </a:p>
          <a:p>
            <a:endParaRPr lang="en-US" dirty="0"/>
          </a:p>
          <a:p>
            <a:r>
              <a:rPr lang="en-US" dirty="0"/>
              <a:t>In addition, the manufacturer had to coordinate between the local plant and an offsite team of engineers who required secure remote access to these acquired tools to help bring the new facilities online. Problematically, the tools — which connected to the network over a mix of wired and Wi-Fi connections — were highly mobile and were often turned off. Implementing static policies based on IP addresses proved impossible, because the tools could be offline at the time they needed to be configured.</a:t>
            </a:r>
          </a:p>
          <a:p>
            <a:endParaRPr lang="en-US" dirty="0"/>
          </a:p>
          <a:p>
            <a:r>
              <a:rPr lang="en-US" dirty="0"/>
              <a:t>Solution:</a:t>
            </a:r>
          </a:p>
          <a:p>
            <a:r>
              <a:rPr lang="en-US" dirty="0"/>
              <a:t>The manufacturer deployed the Tempered Networks solution to meet the challenges of integrating the acquired systems while bringing the new facilities online with a distributed team of local</a:t>
            </a:r>
          </a:p>
          <a:p>
            <a:r>
              <a:rPr lang="en-US" dirty="0"/>
              <a:t>and remote engineers. This was possible because the solution is transport- and topology-agnostic and supports any mix of cellular, </a:t>
            </a:r>
            <a:r>
              <a:rPr lang="en-US" dirty="0" err="1"/>
              <a:t>WiFi</a:t>
            </a:r>
            <a:r>
              <a:rPr lang="en-US" dirty="0"/>
              <a:t>, wired Ethernet, satellite communications, and public cloud networks.</a:t>
            </a:r>
          </a:p>
        </p:txBody>
      </p:sp>
      <p:sp>
        <p:nvSpPr>
          <p:cNvPr id="4" name="Slide Number Placeholder 3"/>
          <p:cNvSpPr>
            <a:spLocks noGrp="1"/>
          </p:cNvSpPr>
          <p:nvPr>
            <p:ph type="sldNum" sz="quarter" idx="10"/>
          </p:nvPr>
        </p:nvSpPr>
        <p:spPr/>
        <p:txBody>
          <a:bodyPr/>
          <a:lstStyle/>
          <a:p>
            <a:fld id="{6091126A-B301-4C74-9360-8B6A3EB8A048}" type="slidenum">
              <a:rPr lang="en-US" smtClean="0"/>
              <a:pPr/>
              <a:t>30</a:t>
            </a:fld>
            <a:endParaRPr lang="en-US"/>
          </a:p>
        </p:txBody>
      </p:sp>
    </p:spTree>
    <p:extLst>
      <p:ext uri="{BB962C8B-B14F-4D97-AF65-F5344CB8AC3E}">
        <p14:creationId xmlns="" xmlns:p14="http://schemas.microsoft.com/office/powerpoint/2010/main" val="1922022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p>
          <a:p>
            <a:r>
              <a:rPr lang="en-US" dirty="0"/>
              <a:t>A water utility provides service to a large city and a dozen other municipalities across 900 square miles. The county water utility, which operates main treatment plants and numerous remote sites, employs a number of supervisory control and data acquisition (SCADA) devices to control and automate its operations. </a:t>
            </a:r>
          </a:p>
          <a:p>
            <a:endParaRPr lang="en-US" dirty="0"/>
          </a:p>
          <a:p>
            <a:pPr defTabSz="914350">
              <a:defRPr/>
            </a:pPr>
            <a:r>
              <a:rPr lang="en-US" dirty="0"/>
              <a:t>Business Objectives:</a:t>
            </a:r>
          </a:p>
          <a:p>
            <a:r>
              <a:rPr lang="en-US" dirty="0"/>
              <a:t>At each of its main plants, the utility has upwards of 100 automation devices, including programmable logic controllers (PLCs) and other smart electronic devices to control filtration, automate treatment processes, and monitor the power consumption of pumps. Installing these smart devices allowed the utility to reduce power consumption. However, that savings in power required a higher level of connectivity, which resulted in increased security risks. </a:t>
            </a:r>
          </a:p>
          <a:p>
            <a:endParaRPr lang="en-US" dirty="0"/>
          </a:p>
          <a:p>
            <a:r>
              <a:rPr lang="en-US" dirty="0"/>
              <a:t>For communications among its treatment plants and 20 remote sites—including wells, tanks, and pump sites—the utility used a VLAN network run by the corporate IT department. While the network was segregated from the IT network, data still routed across corporate VLANs and SCADA VLANs. And the SCADA VLAN allowed open and unrestricted communication between devices, which compromised the security of the network.</a:t>
            </a:r>
          </a:p>
          <a:p>
            <a:endParaRPr lang="en-US" dirty="0"/>
          </a:p>
          <a:p>
            <a:r>
              <a:rPr lang="en-US" dirty="0"/>
              <a:t>The utility needed a combination of high-speed communication between its three main plants and highly constrained communication between the main plants and the remote sites—all without affecting the corporate wide IT department, changing the configuration of the network, or disrupting service.</a:t>
            </a:r>
          </a:p>
          <a:p>
            <a:endParaRPr lang="en-US" dirty="0"/>
          </a:p>
          <a:p>
            <a:r>
              <a:rPr lang="en-US" dirty="0"/>
              <a:t>Solution:</a:t>
            </a:r>
          </a:p>
          <a:p>
            <a:r>
              <a:rPr lang="en-US" dirty="0"/>
              <a:t>By deploying the Tempered Networks solution, the utility was able to secure its remote connectivity infrastructure while remaining in control of its network.</a:t>
            </a:r>
          </a:p>
        </p:txBody>
      </p:sp>
      <p:sp>
        <p:nvSpPr>
          <p:cNvPr id="4" name="Slide Number Placeholder 3"/>
          <p:cNvSpPr>
            <a:spLocks noGrp="1"/>
          </p:cNvSpPr>
          <p:nvPr>
            <p:ph type="sldNum" sz="quarter" idx="10"/>
          </p:nvPr>
        </p:nvSpPr>
        <p:spPr/>
        <p:txBody>
          <a:bodyPr/>
          <a:lstStyle/>
          <a:p>
            <a:fld id="{6091126A-B301-4C74-9360-8B6A3EB8A048}" type="slidenum">
              <a:rPr lang="en-US" smtClean="0"/>
              <a:pPr/>
              <a:t>31</a:t>
            </a:fld>
            <a:endParaRPr lang="en-US"/>
          </a:p>
        </p:txBody>
      </p:sp>
    </p:spTree>
    <p:extLst>
      <p:ext uri="{BB962C8B-B14F-4D97-AF65-F5344CB8AC3E}">
        <p14:creationId xmlns="" xmlns:p14="http://schemas.microsoft.com/office/powerpoint/2010/main" val="4044734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041F0EA-CBBB-4E98-B426-0E3322FA963C}" type="slidenum">
              <a:rPr lang="en-US" smtClean="0"/>
              <a:pPr/>
              <a:t>38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041F0EA-CBBB-4E98-B426-0E3322FA963C}" type="slidenum">
              <a:rPr lang="en-US" smtClean="0"/>
              <a:pPr/>
              <a:t>44</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49</a:t>
            </a:fld>
            <a:endParaRPr lang="en-US" dirty="0"/>
          </a:p>
        </p:txBody>
      </p:sp>
    </p:spTree>
    <p:extLst>
      <p:ext uri="{BB962C8B-B14F-4D97-AF65-F5344CB8AC3E}">
        <p14:creationId xmlns="" xmlns:p14="http://schemas.microsoft.com/office/powerpoint/2010/main" val="1491191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041F0EA-CBBB-4E98-B426-0E3322FA963C}" type="slidenum">
              <a:rPr lang="en-US" smtClean="0"/>
              <a:pPr/>
              <a:t>52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041F0EA-CBBB-4E98-B426-0E3322FA963C}" type="slidenum">
              <a:rPr lang="en-US" smtClean="0"/>
              <a:pPr/>
              <a:t>58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59</a:t>
            </a:fld>
            <a:endParaRPr lang="en-US"/>
          </a:p>
        </p:txBody>
      </p:sp>
    </p:spTree>
    <p:extLst>
      <p:ext uri="{BB962C8B-B14F-4D97-AF65-F5344CB8AC3E}">
        <p14:creationId xmlns="" xmlns:p14="http://schemas.microsoft.com/office/powerpoint/2010/main" val="96007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3</a:t>
            </a:fld>
            <a:endParaRPr lang="en-US" dirty="0"/>
          </a:p>
        </p:txBody>
      </p:sp>
    </p:spTree>
    <p:extLst>
      <p:ext uri="{BB962C8B-B14F-4D97-AF65-F5344CB8AC3E}">
        <p14:creationId xmlns="" xmlns:p14="http://schemas.microsoft.com/office/powerpoint/2010/main" val="3563549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60</a:t>
            </a:fld>
            <a:endParaRPr lang="en-US"/>
          </a:p>
        </p:txBody>
      </p:sp>
    </p:spTree>
    <p:extLst>
      <p:ext uri="{BB962C8B-B14F-4D97-AF65-F5344CB8AC3E}">
        <p14:creationId xmlns="" xmlns:p14="http://schemas.microsoft.com/office/powerpoint/2010/main" val="96007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随着连接设备数量的不断增加，因此建立安全坚实的基础对未来的增长至关重要。 </a:t>
            </a:r>
            <a:r>
              <a:rPr lang="en-US" altLang="zh-CN" dirty="0" smtClean="0"/>
              <a:t>Tempered </a:t>
            </a:r>
            <a:r>
              <a:rPr lang="zh-CN" altLang="en-US" dirty="0" smtClean="0"/>
              <a:t>促成了安全和坚实的基础。</a:t>
            </a:r>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5</a:t>
            </a:fld>
            <a:endParaRPr lang="en-US" dirty="0"/>
          </a:p>
        </p:txBody>
      </p:sp>
    </p:spTree>
    <p:extLst>
      <p:ext uri="{BB962C8B-B14F-4D97-AF65-F5344CB8AC3E}">
        <p14:creationId xmlns="" xmlns:p14="http://schemas.microsoft.com/office/powerpoint/2010/main" val="349847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众所周知却又令人惊讶的事实是所有的大公司和世界各地的无数的政府机构都曾遭到黑客攻击。</a:t>
            </a:r>
            <a:endParaRPr lang="en-US" dirty="0" smtClean="0"/>
          </a:p>
          <a:p>
            <a:endParaRPr lang="en-US" dirty="0" smtClean="0"/>
          </a:p>
          <a:p>
            <a:pPr defTabSz="914350">
              <a:defRPr/>
            </a:pPr>
            <a:r>
              <a:rPr lang="zh-CN" altLang="en-US" dirty="0" smtClean="0"/>
              <a:t>所有这些大品牌都已被染，即使每家都聘请几十到几百个</a:t>
            </a:r>
            <a:r>
              <a:rPr lang="en-US" altLang="zh-CN" dirty="0" smtClean="0"/>
              <a:t>IT</a:t>
            </a:r>
            <a:r>
              <a:rPr lang="zh-CN" altLang="en-US" dirty="0" smtClean="0"/>
              <a:t>安全专家管理路由、交换、防火墙和</a:t>
            </a:r>
            <a:r>
              <a:rPr lang="en-US" altLang="zh-CN" dirty="0" smtClean="0"/>
              <a:t>VPN</a:t>
            </a:r>
            <a:r>
              <a:rPr lang="zh-CN" altLang="en-US" dirty="0" smtClean="0"/>
              <a:t>。</a:t>
            </a:r>
            <a:endParaRPr lang="en-US" dirty="0" smtClean="0"/>
          </a:p>
          <a:p>
            <a:endParaRPr lang="en-US" dirty="0" smtClean="0"/>
          </a:p>
          <a:p>
            <a:r>
              <a:rPr lang="zh-CN" altLang="en-US" dirty="0" smtClean="0"/>
              <a:t>根据</a:t>
            </a:r>
            <a:r>
              <a:rPr lang="en-US" altLang="zh-CN" dirty="0" smtClean="0"/>
              <a:t>2014</a:t>
            </a:r>
            <a:r>
              <a:rPr lang="zh-CN" altLang="en-US" dirty="0" smtClean="0"/>
              <a:t>年</a:t>
            </a:r>
            <a:r>
              <a:rPr lang="en-US" altLang="zh-CN" dirty="0" err="1" smtClean="0"/>
              <a:t>Ponemon</a:t>
            </a:r>
            <a:r>
              <a:rPr lang="en-US" altLang="zh-CN" dirty="0" smtClean="0"/>
              <a:t> Institute</a:t>
            </a:r>
            <a:r>
              <a:rPr lang="zh-CN" altLang="en-US" dirty="0" smtClean="0"/>
              <a:t>的调查，一个成功的网络攻击平均耗费每家公司每年</a:t>
            </a:r>
            <a:r>
              <a:rPr lang="en-US" altLang="zh-CN" dirty="0" smtClean="0"/>
              <a:t>$1.27</a:t>
            </a:r>
            <a:r>
              <a:rPr lang="zh-CN" altLang="en-US" dirty="0" smtClean="0"/>
              <a:t>千万。某些行业的冲击更大，包括能源和公用事业公司耗费</a:t>
            </a:r>
            <a:r>
              <a:rPr lang="en-US" altLang="zh-CN" dirty="0" smtClean="0"/>
              <a:t>$1.32</a:t>
            </a:r>
            <a:r>
              <a:rPr lang="zh-CN" altLang="en-US" dirty="0" smtClean="0"/>
              <a:t>千万而金融服务公司为</a:t>
            </a:r>
            <a:r>
              <a:rPr lang="en-US" altLang="zh-CN" dirty="0" smtClean="0"/>
              <a:t>$ 1.3</a:t>
            </a:r>
            <a:r>
              <a:rPr lang="zh-CN" altLang="en-US" dirty="0" smtClean="0"/>
              <a:t>千万。机构遭受平均每周</a:t>
            </a:r>
            <a:r>
              <a:rPr lang="en-US" altLang="zh-CN" dirty="0" smtClean="0"/>
              <a:t>1.7</a:t>
            </a:r>
            <a:r>
              <a:rPr lang="zh-CN" altLang="en-US" dirty="0" smtClean="0"/>
              <a:t>次成功的攻击。</a:t>
            </a:r>
            <a:endParaRPr lang="en-US" dirty="0"/>
          </a:p>
        </p:txBody>
      </p:sp>
      <p:sp>
        <p:nvSpPr>
          <p:cNvPr id="4" name="Slide Number Placeholder 3"/>
          <p:cNvSpPr>
            <a:spLocks noGrp="1"/>
          </p:cNvSpPr>
          <p:nvPr>
            <p:ph type="sldNum" sz="quarter" idx="10"/>
          </p:nvPr>
        </p:nvSpPr>
        <p:spPr/>
        <p:txBody>
          <a:bodyPr/>
          <a:lstStyle/>
          <a:p>
            <a:fld id="{6091126A-B301-4C74-9360-8B6A3EB8A048}" type="slidenum">
              <a:rPr lang="en-US" smtClean="0"/>
              <a:pPr/>
              <a:t>7</a:t>
            </a:fld>
            <a:endParaRPr lang="en-US"/>
          </a:p>
        </p:txBody>
      </p:sp>
    </p:spTree>
    <p:extLst>
      <p:ext uri="{BB962C8B-B14F-4D97-AF65-F5344CB8AC3E}">
        <p14:creationId xmlns="" xmlns:p14="http://schemas.microsoft.com/office/powerpoint/2010/main" val="3913889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8</a:t>
            </a:fld>
            <a:endParaRPr lang="en-US" dirty="0"/>
          </a:p>
        </p:txBody>
      </p:sp>
    </p:spTree>
    <p:extLst>
      <p:ext uri="{BB962C8B-B14F-4D97-AF65-F5344CB8AC3E}">
        <p14:creationId xmlns="" xmlns:p14="http://schemas.microsoft.com/office/powerpoint/2010/main" val="351758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9</a:t>
            </a:fld>
            <a:endParaRPr lang="en-US" dirty="0"/>
          </a:p>
        </p:txBody>
      </p:sp>
    </p:spTree>
    <p:extLst>
      <p:ext uri="{BB962C8B-B14F-4D97-AF65-F5344CB8AC3E}">
        <p14:creationId xmlns="" xmlns:p14="http://schemas.microsoft.com/office/powerpoint/2010/main" val="501040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10</a:t>
            </a:fld>
            <a:endParaRPr lang="en-US" dirty="0"/>
          </a:p>
        </p:txBody>
      </p:sp>
    </p:spTree>
    <p:extLst>
      <p:ext uri="{BB962C8B-B14F-4D97-AF65-F5344CB8AC3E}">
        <p14:creationId xmlns="" xmlns:p14="http://schemas.microsoft.com/office/powerpoint/2010/main" val="501040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baseline="0" dirty="0" smtClean="0"/>
              <a:t>我们是安全的，对吗</a:t>
            </a:r>
            <a:r>
              <a:rPr lang="en-US" baseline="0" dirty="0" smtClean="0"/>
              <a:t>? </a:t>
            </a:r>
            <a:r>
              <a:rPr lang="zh-CN" altLang="en-US" baseline="0" dirty="0" smtClean="0"/>
              <a:t>我们遵循记录的指南和最佳实践。我们使用</a:t>
            </a:r>
            <a:r>
              <a:rPr lang="en-US" altLang="zh-CN" baseline="0" dirty="0" smtClean="0"/>
              <a:t>VLAN</a:t>
            </a:r>
            <a:r>
              <a:rPr lang="zh-CN" altLang="en-US" baseline="0" dirty="0" smtClean="0"/>
              <a:t>隔离和防火墙。</a:t>
            </a:r>
            <a:r>
              <a:rPr lang="en-US" baseline="0" dirty="0" smtClean="0"/>
              <a:t> </a:t>
            </a:r>
            <a:r>
              <a:rPr lang="zh-CN" altLang="en-US" baseline="0" dirty="0" smtClean="0"/>
              <a:t>我们还设置了一些。远程用户使用</a:t>
            </a:r>
            <a:r>
              <a:rPr lang="en-US" altLang="zh-CN" baseline="0" dirty="0" smtClean="0"/>
              <a:t>VPN</a:t>
            </a:r>
            <a:r>
              <a:rPr lang="zh-CN" altLang="en-US" baseline="0" dirty="0" smtClean="0"/>
              <a:t>加密。多处要进行用户名和密码验证。我真正应该担心吗</a:t>
            </a:r>
            <a:r>
              <a:rPr lang="en-US" baseline="0" dirty="0" smtClean="0"/>
              <a:t>? </a:t>
            </a:r>
            <a:r>
              <a:rPr lang="zh-CN" altLang="en-US" baseline="0" dirty="0" smtClean="0"/>
              <a:t>这个例子显示</a:t>
            </a:r>
            <a:r>
              <a:rPr lang="en-US" altLang="zh-CN" baseline="0" dirty="0" smtClean="0"/>
              <a:t>DHS</a:t>
            </a:r>
            <a:r>
              <a:rPr lang="zh-CN" altLang="en-US" baseline="0" dirty="0" smtClean="0"/>
              <a:t>策略自</a:t>
            </a:r>
            <a:r>
              <a:rPr lang="en-US" altLang="zh-CN" baseline="0" dirty="0" smtClean="0"/>
              <a:t>2009</a:t>
            </a:r>
            <a:r>
              <a:rPr lang="zh-CN" altLang="en-US" baseline="0" dirty="0" smtClean="0"/>
              <a:t>年以来还不曾被更新。当然，</a:t>
            </a:r>
            <a:r>
              <a:rPr lang="en-US" altLang="zh-CN" baseline="0" dirty="0" smtClean="0"/>
              <a:t>NIST</a:t>
            </a:r>
            <a:r>
              <a:rPr lang="zh-CN" altLang="en-US" baseline="0" dirty="0" smtClean="0"/>
              <a:t>框架和</a:t>
            </a:r>
            <a:r>
              <a:rPr lang="en-US" altLang="zh-CN" baseline="0" dirty="0" smtClean="0"/>
              <a:t>AWWA</a:t>
            </a:r>
            <a:r>
              <a:rPr lang="zh-CN" altLang="en-US" baseline="0" dirty="0" smtClean="0"/>
              <a:t>指南于</a:t>
            </a:r>
            <a:r>
              <a:rPr lang="en-US" altLang="zh-CN" baseline="0" dirty="0" smtClean="0"/>
              <a:t>2014</a:t>
            </a:r>
            <a:r>
              <a:rPr lang="zh-CN" altLang="en-US" baseline="0" dirty="0" smtClean="0"/>
              <a:t>年更新。不管怎样，框架、指南、最佳实践还有待才阐明，且多数环境中，仅部分落实。</a:t>
            </a:r>
            <a:endParaRPr lang="en-US" dirty="0"/>
          </a:p>
        </p:txBody>
      </p:sp>
      <p:sp>
        <p:nvSpPr>
          <p:cNvPr id="4" name="Slide Number Placeholder 3"/>
          <p:cNvSpPr>
            <a:spLocks noGrp="1"/>
          </p:cNvSpPr>
          <p:nvPr>
            <p:ph type="sldNum" sz="quarter" idx="10"/>
          </p:nvPr>
        </p:nvSpPr>
        <p:spPr/>
        <p:txBody>
          <a:bodyPr/>
          <a:lstStyle/>
          <a:p>
            <a:fld id="{F041F0EA-CBBB-4E98-B426-0E3322FA963C}" type="slidenum">
              <a:rPr lang="en-US" smtClean="0"/>
              <a:pPr/>
              <a:t>11</a:t>
            </a:fld>
            <a:endParaRPr lang="en-US" dirty="0"/>
          </a:p>
        </p:txBody>
      </p:sp>
    </p:spTree>
    <p:extLst>
      <p:ext uri="{BB962C8B-B14F-4D97-AF65-F5344CB8AC3E}">
        <p14:creationId xmlns="" xmlns:p14="http://schemas.microsoft.com/office/powerpoint/2010/main" val="916927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55891" y="1611844"/>
            <a:ext cx="10021711" cy="1470025"/>
          </a:xfrm>
        </p:spPr>
        <p:txBody>
          <a:bodyPr>
            <a:normAutofit/>
          </a:bodyPr>
          <a:lstStyle>
            <a:lvl1pPr>
              <a:defRPr sz="2000" b="0" i="0">
                <a:latin typeface="Helvetica Light"/>
                <a:cs typeface="Helvetica Ligh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8E64E4D9-5515-B840-B0FD-A3367F249EA7}" type="datetimeFigureOut">
              <a:rPr lang="en-US" smtClean="0"/>
              <a:pPr/>
              <a:t>8/9/2016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6BE71F-3B8B-6A48-8044-C617A1DDF4AC}" type="slidenum">
              <a:rPr lang="en-US" smtClean="0"/>
              <a:pPr/>
              <a:t>‹#›</a:t>
            </a:fld>
            <a:endParaRPr lang="en-US" dirty="0"/>
          </a:p>
        </p:txBody>
      </p:sp>
    </p:spTree>
    <p:extLst>
      <p:ext uri="{BB962C8B-B14F-4D97-AF65-F5344CB8AC3E}">
        <p14:creationId xmlns="" xmlns:p14="http://schemas.microsoft.com/office/powerpoint/2010/main" val="210420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64E4D9-5515-B840-B0FD-A3367F249EA7}" type="datetimeFigureOut">
              <a:rPr lang="en-US" smtClean="0"/>
              <a:pPr/>
              <a:t>8/9/2016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6BE71F-3B8B-6A48-8044-C617A1DDF4AC}" type="slidenum">
              <a:rPr lang="en-US" smtClean="0"/>
              <a:pPr/>
              <a:t>‹#›</a:t>
            </a:fld>
            <a:endParaRPr lang="en-US" dirty="0"/>
          </a:p>
        </p:txBody>
      </p:sp>
    </p:spTree>
    <p:extLst>
      <p:ext uri="{BB962C8B-B14F-4D97-AF65-F5344CB8AC3E}">
        <p14:creationId xmlns="" xmlns:p14="http://schemas.microsoft.com/office/powerpoint/2010/main" val="171205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64E4D9-5515-B840-B0FD-A3367F249EA7}" type="datetimeFigureOut">
              <a:rPr lang="en-US" smtClean="0"/>
              <a:pPr/>
              <a:t>8/9/2016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6BE71F-3B8B-6A48-8044-C617A1DDF4AC}" type="slidenum">
              <a:rPr lang="en-US" smtClean="0"/>
              <a:pPr/>
              <a:t>‹#›</a:t>
            </a:fld>
            <a:endParaRPr lang="en-US" dirty="0"/>
          </a:p>
        </p:txBody>
      </p:sp>
    </p:spTree>
    <p:extLst>
      <p:ext uri="{BB962C8B-B14F-4D97-AF65-F5344CB8AC3E}">
        <p14:creationId xmlns="" xmlns:p14="http://schemas.microsoft.com/office/powerpoint/2010/main" val="608026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 Blue">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pPr lvl="0">
              <a:defRPr sz="1800">
                <a:solidFill>
                  <a:srgbClr val="000000"/>
                </a:solidFill>
              </a:defRPr>
            </a:pPr>
            <a:r>
              <a:rPr sz="4400">
                <a:solidFill>
                  <a:srgbClr val="004275"/>
                </a:solidFill>
              </a:rPr>
              <a:t>Title Text</a:t>
            </a:r>
          </a:p>
        </p:txBody>
      </p:sp>
      <p:sp>
        <p:nvSpPr>
          <p:cNvPr id="39" name="Shape 39"/>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0" name="Shape 40"/>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 xmlns:p14="http://schemas.microsoft.com/office/powerpoint/2010/main" val="26808735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635EF50-0039-B84D-A157-20825C6E1E46}" type="datetimeFigureOut">
              <a:rPr lang="en-US" smtClean="0"/>
              <a:pPr/>
              <a:t>8/9/2016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F9C13-1E2F-2C4A-A3F1-001AB5ABAD37}" type="slidenum">
              <a:rPr lang="en-US" smtClean="0"/>
              <a:pPr/>
              <a:t>‹#›</a:t>
            </a:fld>
            <a:endParaRPr lang="en-US"/>
          </a:p>
        </p:txBody>
      </p:sp>
    </p:spTree>
    <p:extLst>
      <p:ext uri="{BB962C8B-B14F-4D97-AF65-F5344CB8AC3E}">
        <p14:creationId xmlns="" xmlns:p14="http://schemas.microsoft.com/office/powerpoint/2010/main" val="942322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64E4D9-5515-B840-B0FD-A3367F249EA7}" type="datetimeFigureOut">
              <a:rPr lang="en-US" smtClean="0"/>
              <a:pPr/>
              <a:t>8/9/2016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6BE71F-3B8B-6A48-8044-C617A1DDF4AC}" type="slidenum">
              <a:rPr lang="en-US" smtClean="0"/>
              <a:pPr/>
              <a:t>‹#›</a:t>
            </a:fld>
            <a:endParaRPr lang="en-US" dirty="0"/>
          </a:p>
        </p:txBody>
      </p:sp>
    </p:spTree>
    <p:extLst>
      <p:ext uri="{BB962C8B-B14F-4D97-AF65-F5344CB8AC3E}">
        <p14:creationId xmlns="" xmlns:p14="http://schemas.microsoft.com/office/powerpoint/2010/main" val="3177488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64E4D9-5515-B840-B0FD-A3367F249EA7}" type="datetimeFigureOut">
              <a:rPr lang="en-US" smtClean="0"/>
              <a:pPr/>
              <a:t>8/9/2016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6BE71F-3B8B-6A48-8044-C617A1DDF4AC}" type="slidenum">
              <a:rPr lang="en-US" smtClean="0"/>
              <a:pPr/>
              <a:t>‹#›</a:t>
            </a:fld>
            <a:endParaRPr lang="en-US" dirty="0"/>
          </a:p>
        </p:txBody>
      </p:sp>
    </p:spTree>
    <p:extLst>
      <p:ext uri="{BB962C8B-B14F-4D97-AF65-F5344CB8AC3E}">
        <p14:creationId xmlns="" xmlns:p14="http://schemas.microsoft.com/office/powerpoint/2010/main" val="4085055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64E4D9-5515-B840-B0FD-A3367F249EA7}" type="datetimeFigureOut">
              <a:rPr lang="en-US" smtClean="0"/>
              <a:pPr/>
              <a:t>8/9/2016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6BE71F-3B8B-6A48-8044-C617A1DDF4AC}" type="slidenum">
              <a:rPr lang="en-US" smtClean="0"/>
              <a:pPr/>
              <a:t>‹#›</a:t>
            </a:fld>
            <a:endParaRPr lang="en-US" dirty="0"/>
          </a:p>
        </p:txBody>
      </p:sp>
    </p:spTree>
    <p:extLst>
      <p:ext uri="{BB962C8B-B14F-4D97-AF65-F5344CB8AC3E}">
        <p14:creationId xmlns="" xmlns:p14="http://schemas.microsoft.com/office/powerpoint/2010/main" val="4034363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64E4D9-5515-B840-B0FD-A3367F249EA7}" type="datetimeFigureOut">
              <a:rPr lang="en-US" smtClean="0"/>
              <a:pPr/>
              <a:t>8/9/2016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76BE71F-3B8B-6A48-8044-C617A1DDF4AC}" type="slidenum">
              <a:rPr lang="en-US" smtClean="0"/>
              <a:pPr/>
              <a:t>‹#›</a:t>
            </a:fld>
            <a:endParaRPr lang="en-US" dirty="0"/>
          </a:p>
        </p:txBody>
      </p:sp>
    </p:spTree>
    <p:extLst>
      <p:ext uri="{BB962C8B-B14F-4D97-AF65-F5344CB8AC3E}">
        <p14:creationId xmlns="" xmlns:p14="http://schemas.microsoft.com/office/powerpoint/2010/main" val="784906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64E4D9-5515-B840-B0FD-A3367F249EA7}" type="datetimeFigureOut">
              <a:rPr lang="en-US" smtClean="0"/>
              <a:pPr/>
              <a:t>8/9/2016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6BE71F-3B8B-6A48-8044-C617A1DDF4AC}" type="slidenum">
              <a:rPr lang="en-US" smtClean="0"/>
              <a:pPr/>
              <a:t>‹#›</a:t>
            </a:fld>
            <a:endParaRPr lang="en-US" dirty="0"/>
          </a:p>
        </p:txBody>
      </p:sp>
    </p:spTree>
    <p:extLst>
      <p:ext uri="{BB962C8B-B14F-4D97-AF65-F5344CB8AC3E}">
        <p14:creationId xmlns="" xmlns:p14="http://schemas.microsoft.com/office/powerpoint/2010/main" val="127953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64E4D9-5515-B840-B0FD-A3367F249EA7}" type="datetimeFigureOut">
              <a:rPr lang="en-US" smtClean="0"/>
              <a:pPr/>
              <a:t>8/9/2016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76BE71F-3B8B-6A48-8044-C617A1DDF4AC}" type="slidenum">
              <a:rPr lang="en-US" smtClean="0"/>
              <a:pPr/>
              <a:t>‹#›</a:t>
            </a:fld>
            <a:endParaRPr lang="en-US" dirty="0"/>
          </a:p>
        </p:txBody>
      </p:sp>
    </p:spTree>
    <p:extLst>
      <p:ext uri="{BB962C8B-B14F-4D97-AF65-F5344CB8AC3E}">
        <p14:creationId xmlns="" xmlns:p14="http://schemas.microsoft.com/office/powerpoint/2010/main" val="2568956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64E4D9-5515-B840-B0FD-A3367F249EA7}" type="datetimeFigureOut">
              <a:rPr lang="en-US" smtClean="0"/>
              <a:pPr/>
              <a:t>8/9/2016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6BE71F-3B8B-6A48-8044-C617A1DDF4AC}" type="slidenum">
              <a:rPr lang="en-US" smtClean="0"/>
              <a:pPr/>
              <a:t>‹#›</a:t>
            </a:fld>
            <a:endParaRPr lang="en-US" dirty="0"/>
          </a:p>
        </p:txBody>
      </p:sp>
    </p:spTree>
    <p:extLst>
      <p:ext uri="{BB962C8B-B14F-4D97-AF65-F5344CB8AC3E}">
        <p14:creationId xmlns="" xmlns:p14="http://schemas.microsoft.com/office/powerpoint/2010/main" val="3259303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64E4D9-5515-B840-B0FD-A3367F249EA7}" type="datetimeFigureOut">
              <a:rPr lang="en-US" smtClean="0"/>
              <a:pPr/>
              <a:t>8/9/2016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6BE71F-3B8B-6A48-8044-C617A1DDF4AC}" type="slidenum">
              <a:rPr lang="en-US" smtClean="0"/>
              <a:pPr/>
              <a:t>‹#›</a:t>
            </a:fld>
            <a:endParaRPr lang="en-US" dirty="0"/>
          </a:p>
        </p:txBody>
      </p:sp>
    </p:spTree>
    <p:extLst>
      <p:ext uri="{BB962C8B-B14F-4D97-AF65-F5344CB8AC3E}">
        <p14:creationId xmlns="" xmlns:p14="http://schemas.microsoft.com/office/powerpoint/2010/main" val="2081773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3000" y="482603"/>
            <a:ext cx="104394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43000" y="1778003"/>
            <a:ext cx="10439400" cy="43481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64E4D9-5515-B840-B0FD-A3367F249EA7}" type="datetimeFigureOut">
              <a:rPr lang="en-US" smtClean="0"/>
              <a:pPr/>
              <a:t>8/9/2016</a:t>
            </a:fld>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6BE71F-3B8B-6A48-8044-C617A1DDF4AC}" type="slidenum">
              <a:rPr lang="en-US" smtClean="0"/>
              <a:pPr/>
              <a:t>‹#›</a:t>
            </a:fld>
            <a:endParaRPr lang="en-US" dirty="0"/>
          </a:p>
        </p:txBody>
      </p:sp>
      <p:pic>
        <p:nvPicPr>
          <p:cNvPr id="7" name="Picture 6"/>
          <p:cNvPicPr>
            <a:picLocks noChangeAspect="1"/>
          </p:cNvPicPr>
          <p:nvPr userDrawn="1"/>
        </p:nvPicPr>
        <p:blipFill>
          <a:blip r:embed="rId15">
            <a:extLst>
              <a:ext uri="{28A0092B-C50C-407E-A947-70E740481C1C}">
                <a14:useLocalDpi xmlns="" xmlns:a14="http://schemas.microsoft.com/office/drawing/2010/main" val="0"/>
              </a:ext>
            </a:extLst>
          </a:blip>
          <a:stretch>
            <a:fillRect/>
          </a:stretch>
        </p:blipFill>
        <p:spPr>
          <a:xfrm>
            <a:off x="23939" y="0"/>
            <a:ext cx="12144123" cy="1372286"/>
          </a:xfrm>
          <a:prstGeom prst="rect">
            <a:avLst/>
          </a:prstGeom>
        </p:spPr>
      </p:pic>
    </p:spTree>
    <p:extLst>
      <p:ext uri="{BB962C8B-B14F-4D97-AF65-F5344CB8AC3E}">
        <p14:creationId xmlns="" xmlns:p14="http://schemas.microsoft.com/office/powerpoint/2010/main" val="2766815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p:titleStyle>
    <p:bodyStyle>
      <a:lvl1pPr marL="342900" indent="-342900" algn="l" defTabSz="457200" rtl="0" eaLnBrk="1" latinLnBrk="0" hangingPunct="1">
        <a:lnSpc>
          <a:spcPct val="100000"/>
        </a:lnSpc>
        <a:spcBef>
          <a:spcPct val="20000"/>
        </a:spcBef>
        <a:buClr>
          <a:schemeClr val="accent1"/>
        </a:buClr>
        <a:buFont typeface="Arial"/>
        <a:buChar char="•"/>
        <a:defRPr sz="2400" b="0" i="0" kern="1200">
          <a:solidFill>
            <a:schemeClr val="tx1"/>
          </a:solidFill>
          <a:latin typeface="Helvetica Light"/>
          <a:ea typeface="+mn-ea"/>
          <a:cs typeface="Helvetica Light"/>
        </a:defRPr>
      </a:lvl1pPr>
      <a:lvl2pPr marL="742950" indent="-285750" algn="l" defTabSz="457200" rtl="0" eaLnBrk="1" latinLnBrk="0" hangingPunct="1">
        <a:lnSpc>
          <a:spcPct val="100000"/>
        </a:lnSpc>
        <a:spcBef>
          <a:spcPct val="20000"/>
        </a:spcBef>
        <a:buClr>
          <a:schemeClr val="accent1"/>
        </a:buClr>
        <a:buFont typeface="Arial"/>
        <a:buChar char="–"/>
        <a:defRPr sz="2000" b="0" i="0" kern="1200">
          <a:solidFill>
            <a:schemeClr val="tx1"/>
          </a:solidFill>
          <a:latin typeface="Helvetica Light"/>
          <a:ea typeface="+mn-ea"/>
          <a:cs typeface="Helvetica Light"/>
        </a:defRPr>
      </a:lvl2pPr>
      <a:lvl3pPr marL="1143000" indent="-228600" algn="l" defTabSz="457200" rtl="0" eaLnBrk="1" latinLnBrk="0" hangingPunct="1">
        <a:lnSpc>
          <a:spcPct val="90000"/>
        </a:lnSpc>
        <a:spcBef>
          <a:spcPct val="20000"/>
        </a:spcBef>
        <a:buClr>
          <a:schemeClr val="accent1"/>
        </a:buClr>
        <a:buFont typeface="Arial"/>
        <a:buChar char="•"/>
        <a:defRPr sz="1800" b="0" i="0" kern="1200">
          <a:solidFill>
            <a:schemeClr val="tx1"/>
          </a:solidFill>
          <a:latin typeface="Helvetica Light"/>
          <a:ea typeface="+mn-ea"/>
          <a:cs typeface="Helvetica Light"/>
        </a:defRPr>
      </a:lvl3pPr>
      <a:lvl4pPr marL="13716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4pPr>
      <a:lvl5pPr marL="18288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securityaffairs.co/wordpress/36536/cyber-warfare-2/iran-accused-blackout-turkey.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hyperlink" Target="https://ics-cert.us-cert.gov/Field-ControllerRTUPLCIED-Documentati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ics-cert.us-cert.gov/advisories"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5.xml"/><Relationship Id="rId16"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8.jpe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8.jpe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8.jpe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8.jpeg"/><Relationship Id="rId7"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9.png"/><Relationship Id="rId4" Type="http://schemas.openxmlformats.org/officeDocument/2006/relationships/image" Target="../media/image82.png"/><Relationship Id="rId9"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jpeg"/><Relationship Id="rId7"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97.emf"/><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www.cvedetails.com/product/739/Microsoft-Windows-Xp.html?vendor_id=26" TargetMode="External"/><Relationship Id="rId3" Type="http://schemas.openxmlformats.org/officeDocument/2006/relationships/hyperlink" Target="http://globe.cyberfeed.net/" TargetMode="External"/><Relationship Id="rId7" Type="http://schemas.openxmlformats.org/officeDocument/2006/relationships/hyperlink" Target="http://www.cvedetails.com/vulnerabilities-by-types.php" TargetMode="External"/><Relationship Id="rId2" Type="http://schemas.openxmlformats.org/officeDocument/2006/relationships/hyperlink" Target="http://www.trendmicro.com/us/security-intelligence/current-threat-activity/global-botnet-map/index.html" TargetMode="External"/><Relationship Id="rId1" Type="http://schemas.openxmlformats.org/officeDocument/2006/relationships/slideLayout" Target="../slideLayouts/slideLayout2.xml"/><Relationship Id="rId6" Type="http://schemas.openxmlformats.org/officeDocument/2006/relationships/hyperlink" Target="http://map.ipviking.com/" TargetMode="External"/><Relationship Id="rId11" Type="http://schemas.openxmlformats.org/officeDocument/2006/relationships/hyperlink" Target="https://scadahacker.com/resources.html" TargetMode="External"/><Relationship Id="rId5" Type="http://schemas.openxmlformats.org/officeDocument/2006/relationships/hyperlink" Target="https://labs.opendns.com/global-network/" TargetMode="External"/><Relationship Id="rId10" Type="http://schemas.openxmlformats.org/officeDocument/2006/relationships/hyperlink" Target="https://ics-radar.shodan.io/" TargetMode="External"/><Relationship Id="rId4" Type="http://schemas.openxmlformats.org/officeDocument/2006/relationships/hyperlink" Target="https://www.fireeye.com/cyber-map/threat-map.html" TargetMode="External"/><Relationship Id="rId9" Type="http://schemas.openxmlformats.org/officeDocument/2006/relationships/hyperlink" Target="https://ics-cert.us-cert.gov/advisorie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telegraph.co.uk/news/worldnews/1575293/Schoolboy-hacks-into-citys-tram-system.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N15002.1-cover-01.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048" y="-77822"/>
            <a:ext cx="12188952" cy="6935822"/>
          </a:xfrm>
          <a:prstGeom prst="rect">
            <a:avLst/>
          </a:prstGeom>
        </p:spPr>
      </p:pic>
      <p:sp>
        <p:nvSpPr>
          <p:cNvPr id="4" name="Title 1"/>
          <p:cNvSpPr txBox="1">
            <a:spLocks/>
          </p:cNvSpPr>
          <p:nvPr/>
        </p:nvSpPr>
        <p:spPr>
          <a:xfrm>
            <a:off x="2242227" y="2506863"/>
            <a:ext cx="8784076" cy="203697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i="0" kern="1200">
                <a:solidFill>
                  <a:srgbClr val="002060"/>
                </a:solidFill>
                <a:latin typeface="Helvetica" pitchFamily="2" charset="0"/>
                <a:ea typeface="+mj-ea"/>
                <a:cs typeface="Helvetica" pitchFamily="2" charset="0"/>
              </a:defRPr>
            </a:lvl1pPr>
          </a:lstStyle>
          <a:p>
            <a:r>
              <a:rPr lang="zh-CN" altLang="en-US" sz="2800" b="1" dirty="0">
                <a:solidFill>
                  <a:schemeClr val="bg1"/>
                </a:solidFill>
              </a:rPr>
              <a:t>保护</a:t>
            </a:r>
            <a:r>
              <a:rPr lang="zh-CN" altLang="en-US" sz="2800" b="1" dirty="0" smtClean="0">
                <a:solidFill>
                  <a:schemeClr val="bg1"/>
                </a:solidFill>
              </a:rPr>
              <a:t>您业务关键系统、通讯和信息的安全</a:t>
            </a:r>
            <a:endParaRPr lang="en-US" sz="2800" b="1" dirty="0">
              <a:solidFill>
                <a:schemeClr val="bg1"/>
              </a:solidFill>
            </a:endParaRPr>
          </a:p>
        </p:txBody>
      </p:sp>
    </p:spTree>
    <p:extLst>
      <p:ext uri="{BB962C8B-B14F-4D97-AF65-F5344CB8AC3E}">
        <p14:creationId xmlns="" xmlns:p14="http://schemas.microsoft.com/office/powerpoint/2010/main" val="146848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7 at 12.58.01 PM.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682552" y="1628035"/>
            <a:ext cx="4866962" cy="5080000"/>
          </a:xfrm>
          <a:prstGeom prst="rect">
            <a:avLst/>
          </a:prstGeom>
        </p:spPr>
      </p:pic>
      <p:sp>
        <p:nvSpPr>
          <p:cNvPr id="2" name="Rectangle 1"/>
          <p:cNvSpPr/>
          <p:nvPr/>
        </p:nvSpPr>
        <p:spPr>
          <a:xfrm>
            <a:off x="0" y="6516162"/>
            <a:ext cx="8213823" cy="276999"/>
          </a:xfrm>
          <a:prstGeom prst="rect">
            <a:avLst/>
          </a:prstGeom>
        </p:spPr>
        <p:txBody>
          <a:bodyPr wrap="square">
            <a:spAutoFit/>
          </a:bodyPr>
          <a:lstStyle/>
          <a:p>
            <a:r>
              <a:rPr lang="en-US" sz="1200" dirty="0">
                <a:hlinkClick r:id="rId4"/>
              </a:rPr>
              <a:t>http://securityaffairs.co/wordpress/36536/cyber-warfare-2/iran-accused-blackout-</a:t>
            </a:r>
            <a:r>
              <a:rPr lang="en-US" sz="1200" dirty="0" smtClean="0">
                <a:hlinkClick r:id="rId4"/>
              </a:rPr>
              <a:t>turkey.html</a:t>
            </a:r>
            <a:r>
              <a:rPr lang="en-US" sz="1200" dirty="0" smtClean="0"/>
              <a:t> </a:t>
            </a:r>
            <a:endParaRPr lang="en-US" sz="1200" dirty="0"/>
          </a:p>
        </p:txBody>
      </p:sp>
      <p:pic>
        <p:nvPicPr>
          <p:cNvPr id="3" name="Picture 2" descr="logo_SecurityAffairs.png"/>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854107" y="1668589"/>
            <a:ext cx="3160511" cy="1632419"/>
          </a:xfrm>
          <a:prstGeom prst="rect">
            <a:avLst/>
          </a:prstGeom>
        </p:spPr>
      </p:pic>
      <p:sp>
        <p:nvSpPr>
          <p:cNvPr id="9" name="Title 1"/>
          <p:cNvSpPr>
            <a:spLocks noGrp="1"/>
          </p:cNvSpPr>
          <p:nvPr>
            <p:ph type="title"/>
          </p:nvPr>
        </p:nvSpPr>
        <p:spPr>
          <a:xfrm>
            <a:off x="0" y="346416"/>
            <a:ext cx="12192000" cy="1143000"/>
          </a:xfrm>
        </p:spPr>
        <p:txBody>
          <a:bodyPr/>
          <a:lstStyle/>
          <a:p>
            <a:pPr algn="ctr"/>
            <a:r>
              <a:rPr lang="zh-CN" altLang="en-US" b="1" dirty="0" smtClean="0">
                <a:solidFill>
                  <a:schemeClr val="bg1"/>
                </a:solidFill>
              </a:rPr>
              <a:t>严重到什么程度</a:t>
            </a:r>
            <a:r>
              <a:rPr lang="en-US" b="1" dirty="0" smtClean="0">
                <a:solidFill>
                  <a:schemeClr val="bg1"/>
                </a:solidFill>
              </a:rPr>
              <a:t>?</a:t>
            </a:r>
            <a:endParaRPr lang="en-US" b="1" dirty="0">
              <a:solidFill>
                <a:schemeClr val="bg1"/>
              </a:solidFill>
            </a:endParaRPr>
          </a:p>
        </p:txBody>
      </p:sp>
      <p:sp>
        <p:nvSpPr>
          <p:cNvPr id="4" name="TextBox 3"/>
          <p:cNvSpPr txBox="1"/>
          <p:nvPr/>
        </p:nvSpPr>
        <p:spPr>
          <a:xfrm>
            <a:off x="779097" y="3290872"/>
            <a:ext cx="5609617" cy="1200329"/>
          </a:xfrm>
          <a:prstGeom prst="rect">
            <a:avLst/>
          </a:prstGeom>
          <a:noFill/>
        </p:spPr>
        <p:txBody>
          <a:bodyPr wrap="square" rtlCol="0">
            <a:spAutoFit/>
          </a:bodyPr>
          <a:lstStyle/>
          <a:p>
            <a:r>
              <a:rPr lang="zh-CN" altLang="en-US" i="1" dirty="0" smtClean="0">
                <a:solidFill>
                  <a:srgbClr val="002060"/>
                </a:solidFill>
                <a:latin typeface="Helvetica "/>
              </a:rPr>
              <a:t>“计</a:t>
            </a:r>
            <a:r>
              <a:rPr lang="zh-CN" altLang="en-US" i="1" dirty="0">
                <a:solidFill>
                  <a:srgbClr val="002060"/>
                </a:solidFill>
                <a:latin typeface="Helvetica "/>
              </a:rPr>
              <a:t>算</a:t>
            </a:r>
            <a:r>
              <a:rPr lang="zh-CN" altLang="en-US" i="1" dirty="0" smtClean="0">
                <a:solidFill>
                  <a:srgbClr val="002060"/>
                </a:solidFill>
                <a:latin typeface="Helvetica "/>
              </a:rPr>
              <a:t>机、机场、空</a:t>
            </a:r>
            <a:r>
              <a:rPr lang="zh-CN" altLang="en-US" i="1" dirty="0">
                <a:solidFill>
                  <a:srgbClr val="002060"/>
                </a:solidFill>
                <a:latin typeface="Helvetica "/>
              </a:rPr>
              <a:t>中交</a:t>
            </a:r>
            <a:r>
              <a:rPr lang="zh-CN" altLang="en-US" i="1" dirty="0" smtClean="0">
                <a:solidFill>
                  <a:srgbClr val="002060"/>
                </a:solidFill>
                <a:latin typeface="Helvetica "/>
              </a:rPr>
              <a:t>通、交</a:t>
            </a:r>
            <a:r>
              <a:rPr lang="zh-CN" altLang="en-US" i="1" dirty="0">
                <a:solidFill>
                  <a:srgbClr val="002060"/>
                </a:solidFill>
                <a:latin typeface="Helvetica "/>
              </a:rPr>
              <a:t>通</a:t>
            </a:r>
            <a:r>
              <a:rPr lang="zh-CN" altLang="en-US" i="1" dirty="0" smtClean="0">
                <a:solidFill>
                  <a:srgbClr val="002060"/>
                </a:solidFill>
                <a:latin typeface="Helvetica "/>
              </a:rPr>
              <a:t>灯、医院、照明、电梯、制冷、水和排污，全部被停止</a:t>
            </a:r>
            <a:endParaRPr lang="en-US" altLang="zh-CN" i="1" dirty="0" smtClean="0">
              <a:solidFill>
                <a:srgbClr val="002060"/>
              </a:solidFill>
              <a:latin typeface="Helvetica "/>
            </a:endParaRPr>
          </a:p>
          <a:p>
            <a:endParaRPr lang="en-US" i="1" dirty="0">
              <a:solidFill>
                <a:srgbClr val="002060"/>
              </a:solidFill>
              <a:latin typeface="Helvetica "/>
            </a:endParaRPr>
          </a:p>
          <a:p>
            <a:r>
              <a:rPr lang="zh-CN" altLang="en-US" i="1" dirty="0" smtClean="0">
                <a:solidFill>
                  <a:srgbClr val="002060"/>
                </a:solidFill>
                <a:latin typeface="Helvetica "/>
              </a:rPr>
              <a:t>瞬间，土耳其回到了石器时代。”</a:t>
            </a:r>
            <a:endParaRPr lang="en-US" i="1" dirty="0">
              <a:solidFill>
                <a:srgbClr val="002060"/>
              </a:solidFill>
              <a:latin typeface="Helvetica "/>
            </a:endParaRPr>
          </a:p>
        </p:txBody>
      </p:sp>
    </p:spTree>
    <p:extLst>
      <p:ext uri="{BB962C8B-B14F-4D97-AF65-F5344CB8AC3E}">
        <p14:creationId xmlns="" xmlns:p14="http://schemas.microsoft.com/office/powerpoint/2010/main" val="41117452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155129" y="1844964"/>
            <a:ext cx="7000381" cy="4352636"/>
          </a:xfrm>
          <a:prstGeom prst="rect">
            <a:avLst/>
          </a:prstGeom>
        </p:spPr>
      </p:pic>
      <p:sp>
        <p:nvSpPr>
          <p:cNvPr id="3" name="Rectangle 2"/>
          <p:cNvSpPr/>
          <p:nvPr/>
        </p:nvSpPr>
        <p:spPr>
          <a:xfrm>
            <a:off x="95584" y="1505999"/>
            <a:ext cx="5128169" cy="754053"/>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rgbClr val="002060"/>
                </a:solidFill>
                <a:latin typeface="Helvetica "/>
              </a:rPr>
              <a:t>DHS </a:t>
            </a:r>
            <a:r>
              <a:rPr lang="zh-CN" altLang="en-US" sz="2000" dirty="0" smtClean="0">
                <a:solidFill>
                  <a:srgbClr val="002060"/>
                </a:solidFill>
                <a:latin typeface="Helvetica "/>
              </a:rPr>
              <a:t>指南已过时：</a:t>
            </a:r>
            <a:endParaRPr lang="en-US" sz="2000" dirty="0">
              <a:solidFill>
                <a:srgbClr val="002060"/>
              </a:solidFill>
              <a:latin typeface="Helvetica "/>
            </a:endParaRPr>
          </a:p>
          <a:p>
            <a:endParaRPr lang="en-US" sz="700" dirty="0" smtClean="0">
              <a:solidFill>
                <a:srgbClr val="002060"/>
              </a:solidFill>
              <a:latin typeface="Helvetica "/>
            </a:endParaRPr>
          </a:p>
          <a:p>
            <a:r>
              <a:rPr lang="zh-CN" altLang="en-US" sz="1600" dirty="0" smtClean="0">
                <a:solidFill>
                  <a:srgbClr val="002060"/>
                </a:solidFill>
                <a:latin typeface="Helvetica "/>
              </a:rPr>
              <a:t>通过纵深防御战略</a:t>
            </a:r>
            <a:r>
              <a:rPr lang="zh-CN" altLang="en-US" sz="1600" dirty="0">
                <a:solidFill>
                  <a:srgbClr val="002060"/>
                </a:solidFill>
                <a:latin typeface="Helvetica "/>
              </a:rPr>
              <a:t>提高工业控制系统网络安全</a:t>
            </a:r>
            <a:endParaRPr lang="en-US" sz="1600" dirty="0">
              <a:solidFill>
                <a:srgbClr val="002060"/>
              </a:solidFill>
              <a:latin typeface="Helvetica "/>
            </a:endParaRPr>
          </a:p>
        </p:txBody>
      </p:sp>
      <p:sp>
        <p:nvSpPr>
          <p:cNvPr id="5" name="Rectangle 4"/>
          <p:cNvSpPr/>
          <p:nvPr/>
        </p:nvSpPr>
        <p:spPr>
          <a:xfrm>
            <a:off x="95584" y="2680563"/>
            <a:ext cx="6096000" cy="815608"/>
          </a:xfrm>
          <a:prstGeom prst="rect">
            <a:avLst/>
          </a:prstGeom>
        </p:spPr>
        <p:txBody>
          <a:bodyPr>
            <a:spAutoFit/>
          </a:bodyPr>
          <a:lstStyle/>
          <a:p>
            <a:pPr marL="342900" indent="-342900">
              <a:buFont typeface="Arial" panose="020B0604020202020204" pitchFamily="34" charset="0"/>
              <a:buChar char="•"/>
            </a:pPr>
            <a:r>
              <a:rPr lang="zh-CN" altLang="en-US" sz="2000" dirty="0" smtClean="0">
                <a:solidFill>
                  <a:srgbClr val="002060"/>
                </a:solidFill>
                <a:latin typeface="Helvetica "/>
              </a:rPr>
              <a:t>隔离</a:t>
            </a:r>
            <a:r>
              <a:rPr lang="en-US" altLang="zh-CN" sz="2000" dirty="0" smtClean="0">
                <a:solidFill>
                  <a:srgbClr val="002060"/>
                </a:solidFill>
                <a:latin typeface="Helvetica "/>
              </a:rPr>
              <a:t>&amp;</a:t>
            </a:r>
            <a:r>
              <a:rPr lang="zh-CN" altLang="en-US" sz="2000" dirty="0" smtClean="0">
                <a:solidFill>
                  <a:srgbClr val="002060"/>
                </a:solidFill>
                <a:latin typeface="Helvetica "/>
              </a:rPr>
              <a:t>保护资产：</a:t>
            </a:r>
            <a:endParaRPr lang="en-US" sz="1100" dirty="0" smtClean="0">
              <a:solidFill>
                <a:srgbClr val="002060"/>
              </a:solidFill>
              <a:latin typeface="Helvetica "/>
            </a:endParaRPr>
          </a:p>
          <a:p>
            <a:r>
              <a:rPr lang="en-US" sz="1100" dirty="0" smtClean="0">
                <a:solidFill>
                  <a:srgbClr val="002060"/>
                </a:solidFill>
                <a:latin typeface="Helvetica "/>
              </a:rPr>
              <a:t> </a:t>
            </a:r>
            <a:endParaRPr lang="en-US" sz="700" dirty="0" smtClean="0">
              <a:solidFill>
                <a:srgbClr val="002060"/>
              </a:solidFill>
              <a:latin typeface="Helvetica "/>
            </a:endParaRPr>
          </a:p>
          <a:p>
            <a:r>
              <a:rPr lang="zh-CN" altLang="en-US" sz="1600" dirty="0" smtClean="0">
                <a:solidFill>
                  <a:srgbClr val="002060"/>
                </a:solidFill>
                <a:latin typeface="Helvetica "/>
              </a:rPr>
              <a:t>纵深防御战略</a:t>
            </a:r>
            <a:endParaRPr lang="en-US" sz="1600" dirty="0">
              <a:solidFill>
                <a:srgbClr val="002060"/>
              </a:solidFill>
              <a:latin typeface="Helvetica "/>
            </a:endParaRPr>
          </a:p>
        </p:txBody>
      </p:sp>
      <p:sp>
        <p:nvSpPr>
          <p:cNvPr id="6" name="Rectangle 5"/>
          <p:cNvSpPr/>
          <p:nvPr/>
        </p:nvSpPr>
        <p:spPr>
          <a:xfrm>
            <a:off x="95584" y="3647790"/>
            <a:ext cx="6019800" cy="2031325"/>
          </a:xfrm>
          <a:prstGeom prst="rect">
            <a:avLst/>
          </a:prstGeom>
        </p:spPr>
        <p:txBody>
          <a:bodyPr wrap="square">
            <a:spAutoFit/>
          </a:bodyPr>
          <a:lstStyle/>
          <a:p>
            <a:r>
              <a:rPr lang="en-US" sz="1400" b="1" dirty="0">
                <a:solidFill>
                  <a:srgbClr val="002060"/>
                </a:solidFill>
                <a:latin typeface="Helvetica "/>
              </a:rPr>
              <a:t>3.1.1 </a:t>
            </a:r>
            <a:r>
              <a:rPr lang="zh-CN" altLang="en-US" sz="1400" b="1" dirty="0" smtClean="0">
                <a:solidFill>
                  <a:srgbClr val="002060"/>
                </a:solidFill>
                <a:latin typeface="Helvetica "/>
              </a:rPr>
              <a:t>建设区域</a:t>
            </a:r>
            <a:endParaRPr lang="en-US" altLang="zh-CN" sz="1400" b="1" dirty="0" smtClean="0">
              <a:solidFill>
                <a:srgbClr val="002060"/>
              </a:solidFill>
              <a:latin typeface="Helvetica "/>
            </a:endParaRPr>
          </a:p>
          <a:p>
            <a:endParaRPr lang="en-US" sz="1400" dirty="0">
              <a:solidFill>
                <a:srgbClr val="002060"/>
              </a:solidFill>
              <a:latin typeface="Helvetica "/>
            </a:endParaRPr>
          </a:p>
          <a:p>
            <a:r>
              <a:rPr lang="zh-CN" altLang="en-US" sz="1400" dirty="0" smtClean="0">
                <a:solidFill>
                  <a:srgbClr val="002060"/>
                </a:solidFill>
                <a:latin typeface="Helvetica "/>
              </a:rPr>
              <a:t>利用最佳实践包括：</a:t>
            </a:r>
            <a:endParaRPr lang="en-US" sz="1400" dirty="0" smtClean="0">
              <a:solidFill>
                <a:srgbClr val="002060"/>
              </a:solidFill>
              <a:latin typeface="Helvetica "/>
            </a:endParaRPr>
          </a:p>
          <a:p>
            <a:endParaRPr lang="en-US" sz="1400" dirty="0">
              <a:solidFill>
                <a:srgbClr val="002060"/>
              </a:solidFill>
              <a:latin typeface="Helvetica "/>
            </a:endParaRPr>
          </a:p>
          <a:p>
            <a:r>
              <a:rPr lang="en-US" sz="1400" dirty="0">
                <a:solidFill>
                  <a:srgbClr val="002060"/>
                </a:solidFill>
                <a:latin typeface="Helvetica "/>
              </a:rPr>
              <a:t>1. </a:t>
            </a:r>
            <a:r>
              <a:rPr lang="zh-CN" altLang="en-US" sz="1400" dirty="0" smtClean="0">
                <a:solidFill>
                  <a:srgbClr val="002060"/>
                </a:solidFill>
                <a:latin typeface="Helvetica "/>
              </a:rPr>
              <a:t>防火墙（单点接入、多点接入、双、</a:t>
            </a:r>
            <a:r>
              <a:rPr lang="zh-CN" altLang="en-US" sz="1400" dirty="0">
                <a:solidFill>
                  <a:srgbClr val="002060"/>
                </a:solidFill>
                <a:latin typeface="Helvetica "/>
              </a:rPr>
              <a:t>级</a:t>
            </a:r>
            <a:r>
              <a:rPr lang="zh-CN" altLang="en-US" sz="1400" dirty="0" smtClean="0">
                <a:solidFill>
                  <a:srgbClr val="002060"/>
                </a:solidFill>
                <a:latin typeface="Helvetica "/>
              </a:rPr>
              <a:t>联）</a:t>
            </a:r>
            <a:endParaRPr lang="en-US" sz="1400" dirty="0">
              <a:solidFill>
                <a:srgbClr val="002060"/>
              </a:solidFill>
              <a:latin typeface="Helvetica "/>
            </a:endParaRPr>
          </a:p>
          <a:p>
            <a:r>
              <a:rPr lang="en-US" sz="1400" dirty="0">
                <a:solidFill>
                  <a:srgbClr val="002060"/>
                </a:solidFill>
                <a:latin typeface="Helvetica "/>
              </a:rPr>
              <a:t>2. </a:t>
            </a:r>
            <a:r>
              <a:rPr lang="zh-CN" altLang="en-US" sz="1400" dirty="0" smtClean="0">
                <a:solidFill>
                  <a:srgbClr val="002060"/>
                </a:solidFill>
                <a:latin typeface="Helvetica "/>
              </a:rPr>
              <a:t>具有访</a:t>
            </a:r>
            <a:r>
              <a:rPr lang="zh-CN" altLang="en-US" sz="1400" dirty="0">
                <a:solidFill>
                  <a:srgbClr val="002060"/>
                </a:solidFill>
                <a:latin typeface="Helvetica "/>
              </a:rPr>
              <a:t>问控制</a:t>
            </a:r>
            <a:r>
              <a:rPr lang="zh-CN" altLang="en-US" sz="1400" dirty="0" smtClean="0">
                <a:solidFill>
                  <a:srgbClr val="002060"/>
                </a:solidFill>
                <a:latin typeface="Helvetica "/>
              </a:rPr>
              <a:t>列表（</a:t>
            </a:r>
            <a:r>
              <a:rPr lang="en-US" sz="1400" dirty="0" smtClean="0">
                <a:solidFill>
                  <a:srgbClr val="002060"/>
                </a:solidFill>
                <a:latin typeface="Helvetica "/>
              </a:rPr>
              <a:t>ACLs</a:t>
            </a:r>
            <a:r>
              <a:rPr lang="zh-CN" altLang="en-US" sz="1400" dirty="0" smtClean="0">
                <a:solidFill>
                  <a:srgbClr val="002060"/>
                </a:solidFill>
                <a:latin typeface="Helvetica "/>
              </a:rPr>
              <a:t>）的路由器</a:t>
            </a:r>
            <a:endParaRPr lang="en-US" sz="1400" dirty="0">
              <a:solidFill>
                <a:srgbClr val="002060"/>
              </a:solidFill>
              <a:latin typeface="Helvetica "/>
            </a:endParaRPr>
          </a:p>
          <a:p>
            <a:r>
              <a:rPr lang="en-US" sz="1400" dirty="0">
                <a:solidFill>
                  <a:srgbClr val="002060"/>
                </a:solidFill>
                <a:latin typeface="Helvetica "/>
              </a:rPr>
              <a:t>3. </a:t>
            </a:r>
            <a:r>
              <a:rPr lang="zh-CN" altLang="en-US" sz="1400" dirty="0">
                <a:solidFill>
                  <a:srgbClr val="002060"/>
                </a:solidFill>
                <a:latin typeface="Helvetica "/>
              </a:rPr>
              <a:t>配置交</a:t>
            </a:r>
            <a:r>
              <a:rPr lang="zh-CN" altLang="en-US" sz="1400" dirty="0" smtClean="0">
                <a:solidFill>
                  <a:srgbClr val="002060"/>
                </a:solidFill>
                <a:latin typeface="Helvetica "/>
              </a:rPr>
              <a:t>换器</a:t>
            </a:r>
            <a:endParaRPr lang="en-US" altLang="zh-CN" sz="1400" dirty="0" smtClean="0">
              <a:solidFill>
                <a:srgbClr val="002060"/>
              </a:solidFill>
              <a:latin typeface="Helvetica "/>
            </a:endParaRPr>
          </a:p>
          <a:p>
            <a:r>
              <a:rPr lang="en-US" sz="1400" dirty="0" smtClean="0">
                <a:solidFill>
                  <a:srgbClr val="002060"/>
                </a:solidFill>
                <a:latin typeface="Helvetica "/>
              </a:rPr>
              <a:t>4</a:t>
            </a:r>
            <a:r>
              <a:rPr lang="en-US" sz="1400" dirty="0">
                <a:solidFill>
                  <a:srgbClr val="002060"/>
                </a:solidFill>
                <a:latin typeface="Helvetica "/>
              </a:rPr>
              <a:t>. </a:t>
            </a:r>
            <a:r>
              <a:rPr lang="zh-CN" altLang="en-US" sz="1400" dirty="0">
                <a:solidFill>
                  <a:srgbClr val="002060"/>
                </a:solidFill>
                <a:latin typeface="Helvetica "/>
              </a:rPr>
              <a:t>静态路由和路由表</a:t>
            </a:r>
            <a:endParaRPr lang="en-US" sz="1400" dirty="0">
              <a:solidFill>
                <a:srgbClr val="002060"/>
              </a:solidFill>
              <a:latin typeface="Helvetica "/>
            </a:endParaRPr>
          </a:p>
          <a:p>
            <a:r>
              <a:rPr lang="en-US" sz="1400" dirty="0">
                <a:solidFill>
                  <a:srgbClr val="002060"/>
                </a:solidFill>
                <a:latin typeface="Helvetica "/>
              </a:rPr>
              <a:t>5. </a:t>
            </a:r>
            <a:r>
              <a:rPr lang="zh-CN" altLang="en-US" sz="1400" dirty="0">
                <a:solidFill>
                  <a:srgbClr val="002060"/>
                </a:solidFill>
                <a:latin typeface="Helvetica "/>
              </a:rPr>
              <a:t>专用</a:t>
            </a:r>
            <a:r>
              <a:rPr lang="zh-CN" altLang="en-US" sz="1400" dirty="0" smtClean="0">
                <a:solidFill>
                  <a:srgbClr val="002060"/>
                </a:solidFill>
                <a:latin typeface="Helvetica "/>
              </a:rPr>
              <a:t>通讯媒介</a:t>
            </a:r>
            <a:r>
              <a:rPr lang="en-US" sz="1400" dirty="0" smtClean="0">
                <a:solidFill>
                  <a:srgbClr val="002060"/>
                </a:solidFill>
                <a:latin typeface="Helvetica "/>
              </a:rPr>
              <a:t> </a:t>
            </a:r>
            <a:endParaRPr lang="en-US" sz="1400" dirty="0">
              <a:solidFill>
                <a:srgbClr val="002060"/>
              </a:solidFill>
              <a:latin typeface="Helvetica "/>
            </a:endParaRPr>
          </a:p>
        </p:txBody>
      </p:sp>
      <p:sp>
        <p:nvSpPr>
          <p:cNvPr id="11" name="Rectangle 10"/>
          <p:cNvSpPr/>
          <p:nvPr/>
        </p:nvSpPr>
        <p:spPr>
          <a:xfrm>
            <a:off x="7167793" y="6517300"/>
            <a:ext cx="5024207" cy="276999"/>
          </a:xfrm>
          <a:prstGeom prst="rect">
            <a:avLst/>
          </a:prstGeom>
        </p:spPr>
        <p:txBody>
          <a:bodyPr wrap="square">
            <a:spAutoFit/>
          </a:bodyPr>
          <a:lstStyle/>
          <a:p>
            <a:r>
              <a:rPr lang="en-US" sz="1200" dirty="0">
                <a:hlinkClick r:id="rId4"/>
              </a:rPr>
              <a:t>https://ics-cert.us-cert.gov/Field-ControllerRTUPLCIED-Documentation</a:t>
            </a:r>
            <a:endParaRPr lang="en-US" sz="1200" dirty="0"/>
          </a:p>
        </p:txBody>
      </p:sp>
      <p:pic>
        <p:nvPicPr>
          <p:cNvPr id="2" name="Picture 1" descr="Screen Shot 2015-05-19 at 11.21.23 PM.png"/>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5155129" y="1599704"/>
            <a:ext cx="6643360" cy="4879636"/>
          </a:xfrm>
          <a:prstGeom prst="rect">
            <a:avLst/>
          </a:prstGeom>
        </p:spPr>
      </p:pic>
      <p:sp>
        <p:nvSpPr>
          <p:cNvPr id="4" name="TextBox 3"/>
          <p:cNvSpPr txBox="1"/>
          <p:nvPr/>
        </p:nvSpPr>
        <p:spPr>
          <a:xfrm>
            <a:off x="95584" y="5997545"/>
            <a:ext cx="3404775"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smtClean="0">
                <a:solidFill>
                  <a:srgbClr val="002060"/>
                </a:solidFill>
                <a:latin typeface="Helvetica "/>
              </a:rPr>
              <a:t>全部虚拟化</a:t>
            </a:r>
            <a:r>
              <a:rPr lang="en-US" sz="2000" dirty="0" smtClean="0">
                <a:solidFill>
                  <a:srgbClr val="002060"/>
                </a:solidFill>
                <a:latin typeface="Helvetica "/>
              </a:rPr>
              <a:t>? </a:t>
            </a:r>
            <a:endParaRPr lang="en-US" sz="2000" dirty="0">
              <a:solidFill>
                <a:srgbClr val="002060"/>
              </a:solidFill>
              <a:latin typeface="Helvetica "/>
            </a:endParaRPr>
          </a:p>
        </p:txBody>
      </p:sp>
      <p:sp>
        <p:nvSpPr>
          <p:cNvPr id="12" name="Title 1"/>
          <p:cNvSpPr txBox="1">
            <a:spLocks/>
          </p:cNvSpPr>
          <p:nvPr/>
        </p:nvSpPr>
        <p:spPr>
          <a:xfrm>
            <a:off x="0" y="346416"/>
            <a:ext cx="12192000" cy="1143000"/>
          </a:xfrm>
          <a:prstGeom prst="rect">
            <a:avLst/>
          </a:prstGeom>
        </p:spPr>
        <p:txBody>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u="sng" dirty="0" smtClean="0">
                <a:solidFill>
                  <a:schemeClr val="bg1"/>
                </a:solidFill>
              </a:rPr>
              <a:t>遵循指南资料</a:t>
            </a:r>
            <a:endParaRPr lang="en-US" altLang="zh-CN" b="1" u="sng" dirty="0" smtClean="0">
              <a:solidFill>
                <a:schemeClr val="bg1"/>
              </a:solidFill>
            </a:endParaRPr>
          </a:p>
          <a:p>
            <a:pPr algn="ctr"/>
            <a:r>
              <a:rPr lang="en-US" sz="2400" b="1" dirty="0" smtClean="0">
                <a:solidFill>
                  <a:schemeClr val="bg1"/>
                </a:solidFill>
              </a:rPr>
              <a:t>DHS</a:t>
            </a:r>
            <a:r>
              <a:rPr lang="zh-CN" altLang="en-US" sz="2400" b="1" dirty="0" smtClean="0">
                <a:solidFill>
                  <a:schemeClr val="bg1"/>
                </a:solidFill>
              </a:rPr>
              <a:t>、</a:t>
            </a:r>
            <a:r>
              <a:rPr lang="en-US" sz="2400" b="1" dirty="0" smtClean="0">
                <a:solidFill>
                  <a:schemeClr val="bg1"/>
                </a:solidFill>
              </a:rPr>
              <a:t>NIST</a:t>
            </a:r>
            <a:r>
              <a:rPr lang="zh-CN" altLang="en-US" sz="2400" b="1" dirty="0" smtClean="0">
                <a:solidFill>
                  <a:schemeClr val="bg1"/>
                </a:solidFill>
              </a:rPr>
              <a:t>、</a:t>
            </a:r>
            <a:r>
              <a:rPr lang="en-US" sz="2400" b="1" dirty="0" smtClean="0">
                <a:solidFill>
                  <a:schemeClr val="bg1"/>
                </a:solidFill>
              </a:rPr>
              <a:t>AWWA</a:t>
            </a:r>
            <a:r>
              <a:rPr lang="zh-CN" altLang="en-US" sz="2400" b="1" dirty="0" smtClean="0">
                <a:solidFill>
                  <a:schemeClr val="bg1"/>
                </a:solidFill>
              </a:rPr>
              <a:t>、</a:t>
            </a:r>
            <a:r>
              <a:rPr lang="en-US" sz="2400" b="1" dirty="0" err="1" smtClean="0">
                <a:solidFill>
                  <a:schemeClr val="bg1"/>
                </a:solidFill>
              </a:rPr>
              <a:t>WaterISAC</a:t>
            </a:r>
            <a:r>
              <a:rPr lang="zh-CN" altLang="en-US" sz="2400" b="1" dirty="0" smtClean="0">
                <a:solidFill>
                  <a:schemeClr val="bg1"/>
                </a:solidFill>
              </a:rPr>
              <a:t>、</a:t>
            </a:r>
            <a:r>
              <a:rPr lang="en-US" sz="2400" b="1" dirty="0" smtClean="0">
                <a:solidFill>
                  <a:schemeClr val="bg1"/>
                </a:solidFill>
              </a:rPr>
              <a:t>NERC-CIP</a:t>
            </a:r>
            <a:endParaRPr lang="en-US" sz="2400" b="1" dirty="0">
              <a:solidFill>
                <a:schemeClr val="bg1"/>
              </a:solidFill>
            </a:endParaRPr>
          </a:p>
        </p:txBody>
      </p:sp>
    </p:spTree>
    <p:extLst>
      <p:ext uri="{BB962C8B-B14F-4D97-AF65-F5344CB8AC3E}">
        <p14:creationId xmlns="" xmlns:p14="http://schemas.microsoft.com/office/powerpoint/2010/main" val="66328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3"/>
          <p:cNvSpPr/>
          <p:nvPr/>
        </p:nvSpPr>
        <p:spPr>
          <a:xfrm>
            <a:off x="620080" y="1593305"/>
            <a:ext cx="10951839" cy="5232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lvl="0" algn="just">
              <a:defRPr sz="1800">
                <a:solidFill>
                  <a:srgbClr val="000000"/>
                </a:solidFill>
              </a:defRPr>
            </a:pPr>
            <a:r>
              <a:rPr lang="zh-CN" altLang="en-US" sz="1600" dirty="0">
                <a:solidFill>
                  <a:srgbClr val="002060"/>
                </a:solidFill>
                <a:latin typeface="Helvetica "/>
              </a:rPr>
              <a:t>“有</a:t>
            </a:r>
            <a:r>
              <a:rPr lang="zh-CN" altLang="en-US" sz="1600" dirty="0" smtClean="0">
                <a:solidFill>
                  <a:srgbClr val="002060"/>
                </a:solidFill>
                <a:latin typeface="Helvetica "/>
              </a:rPr>
              <a:t>效防</a:t>
            </a:r>
            <a:r>
              <a:rPr lang="zh-CN" altLang="en-US" sz="1600" dirty="0">
                <a:solidFill>
                  <a:srgbClr val="002060"/>
                </a:solidFill>
                <a:latin typeface="Helvetica "/>
              </a:rPr>
              <a:t>火墙保护的关键</a:t>
            </a:r>
            <a:r>
              <a:rPr lang="zh-CN" altLang="en-US" sz="1600" dirty="0" smtClean="0">
                <a:solidFill>
                  <a:srgbClr val="002060"/>
                </a:solidFill>
                <a:latin typeface="Helvetica "/>
              </a:rPr>
              <a:t>是要有一个</a:t>
            </a:r>
            <a:r>
              <a:rPr lang="zh-CN" altLang="en-US" b="1" dirty="0" smtClean="0">
                <a:solidFill>
                  <a:srgbClr val="FF0000"/>
                </a:solidFill>
                <a:latin typeface="Helvetica "/>
              </a:rPr>
              <a:t>简易的</a:t>
            </a:r>
            <a:r>
              <a:rPr lang="zh-CN" altLang="en-US" b="1" dirty="0">
                <a:solidFill>
                  <a:srgbClr val="FF0000"/>
                </a:solidFill>
                <a:latin typeface="Helvetica "/>
              </a:rPr>
              <a:t>规则库</a:t>
            </a:r>
            <a:r>
              <a:rPr lang="zh-CN" altLang="en-US" sz="1600" dirty="0" smtClean="0">
                <a:solidFill>
                  <a:srgbClr val="002060"/>
                </a:solidFill>
                <a:latin typeface="Helvetica "/>
              </a:rPr>
              <a:t>。</a:t>
            </a:r>
            <a:r>
              <a:rPr lang="zh-CN" altLang="en-US" b="1" dirty="0" smtClean="0">
                <a:solidFill>
                  <a:srgbClr val="FF0000"/>
                </a:solidFill>
                <a:latin typeface="Helvetica "/>
              </a:rPr>
              <a:t>威胁您的系统安全的最大因素之一</a:t>
            </a:r>
            <a:r>
              <a:rPr lang="zh-CN" altLang="en-US" b="1" dirty="0">
                <a:solidFill>
                  <a:srgbClr val="FF0000"/>
                </a:solidFill>
                <a:latin typeface="Helvetica "/>
              </a:rPr>
              <a:t>就是配置错</a:t>
            </a:r>
            <a:r>
              <a:rPr lang="zh-CN" altLang="en-US" b="1" dirty="0" smtClean="0">
                <a:solidFill>
                  <a:srgbClr val="FF0000"/>
                </a:solidFill>
                <a:latin typeface="Helvetica "/>
              </a:rPr>
              <a:t>误</a:t>
            </a:r>
            <a:r>
              <a:rPr lang="en-US" altLang="zh-CN" b="1" dirty="0" smtClean="0">
                <a:solidFill>
                  <a:srgbClr val="FF0000"/>
                </a:solidFill>
                <a:latin typeface="Helvetica "/>
              </a:rPr>
              <a:t>… </a:t>
            </a:r>
            <a:r>
              <a:rPr lang="zh-CN" altLang="en-US" sz="1600" dirty="0" smtClean="0">
                <a:solidFill>
                  <a:srgbClr val="002060"/>
                </a:solidFill>
                <a:latin typeface="Helvetica "/>
              </a:rPr>
              <a:t>确保规则库的简要从而使其容易</a:t>
            </a:r>
            <a:r>
              <a:rPr lang="zh-CN" altLang="en-US" sz="1600" dirty="0">
                <a:solidFill>
                  <a:srgbClr val="002060"/>
                </a:solidFill>
                <a:latin typeface="Helvetica "/>
              </a:rPr>
              <a:t>理解和维</a:t>
            </a:r>
            <a:r>
              <a:rPr lang="zh-CN" altLang="en-US" sz="1600" dirty="0" smtClean="0">
                <a:solidFill>
                  <a:srgbClr val="002060"/>
                </a:solidFill>
                <a:latin typeface="Helvetica "/>
              </a:rPr>
              <a:t>护，以保持规</a:t>
            </a:r>
            <a:r>
              <a:rPr lang="zh-CN" altLang="en-US" sz="1600" dirty="0">
                <a:solidFill>
                  <a:srgbClr val="002060"/>
                </a:solidFill>
                <a:latin typeface="Helvetica "/>
              </a:rPr>
              <a:t>则</a:t>
            </a:r>
            <a:r>
              <a:rPr lang="zh-CN" altLang="en-US" sz="1600" dirty="0" smtClean="0">
                <a:solidFill>
                  <a:srgbClr val="002060"/>
                </a:solidFill>
                <a:latin typeface="Helvetica "/>
              </a:rPr>
              <a:t>库的简易 。规则越多就越</a:t>
            </a:r>
            <a:r>
              <a:rPr lang="zh-CN" altLang="en-US" sz="1600" dirty="0">
                <a:solidFill>
                  <a:srgbClr val="002060"/>
                </a:solidFill>
                <a:latin typeface="Helvetica "/>
              </a:rPr>
              <a:t>有可能</a:t>
            </a:r>
            <a:r>
              <a:rPr lang="zh-CN" altLang="en-US" sz="1600" dirty="0" smtClean="0">
                <a:solidFill>
                  <a:srgbClr val="002060"/>
                </a:solidFill>
                <a:latin typeface="Helvetica "/>
              </a:rPr>
              <a:t>犯错。</a:t>
            </a:r>
            <a:endParaRPr sz="1600" dirty="0">
              <a:solidFill>
                <a:srgbClr val="002060"/>
              </a:solidFill>
              <a:latin typeface="Helvetica "/>
            </a:endParaRPr>
          </a:p>
        </p:txBody>
      </p:sp>
      <p:sp>
        <p:nvSpPr>
          <p:cNvPr id="5" name="Shape 87"/>
          <p:cNvSpPr/>
          <p:nvPr/>
        </p:nvSpPr>
        <p:spPr>
          <a:xfrm>
            <a:off x="5812031" y="3377425"/>
            <a:ext cx="6134595"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a:defRPr sz="1800">
                <a:solidFill>
                  <a:srgbClr val="000000"/>
                </a:solidFill>
              </a:defRPr>
            </a:pPr>
            <a:r>
              <a:rPr lang="zh-CN" altLang="en-US" sz="1600" b="1" u="sng" dirty="0" smtClean="0">
                <a:solidFill>
                  <a:srgbClr val="002060"/>
                </a:solidFill>
                <a:latin typeface="Helvetica "/>
              </a:rPr>
              <a:t>规则顺序</a:t>
            </a:r>
            <a:endParaRPr sz="1600" b="1" u="sng" dirty="0">
              <a:solidFill>
                <a:srgbClr val="002060"/>
              </a:solidFill>
              <a:latin typeface="Helvetica "/>
            </a:endParaRPr>
          </a:p>
          <a:p>
            <a:pPr lvl="0">
              <a:lnSpc>
                <a:spcPct val="150000"/>
              </a:lnSpc>
              <a:defRPr sz="1800">
                <a:solidFill>
                  <a:srgbClr val="000000"/>
                </a:solidFill>
              </a:defRPr>
            </a:pPr>
            <a:r>
              <a:rPr lang="zh-CN" altLang="en-US" sz="1600" dirty="0" smtClean="0">
                <a:solidFill>
                  <a:srgbClr val="002060"/>
                </a:solidFill>
                <a:latin typeface="Helvetica "/>
              </a:rPr>
              <a:t>规则顺序是有效规则库的一个重要方面。</a:t>
            </a:r>
            <a:r>
              <a:rPr lang="zh-CN" altLang="en-US" sz="1600" b="1" dirty="0">
                <a:solidFill>
                  <a:srgbClr val="FF2600"/>
                </a:solidFill>
                <a:latin typeface="Helvetica "/>
              </a:rPr>
              <a:t>相同的规则，排列的顺序不同，</a:t>
            </a:r>
            <a:r>
              <a:rPr lang="zh-CN" altLang="en-US" sz="1600" b="1" dirty="0" smtClean="0">
                <a:solidFill>
                  <a:srgbClr val="FF2600"/>
                </a:solidFill>
                <a:latin typeface="Helvetica "/>
              </a:rPr>
              <a:t>可从</a:t>
            </a:r>
            <a:r>
              <a:rPr lang="zh-CN" altLang="en-US" sz="1600" b="1" dirty="0">
                <a:solidFill>
                  <a:srgbClr val="FF2600"/>
                </a:solidFill>
                <a:latin typeface="Helvetica "/>
              </a:rPr>
              <a:t>根本上改变你防火墙的有效</a:t>
            </a:r>
            <a:r>
              <a:rPr lang="zh-CN" altLang="en-US" sz="1600" b="1" dirty="0" smtClean="0">
                <a:solidFill>
                  <a:srgbClr val="FF2600"/>
                </a:solidFill>
                <a:latin typeface="Helvetica "/>
              </a:rPr>
              <a:t>性。</a:t>
            </a:r>
            <a:r>
              <a:rPr lang="zh-CN" altLang="en-US" sz="1600" dirty="0">
                <a:solidFill>
                  <a:srgbClr val="002060"/>
                </a:solidFill>
                <a:latin typeface="Helvetica "/>
              </a:rPr>
              <a:t>最好先排列特定的规则后排列较一般的规则。这一顺序防止一般规则先于特定规则被应用，并防止防火墙配置错误</a:t>
            </a:r>
            <a:r>
              <a:rPr lang="zh-CN" altLang="en-US" sz="1600" dirty="0" smtClean="0">
                <a:solidFill>
                  <a:srgbClr val="002060"/>
                </a:solidFill>
                <a:latin typeface="Helvetica "/>
              </a:rPr>
              <a:t>。</a:t>
            </a:r>
            <a:r>
              <a:rPr sz="1600" dirty="0" smtClean="0">
                <a:solidFill>
                  <a:srgbClr val="002060"/>
                </a:solidFill>
                <a:latin typeface="Helvetica "/>
              </a:rPr>
              <a:t>.</a:t>
            </a:r>
            <a:endParaRPr sz="1600" dirty="0">
              <a:solidFill>
                <a:srgbClr val="002060"/>
              </a:solidFill>
              <a:latin typeface="Helvetica "/>
            </a:endParaRPr>
          </a:p>
        </p:txBody>
      </p:sp>
      <p:sp>
        <p:nvSpPr>
          <p:cNvPr id="7" name="Shape 85"/>
          <p:cNvSpPr/>
          <p:nvPr/>
        </p:nvSpPr>
        <p:spPr>
          <a:xfrm>
            <a:off x="9944808" y="5841042"/>
            <a:ext cx="2820945" cy="5334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defRPr sz="1800">
                <a:solidFill>
                  <a:srgbClr val="000000"/>
                </a:solidFill>
              </a:defRPr>
            </a:pPr>
            <a:r>
              <a:rPr lang="zh-CN" altLang="en-US" sz="1400" dirty="0" smtClean="0">
                <a:solidFill>
                  <a:srgbClr val="002060"/>
                </a:solidFill>
                <a:latin typeface="Helvetica "/>
              </a:rPr>
              <a:t>祝好</a:t>
            </a:r>
            <a:endParaRPr lang="en-US" altLang="zh-CN" sz="1400" dirty="0" smtClean="0">
              <a:solidFill>
                <a:srgbClr val="002060"/>
              </a:solidFill>
              <a:latin typeface="Helvetica "/>
            </a:endParaRPr>
          </a:p>
          <a:p>
            <a:pPr lvl="0">
              <a:defRPr sz="1800">
                <a:solidFill>
                  <a:srgbClr val="000000"/>
                </a:solidFill>
              </a:defRPr>
            </a:pPr>
            <a:r>
              <a:rPr lang="zh-CN" altLang="en-US" sz="1400" dirty="0" smtClean="0">
                <a:solidFill>
                  <a:srgbClr val="002060"/>
                </a:solidFill>
                <a:latin typeface="Helvetica "/>
              </a:rPr>
              <a:t>防火墙</a:t>
            </a:r>
            <a:r>
              <a:rPr lang="zh-CN" altLang="en-US" sz="1400" dirty="0">
                <a:solidFill>
                  <a:srgbClr val="002060"/>
                </a:solidFill>
                <a:latin typeface="Helvetica "/>
              </a:rPr>
              <a:t>厂商</a:t>
            </a:r>
            <a:endParaRPr sz="1400" dirty="0">
              <a:solidFill>
                <a:srgbClr val="002060"/>
              </a:solidFill>
              <a:latin typeface="Helvetica "/>
            </a:endParaRPr>
          </a:p>
        </p:txBody>
      </p:sp>
      <p:pic>
        <p:nvPicPr>
          <p:cNvPr id="3" name="Picture 2"/>
          <p:cNvPicPr>
            <a:picLocks noChangeAspect="1"/>
          </p:cNvPicPr>
          <p:nvPr/>
        </p:nvPicPr>
        <p:blipFill>
          <a:blip r:embed="rId2"/>
          <a:stretch>
            <a:fillRect/>
          </a:stretch>
        </p:blipFill>
        <p:spPr>
          <a:xfrm>
            <a:off x="377191" y="3008093"/>
            <a:ext cx="4998677" cy="3754562"/>
          </a:xfrm>
          <a:prstGeom prst="rect">
            <a:avLst/>
          </a:prstGeom>
        </p:spPr>
      </p:pic>
      <p:sp>
        <p:nvSpPr>
          <p:cNvPr id="9"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dirty="0">
                <a:solidFill>
                  <a:schemeClr val="bg1"/>
                </a:solidFill>
              </a:rPr>
              <a:t>防火墙：复杂性，安全性</a:t>
            </a:r>
            <a:r>
              <a:rPr lang="zh-CN" altLang="en-US" b="1" dirty="0" smtClean="0">
                <a:solidFill>
                  <a:schemeClr val="bg1"/>
                </a:solidFill>
              </a:rPr>
              <a:t>的敌人</a:t>
            </a:r>
            <a:endParaRPr lang="en-US" b="1" dirty="0">
              <a:solidFill>
                <a:schemeClr val="bg1"/>
              </a:solidFill>
            </a:endParaRPr>
          </a:p>
        </p:txBody>
      </p:sp>
    </p:spTree>
    <p:extLst>
      <p:ext uri="{BB962C8B-B14F-4D97-AF65-F5344CB8AC3E}">
        <p14:creationId xmlns="" xmlns:p14="http://schemas.microsoft.com/office/powerpoint/2010/main" val="658457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p:nvPr/>
        </p:nvSpPr>
        <p:spPr>
          <a:xfrm>
            <a:off x="162800" y="1409123"/>
            <a:ext cx="5173395" cy="5448877"/>
          </a:xfrm>
          <a:prstGeom prst="rect">
            <a:avLst/>
          </a:prstGeom>
          <a:ln w="12700">
            <a:miter lim="400000"/>
          </a:ln>
          <a:extLst>
            <a:ext uri="{C572A759-6A51-4108-AA02-DFA0A04FC94B}">
              <ma14:wrappingTextBoxFlag xmlns:ma14="http://schemas.microsoft.com/office/mac/drawingml/2011/main" xmlns="" val="1"/>
            </a:ext>
          </a:extLst>
        </p:spPr>
        <p:txBody>
          <a:bodyPr lIns="42520" tIns="42520" rIns="42520" bIns="42520" anchor="ctr">
            <a:spAutoFit/>
          </a:bodyPr>
          <a:lstStyle/>
          <a:p>
            <a:pPr defTabSz="382676">
              <a:defRPr sz="1800">
                <a:solidFill>
                  <a:srgbClr val="000000"/>
                </a:solidFill>
              </a:defRPr>
            </a:pPr>
            <a:r>
              <a:rPr sz="850" dirty="0">
                <a:solidFill>
                  <a:srgbClr val="002060"/>
                </a:solidFill>
                <a:latin typeface="Helvetica "/>
                <a:ea typeface="Courier"/>
                <a:cs typeface="Courier"/>
                <a:sym typeface="Courier"/>
              </a:rPr>
              <a:t>passwd g00fba11</a:t>
            </a:r>
          </a:p>
          <a:p>
            <a:pPr defTabSz="382676">
              <a:defRPr sz="1800">
                <a:solidFill>
                  <a:srgbClr val="000000"/>
                </a:solidFill>
              </a:defRPr>
            </a:pPr>
            <a:r>
              <a:rPr sz="850" dirty="0">
                <a:solidFill>
                  <a:srgbClr val="002060"/>
                </a:solidFill>
                <a:latin typeface="Helvetica "/>
                <a:ea typeface="Courier"/>
                <a:cs typeface="Courier"/>
                <a:sym typeface="Courier"/>
              </a:rPr>
              <a:t>enable password gen1u$</a:t>
            </a:r>
          </a:p>
          <a:p>
            <a:pPr defTabSz="382676">
              <a:defRPr sz="1800">
                <a:solidFill>
                  <a:srgbClr val="000000"/>
                </a:solidFill>
              </a:defRPr>
            </a:pPr>
            <a:r>
              <a:rPr sz="850" dirty="0">
                <a:solidFill>
                  <a:srgbClr val="002060"/>
                </a:solidFill>
                <a:latin typeface="Helvetica "/>
                <a:ea typeface="Courier"/>
                <a:cs typeface="Courier"/>
                <a:sym typeface="Courier"/>
              </a:rPr>
              <a:t>hostname Buster</a:t>
            </a:r>
          </a:p>
          <a:p>
            <a:pPr defTabSz="382676">
              <a:defRPr sz="1800">
                <a:solidFill>
                  <a:srgbClr val="000000"/>
                </a:solidFill>
              </a:defRPr>
            </a:pPr>
            <a:r>
              <a:rPr sz="850" dirty="0">
                <a:solidFill>
                  <a:srgbClr val="002060"/>
                </a:solidFill>
                <a:latin typeface="Helvetica "/>
                <a:ea typeface="Courier"/>
                <a:cs typeface="Courier"/>
                <a:sym typeface="Courier"/>
              </a:rPr>
              <a:t>asdm image disk0:/asdm.bin</a:t>
            </a:r>
          </a:p>
          <a:p>
            <a:pPr defTabSz="382676">
              <a:defRPr sz="1800">
                <a:solidFill>
                  <a:srgbClr val="000000"/>
                </a:solidFill>
              </a:defRPr>
            </a:pPr>
            <a:r>
              <a:rPr sz="850" dirty="0">
                <a:solidFill>
                  <a:srgbClr val="002060"/>
                </a:solidFill>
                <a:latin typeface="Helvetica "/>
                <a:ea typeface="Courier"/>
                <a:cs typeface="Courier"/>
                <a:sym typeface="Courier"/>
              </a:rPr>
              <a:t>boot system disk0:/image.bin</a:t>
            </a:r>
          </a:p>
          <a:p>
            <a:pPr defTabSz="382676">
              <a:defRPr sz="1800">
                <a:solidFill>
                  <a:srgbClr val="000000"/>
                </a:solidFill>
              </a:defRPr>
            </a:pPr>
            <a:r>
              <a:rPr sz="850" dirty="0">
                <a:solidFill>
                  <a:srgbClr val="002060"/>
                </a:solidFill>
                <a:latin typeface="Helvetica "/>
                <a:ea typeface="Courier"/>
                <a:cs typeface="Courier"/>
                <a:sym typeface="Courier"/>
              </a:rPr>
              <a:t>interface gigabitethernet 0/0</a:t>
            </a:r>
          </a:p>
          <a:p>
            <a:pPr defTabSz="382676">
              <a:defRPr sz="1800">
                <a:solidFill>
                  <a:srgbClr val="000000"/>
                </a:solidFill>
              </a:defRPr>
            </a:pPr>
            <a:r>
              <a:rPr sz="850" dirty="0">
                <a:solidFill>
                  <a:srgbClr val="002060"/>
                </a:solidFill>
                <a:latin typeface="Helvetica "/>
                <a:ea typeface="Courier"/>
                <a:cs typeface="Courier"/>
                <a:sym typeface="Courier"/>
              </a:rPr>
              <a:t>   nameif outside</a:t>
            </a:r>
          </a:p>
          <a:p>
            <a:pPr defTabSz="382676">
              <a:defRPr sz="1800">
                <a:solidFill>
                  <a:srgbClr val="000000"/>
                </a:solidFill>
              </a:defRPr>
            </a:pPr>
            <a:r>
              <a:rPr sz="850" dirty="0">
                <a:solidFill>
                  <a:srgbClr val="002060"/>
                </a:solidFill>
                <a:latin typeface="Helvetica "/>
                <a:ea typeface="Courier"/>
                <a:cs typeface="Courier"/>
                <a:sym typeface="Courier"/>
              </a:rPr>
              <a:t>   security-level 0</a:t>
            </a:r>
          </a:p>
          <a:p>
            <a:pPr defTabSz="382676">
              <a:defRPr sz="1800">
                <a:solidFill>
                  <a:srgbClr val="000000"/>
                </a:solidFill>
              </a:defRPr>
            </a:pPr>
            <a:r>
              <a:rPr sz="850" dirty="0">
                <a:solidFill>
                  <a:srgbClr val="002060"/>
                </a:solidFill>
                <a:latin typeface="Helvetica "/>
                <a:ea typeface="Courier"/>
                <a:cs typeface="Courier"/>
                <a:sym typeface="Courier"/>
              </a:rPr>
              <a:t>   ip address 209.165.201.3 255.255.255.224</a:t>
            </a:r>
          </a:p>
          <a:p>
            <a:pPr defTabSz="382676">
              <a:defRPr sz="1800">
                <a:solidFill>
                  <a:srgbClr val="000000"/>
                </a:solidFill>
              </a:defRPr>
            </a:pPr>
            <a:r>
              <a:rPr sz="850" dirty="0">
                <a:solidFill>
                  <a:srgbClr val="002060"/>
                </a:solidFill>
                <a:latin typeface="Helvetica "/>
                <a:ea typeface="Courier"/>
                <a:cs typeface="Courier"/>
                <a:sym typeface="Courier"/>
              </a:rPr>
              <a:t>   no shutdown</a:t>
            </a:r>
          </a:p>
          <a:p>
            <a:pPr defTabSz="382676">
              <a:defRPr sz="1800">
                <a:solidFill>
                  <a:srgbClr val="000000"/>
                </a:solidFill>
              </a:defRPr>
            </a:pPr>
            <a:r>
              <a:rPr sz="850" dirty="0">
                <a:solidFill>
                  <a:srgbClr val="002060"/>
                </a:solidFill>
                <a:latin typeface="Helvetica "/>
                <a:ea typeface="Courier"/>
                <a:cs typeface="Courier"/>
                <a:sym typeface="Courier"/>
              </a:rPr>
              <a:t>interface gigabitethernet 0/1</a:t>
            </a:r>
          </a:p>
          <a:p>
            <a:pPr defTabSz="382676">
              <a:defRPr sz="1800">
                <a:solidFill>
                  <a:srgbClr val="000000"/>
                </a:solidFill>
              </a:defRPr>
            </a:pPr>
            <a:r>
              <a:rPr sz="850" dirty="0">
                <a:solidFill>
                  <a:srgbClr val="002060"/>
                </a:solidFill>
                <a:latin typeface="Helvetica "/>
                <a:ea typeface="Courier"/>
                <a:cs typeface="Courier"/>
                <a:sym typeface="Courier"/>
              </a:rPr>
              <a:t>   nameif dept2 </a:t>
            </a:r>
          </a:p>
          <a:p>
            <a:pPr defTabSz="382676">
              <a:defRPr sz="1800">
                <a:solidFill>
                  <a:srgbClr val="000000"/>
                </a:solidFill>
              </a:defRPr>
            </a:pPr>
            <a:r>
              <a:rPr sz="850" dirty="0">
                <a:solidFill>
                  <a:srgbClr val="002060"/>
                </a:solidFill>
                <a:latin typeface="Helvetica "/>
                <a:ea typeface="Courier"/>
                <a:cs typeface="Courier"/>
                <a:sym typeface="Courier"/>
              </a:rPr>
              <a:t>   security-level 100</a:t>
            </a:r>
          </a:p>
          <a:p>
            <a:pPr defTabSz="382676">
              <a:defRPr sz="1800">
                <a:solidFill>
                  <a:srgbClr val="000000"/>
                </a:solidFill>
              </a:defRPr>
            </a:pPr>
            <a:r>
              <a:rPr sz="850" dirty="0">
                <a:solidFill>
                  <a:srgbClr val="002060"/>
                </a:solidFill>
                <a:latin typeface="Helvetica "/>
                <a:ea typeface="Courier"/>
                <a:cs typeface="Courier"/>
                <a:sym typeface="Courier"/>
              </a:rPr>
              <a:t>   ip address 10.1.2.1 255.255.255.0</a:t>
            </a:r>
          </a:p>
          <a:p>
            <a:pPr defTabSz="382676">
              <a:defRPr sz="1800">
                <a:solidFill>
                  <a:srgbClr val="000000"/>
                </a:solidFill>
              </a:defRPr>
            </a:pPr>
            <a:r>
              <a:rPr sz="850" dirty="0">
                <a:solidFill>
                  <a:srgbClr val="002060"/>
                </a:solidFill>
                <a:latin typeface="Helvetica "/>
                <a:ea typeface="Courier"/>
                <a:cs typeface="Courier"/>
                <a:sym typeface="Courier"/>
              </a:rPr>
              <a:t>   mac-address 000C.F142.4CDE standby 000C.F142.4CDF</a:t>
            </a:r>
          </a:p>
          <a:p>
            <a:pPr defTabSz="382676">
              <a:defRPr sz="1800">
                <a:solidFill>
                  <a:srgbClr val="000000"/>
                </a:solidFill>
              </a:defRPr>
            </a:pPr>
            <a:r>
              <a:rPr sz="850" dirty="0">
                <a:solidFill>
                  <a:srgbClr val="002060"/>
                </a:solidFill>
                <a:latin typeface="Helvetica "/>
                <a:ea typeface="Courier"/>
                <a:cs typeface="Courier"/>
                <a:sym typeface="Courier"/>
              </a:rPr>
              <a:t>   no shutdown</a:t>
            </a:r>
          </a:p>
          <a:p>
            <a:pPr defTabSz="382676">
              <a:defRPr sz="1800">
                <a:solidFill>
                  <a:srgbClr val="000000"/>
                </a:solidFill>
              </a:defRPr>
            </a:pPr>
            <a:r>
              <a:rPr sz="850" dirty="0">
                <a:solidFill>
                  <a:srgbClr val="002060"/>
                </a:solidFill>
                <a:latin typeface="Helvetica "/>
                <a:ea typeface="Courier"/>
                <a:cs typeface="Courier"/>
                <a:sym typeface="Courier"/>
              </a:rPr>
              <a:t>   rip authentication mode md5</a:t>
            </a:r>
          </a:p>
          <a:p>
            <a:pPr defTabSz="382676">
              <a:defRPr sz="1800">
                <a:solidFill>
                  <a:srgbClr val="000000"/>
                </a:solidFill>
              </a:defRPr>
            </a:pPr>
            <a:r>
              <a:rPr sz="850" dirty="0">
                <a:solidFill>
                  <a:srgbClr val="002060"/>
                </a:solidFill>
                <a:latin typeface="Helvetica "/>
                <a:ea typeface="Courier"/>
                <a:cs typeface="Courier"/>
                <a:sym typeface="Courier"/>
              </a:rPr>
              <a:t>   rip authentication key scorpius key_id 1</a:t>
            </a:r>
          </a:p>
          <a:p>
            <a:pPr defTabSz="382676">
              <a:defRPr sz="1800">
                <a:solidFill>
                  <a:srgbClr val="000000"/>
                </a:solidFill>
              </a:defRPr>
            </a:pPr>
            <a:r>
              <a:rPr sz="850" dirty="0">
                <a:solidFill>
                  <a:srgbClr val="002060"/>
                </a:solidFill>
                <a:latin typeface="Helvetica "/>
                <a:ea typeface="Courier"/>
                <a:cs typeface="Courier"/>
                <a:sym typeface="Courier"/>
              </a:rPr>
              <a:t>interface gigabitethernet 0/2</a:t>
            </a:r>
          </a:p>
          <a:p>
            <a:pPr defTabSz="382676">
              <a:defRPr sz="1800">
                <a:solidFill>
                  <a:srgbClr val="000000"/>
                </a:solidFill>
              </a:defRPr>
            </a:pPr>
            <a:r>
              <a:rPr sz="850" dirty="0">
                <a:solidFill>
                  <a:srgbClr val="002060"/>
                </a:solidFill>
                <a:latin typeface="Helvetica "/>
                <a:ea typeface="Courier"/>
                <a:cs typeface="Courier"/>
                <a:sym typeface="Courier"/>
              </a:rPr>
              <a:t>   nameif dept1</a:t>
            </a:r>
          </a:p>
          <a:p>
            <a:pPr defTabSz="382676">
              <a:defRPr sz="1800">
                <a:solidFill>
                  <a:srgbClr val="000000"/>
                </a:solidFill>
              </a:defRPr>
            </a:pPr>
            <a:r>
              <a:rPr sz="850" dirty="0">
                <a:solidFill>
                  <a:srgbClr val="002060"/>
                </a:solidFill>
                <a:latin typeface="Helvetica "/>
                <a:ea typeface="Courier"/>
                <a:cs typeface="Courier"/>
                <a:sym typeface="Courier"/>
              </a:rPr>
              <a:t>   security-level 100</a:t>
            </a:r>
          </a:p>
          <a:p>
            <a:pPr defTabSz="382676">
              <a:defRPr sz="1800">
                <a:solidFill>
                  <a:srgbClr val="000000"/>
                </a:solidFill>
              </a:defRPr>
            </a:pPr>
            <a:r>
              <a:rPr sz="850" dirty="0">
                <a:solidFill>
                  <a:srgbClr val="002060"/>
                </a:solidFill>
                <a:latin typeface="Helvetica "/>
                <a:ea typeface="Courier"/>
                <a:cs typeface="Courier"/>
                <a:sym typeface="Courier"/>
              </a:rPr>
              <a:t>   ip address 10.1.1.1 255.255.255.0</a:t>
            </a:r>
          </a:p>
          <a:p>
            <a:pPr defTabSz="382676">
              <a:defRPr sz="1800">
                <a:solidFill>
                  <a:srgbClr val="000000"/>
                </a:solidFill>
              </a:defRPr>
            </a:pPr>
            <a:r>
              <a:rPr sz="850" dirty="0">
                <a:solidFill>
                  <a:srgbClr val="002060"/>
                </a:solidFill>
                <a:latin typeface="Helvetica "/>
                <a:ea typeface="Courier"/>
                <a:cs typeface="Courier"/>
                <a:sym typeface="Courier"/>
              </a:rPr>
              <a:t>   no shutdown</a:t>
            </a:r>
          </a:p>
          <a:p>
            <a:pPr defTabSz="382676">
              <a:defRPr sz="1800">
                <a:solidFill>
                  <a:srgbClr val="000000"/>
                </a:solidFill>
              </a:defRPr>
            </a:pPr>
            <a:r>
              <a:rPr sz="850" dirty="0">
                <a:solidFill>
                  <a:srgbClr val="002060"/>
                </a:solidFill>
                <a:latin typeface="Helvetica "/>
                <a:ea typeface="Courier"/>
                <a:cs typeface="Courier"/>
                <a:sym typeface="Courier"/>
              </a:rPr>
              <a:t>interface gigabitethernet 0/3</a:t>
            </a:r>
          </a:p>
          <a:p>
            <a:pPr defTabSz="382676">
              <a:defRPr sz="1800">
                <a:solidFill>
                  <a:srgbClr val="000000"/>
                </a:solidFill>
              </a:defRPr>
            </a:pPr>
            <a:r>
              <a:rPr sz="850" dirty="0">
                <a:solidFill>
                  <a:srgbClr val="002060"/>
                </a:solidFill>
                <a:latin typeface="Helvetica "/>
                <a:ea typeface="Courier"/>
                <a:cs typeface="Courier"/>
                <a:sym typeface="Courier"/>
              </a:rPr>
              <a:t>   nameif dmz</a:t>
            </a:r>
          </a:p>
          <a:p>
            <a:pPr defTabSz="382676">
              <a:defRPr sz="1800">
                <a:solidFill>
                  <a:srgbClr val="000000"/>
                </a:solidFill>
              </a:defRPr>
            </a:pPr>
            <a:r>
              <a:rPr sz="850" dirty="0">
                <a:solidFill>
                  <a:srgbClr val="002060"/>
                </a:solidFill>
                <a:latin typeface="Helvetica "/>
                <a:ea typeface="Courier"/>
                <a:cs typeface="Courier"/>
                <a:sym typeface="Courier"/>
              </a:rPr>
              <a:t>   security-level 50</a:t>
            </a:r>
          </a:p>
          <a:p>
            <a:pPr defTabSz="382676">
              <a:defRPr sz="1800">
                <a:solidFill>
                  <a:srgbClr val="000000"/>
                </a:solidFill>
              </a:defRPr>
            </a:pPr>
            <a:r>
              <a:rPr sz="850" dirty="0">
                <a:solidFill>
                  <a:srgbClr val="002060"/>
                </a:solidFill>
                <a:latin typeface="Helvetica "/>
                <a:ea typeface="Courier"/>
                <a:cs typeface="Courier"/>
                <a:sym typeface="Courier"/>
              </a:rPr>
              <a:t>   ip address 192.168.2.1 255.255.255.0</a:t>
            </a:r>
          </a:p>
          <a:p>
            <a:pPr defTabSz="382676">
              <a:defRPr sz="1800">
                <a:solidFill>
                  <a:srgbClr val="000000"/>
                </a:solidFill>
              </a:defRPr>
            </a:pPr>
            <a:r>
              <a:rPr sz="850" dirty="0">
                <a:solidFill>
                  <a:srgbClr val="002060"/>
                </a:solidFill>
                <a:latin typeface="Helvetica "/>
                <a:ea typeface="Courier"/>
                <a:cs typeface="Courier"/>
                <a:sym typeface="Courier"/>
              </a:rPr>
              <a:t>   no shutdown</a:t>
            </a:r>
          </a:p>
          <a:p>
            <a:pPr defTabSz="382676">
              <a:defRPr sz="1800">
                <a:solidFill>
                  <a:srgbClr val="000000"/>
                </a:solidFill>
              </a:defRPr>
            </a:pPr>
            <a:r>
              <a:rPr sz="850" dirty="0">
                <a:solidFill>
                  <a:srgbClr val="002060"/>
                </a:solidFill>
                <a:latin typeface="Helvetica "/>
                <a:ea typeface="Courier"/>
                <a:cs typeface="Courier"/>
                <a:sym typeface="Courier"/>
              </a:rPr>
              <a:t>same-security-traffic permit inter-interface</a:t>
            </a:r>
          </a:p>
          <a:p>
            <a:pPr defTabSz="382676">
              <a:defRPr sz="1800">
                <a:solidFill>
                  <a:srgbClr val="000000"/>
                </a:solidFill>
              </a:defRPr>
            </a:pPr>
            <a:r>
              <a:rPr sz="850" dirty="0">
                <a:solidFill>
                  <a:srgbClr val="002060"/>
                </a:solidFill>
                <a:latin typeface="Helvetica "/>
                <a:ea typeface="Courier"/>
                <a:cs typeface="Courier"/>
                <a:sym typeface="Courier"/>
              </a:rPr>
              <a:t>route outside 0 0 209.165.201.1 1</a:t>
            </a:r>
          </a:p>
          <a:p>
            <a:pPr defTabSz="382676">
              <a:defRPr sz="1800">
                <a:solidFill>
                  <a:srgbClr val="000000"/>
                </a:solidFill>
              </a:defRPr>
            </a:pPr>
            <a:r>
              <a:rPr sz="850" dirty="0">
                <a:solidFill>
                  <a:srgbClr val="002060"/>
                </a:solidFill>
                <a:latin typeface="Helvetica "/>
                <a:ea typeface="Courier"/>
                <a:cs typeface="Courier"/>
                <a:sym typeface="Courier"/>
              </a:rPr>
              <a:t>nat (dept1) 1 10.1.1.0 255.255.255.0</a:t>
            </a:r>
          </a:p>
          <a:p>
            <a:pPr defTabSz="382676">
              <a:defRPr sz="1800">
                <a:solidFill>
                  <a:srgbClr val="000000"/>
                </a:solidFill>
              </a:defRPr>
            </a:pPr>
            <a:r>
              <a:rPr sz="850" dirty="0">
                <a:solidFill>
                  <a:srgbClr val="002060"/>
                </a:solidFill>
                <a:latin typeface="Helvetica "/>
                <a:ea typeface="Courier"/>
                <a:cs typeface="Courier"/>
                <a:sym typeface="Courier"/>
              </a:rPr>
              <a:t>nat (dept2) 1 10.1.2.0 255.255.255.0</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The dept1 and dept2 networks use PAT when accessing the outside</a:t>
            </a:r>
          </a:p>
          <a:p>
            <a:pPr defTabSz="382676">
              <a:defRPr sz="1800">
                <a:solidFill>
                  <a:srgbClr val="000000"/>
                </a:solidFill>
              </a:defRPr>
            </a:pPr>
            <a:r>
              <a:rPr sz="850" dirty="0">
                <a:solidFill>
                  <a:srgbClr val="002060"/>
                </a:solidFill>
                <a:latin typeface="Helvetica "/>
                <a:ea typeface="Courier"/>
                <a:cs typeface="Courier"/>
                <a:sym typeface="Courier"/>
              </a:rPr>
              <a:t>global (outside) 1 209.165.201.9 netmask 255.255.255.255</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Because we perform dynamic NAT on these addresses for outside access, we need to perform</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NAT on them for all other interface access. This identity static statement just</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translates the local address to the same address.</a:t>
            </a:r>
          </a:p>
          <a:p>
            <a:pPr defTabSz="382676">
              <a:defRPr sz="1800">
                <a:solidFill>
                  <a:srgbClr val="000000"/>
                </a:solidFill>
              </a:defRPr>
            </a:pPr>
            <a:r>
              <a:rPr sz="850" dirty="0">
                <a:solidFill>
                  <a:srgbClr val="002060"/>
                </a:solidFill>
                <a:latin typeface="Helvetica "/>
                <a:ea typeface="Courier"/>
                <a:cs typeface="Courier"/>
                <a:sym typeface="Courier"/>
              </a:rPr>
              <a:t>static (dept1,dept2) 10.1.1.0 10.1.1.0 netmask 255.255.255.0</a:t>
            </a:r>
          </a:p>
          <a:p>
            <a:pPr defTabSz="382676">
              <a:defRPr sz="1800">
                <a:solidFill>
                  <a:srgbClr val="000000"/>
                </a:solidFill>
              </a:defRPr>
            </a:pPr>
            <a:r>
              <a:rPr sz="850" dirty="0">
                <a:solidFill>
                  <a:srgbClr val="002060"/>
                </a:solidFill>
                <a:latin typeface="Helvetica "/>
                <a:ea typeface="Courier"/>
                <a:cs typeface="Courier"/>
                <a:sym typeface="Courier"/>
              </a:rPr>
              <a:t>static (dept2,dept1) 10.1.2.0 10.1.2.0 netmask 255.255.255.0</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The syslog server uses a static translation so the outside management host can access</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the server</a:t>
            </a:r>
          </a:p>
        </p:txBody>
      </p:sp>
      <p:sp>
        <p:nvSpPr>
          <p:cNvPr id="90" name="Shape 90"/>
          <p:cNvSpPr/>
          <p:nvPr/>
        </p:nvSpPr>
        <p:spPr>
          <a:xfrm>
            <a:off x="5670454" y="1409123"/>
            <a:ext cx="5941119" cy="3725328"/>
          </a:xfrm>
          <a:prstGeom prst="rect">
            <a:avLst/>
          </a:prstGeom>
          <a:ln w="12700">
            <a:miter lim="400000"/>
          </a:ln>
          <a:extLst>
            <a:ext uri="{C572A759-6A51-4108-AA02-DFA0A04FC94B}">
              <ma14:wrappingTextBoxFlag xmlns:ma14="http://schemas.microsoft.com/office/mac/drawingml/2011/main" xmlns="" val="1"/>
            </a:ext>
          </a:extLst>
        </p:spPr>
        <p:txBody>
          <a:bodyPr wrap="square" lIns="42520" tIns="42520" rIns="42520" bIns="42520" anchor="ctr">
            <a:spAutoFit/>
          </a:bodyPr>
          <a:lstStyle/>
          <a:p>
            <a:pPr defTabSz="382676">
              <a:defRPr sz="1800">
                <a:solidFill>
                  <a:srgbClr val="000000"/>
                </a:solidFill>
              </a:defRPr>
            </a:pPr>
            <a:r>
              <a:rPr sz="850" dirty="0">
                <a:solidFill>
                  <a:srgbClr val="002060"/>
                </a:solidFill>
                <a:latin typeface="Helvetica "/>
                <a:ea typeface="Courier"/>
                <a:cs typeface="Courier"/>
                <a:sym typeface="Courier"/>
              </a:rPr>
              <a:t>static (dmz,outside) 209.165.201.5 192.168.2.2 netmask 255.255.255.255</a:t>
            </a:r>
          </a:p>
          <a:p>
            <a:pPr defTabSz="382676">
              <a:defRPr sz="1800">
                <a:solidFill>
                  <a:srgbClr val="000000"/>
                </a:solidFill>
              </a:defRPr>
            </a:pPr>
            <a:r>
              <a:rPr sz="850" dirty="0">
                <a:solidFill>
                  <a:srgbClr val="002060"/>
                </a:solidFill>
                <a:latin typeface="Helvetica "/>
                <a:ea typeface="Courier"/>
                <a:cs typeface="Courier"/>
                <a:sym typeface="Courier"/>
              </a:rPr>
              <a:t>access-list MANAGE remark Allows the management host to access the syslog server</a:t>
            </a:r>
          </a:p>
          <a:p>
            <a:pPr defTabSz="382676">
              <a:defRPr sz="1800">
                <a:solidFill>
                  <a:srgbClr val="000000"/>
                </a:solidFill>
              </a:defRPr>
            </a:pPr>
            <a:r>
              <a:rPr sz="850" dirty="0">
                <a:solidFill>
                  <a:srgbClr val="002060"/>
                </a:solidFill>
                <a:latin typeface="Helvetica "/>
                <a:ea typeface="Courier"/>
                <a:cs typeface="Courier"/>
                <a:sym typeface="Courier"/>
              </a:rPr>
              <a:t>access-list MANAGE extended permit tcp host 209.165.200.225 host 209.165.201.5 eq ssh</a:t>
            </a:r>
          </a:p>
          <a:p>
            <a:pPr defTabSz="382676">
              <a:defRPr sz="1800">
                <a:solidFill>
                  <a:srgbClr val="000000"/>
                </a:solidFill>
              </a:defRPr>
            </a:pPr>
            <a:r>
              <a:rPr sz="850" dirty="0">
                <a:solidFill>
                  <a:srgbClr val="002060"/>
                </a:solidFill>
                <a:latin typeface="Helvetica "/>
                <a:ea typeface="Courier"/>
                <a:cs typeface="Courier"/>
                <a:sym typeface="Courier"/>
              </a:rPr>
              <a:t>access-group MANAGE in interface outside</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Advertises the adaptive security appliance IP address as the default gateway for the </a:t>
            </a:r>
          </a:p>
          <a:p>
            <a:pPr defTabSz="382676">
              <a:defRPr sz="1800">
                <a:solidFill>
                  <a:srgbClr val="000000"/>
                </a:solidFill>
              </a:defRPr>
            </a:pPr>
            <a:r>
              <a:rPr sz="850" i="1" dirty="0">
                <a:solidFill>
                  <a:srgbClr val="002060"/>
                </a:solidFill>
                <a:latin typeface="Helvetica "/>
                <a:ea typeface="Courier"/>
                <a:cs typeface="Courier"/>
                <a:sym typeface="Courier"/>
              </a:rPr>
              <a:t>downstream</a:t>
            </a:r>
          </a:p>
          <a:p>
            <a:pPr defTabSz="382676">
              <a:defRPr sz="1800">
                <a:solidFill>
                  <a:srgbClr val="000000"/>
                </a:solidFill>
              </a:defRPr>
            </a:pPr>
            <a:r>
              <a:rPr sz="850" dirty="0">
                <a:solidFill>
                  <a:srgbClr val="002060"/>
                </a:solidFill>
                <a:latin typeface="Helvetica "/>
                <a:ea typeface="Courier"/>
                <a:cs typeface="Courier"/>
                <a:sym typeface="Courier"/>
              </a:rPr>
              <a:t>!</a:t>
            </a:r>
            <a:r>
              <a:rPr sz="850" i="1" dirty="0">
                <a:solidFill>
                  <a:srgbClr val="002060"/>
                </a:solidFill>
                <a:latin typeface="Helvetica "/>
                <a:ea typeface="Courier"/>
                <a:cs typeface="Courier"/>
                <a:sym typeface="Courier"/>
              </a:rPr>
              <a:t> router. The adaptive security appliance does not advertise a default route to the </a:t>
            </a:r>
          </a:p>
          <a:p>
            <a:pPr defTabSz="382676">
              <a:defRPr sz="1800">
                <a:solidFill>
                  <a:srgbClr val="000000"/>
                </a:solidFill>
              </a:defRPr>
            </a:pPr>
            <a:r>
              <a:rPr sz="850" i="1" dirty="0">
                <a:solidFill>
                  <a:srgbClr val="002060"/>
                </a:solidFill>
                <a:latin typeface="Helvetica "/>
                <a:ea typeface="Courier"/>
                <a:cs typeface="Courier"/>
                <a:sym typeface="Courier"/>
              </a:rPr>
              <a:t>upstream </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router. Listens for RIP updates from the downstream router. The adaptive security </a:t>
            </a:r>
          </a:p>
          <a:p>
            <a:pPr defTabSz="382676">
              <a:defRPr sz="1800">
                <a:solidFill>
                  <a:srgbClr val="000000"/>
                </a:solidFill>
              </a:defRPr>
            </a:pPr>
            <a:r>
              <a:rPr sz="850" i="1" dirty="0">
                <a:solidFill>
                  <a:srgbClr val="002060"/>
                </a:solidFill>
                <a:latin typeface="Helvetica "/>
                <a:ea typeface="Courier"/>
                <a:cs typeface="Courier"/>
                <a:sym typeface="Courier"/>
              </a:rPr>
              <a:t>appliance does </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not listen for RIP updates from the upstream router because a default route to the </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New"/>
                <a:cs typeface="Courier New"/>
                <a:sym typeface="Courier New"/>
              </a:rPr>
              <a:t>upstream</a:t>
            </a: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router is all that is required.</a:t>
            </a:r>
          </a:p>
          <a:p>
            <a:pPr defTabSz="382676">
              <a:defRPr sz="1800">
                <a:solidFill>
                  <a:srgbClr val="000000"/>
                </a:solidFill>
              </a:defRPr>
            </a:pPr>
            <a:r>
              <a:rPr sz="850" dirty="0">
                <a:solidFill>
                  <a:srgbClr val="002060"/>
                </a:solidFill>
                <a:latin typeface="Helvetica "/>
                <a:ea typeface="Courier"/>
                <a:cs typeface="Courier"/>
                <a:sym typeface="Courier"/>
              </a:rPr>
              <a:t>router rip</a:t>
            </a:r>
          </a:p>
          <a:p>
            <a:pPr defTabSz="382676">
              <a:defRPr sz="1800">
                <a:solidFill>
                  <a:srgbClr val="000000"/>
                </a:solidFill>
              </a:defRPr>
            </a:pPr>
            <a:r>
              <a:rPr sz="850" dirty="0">
                <a:solidFill>
                  <a:srgbClr val="002060"/>
                </a:solidFill>
                <a:latin typeface="Helvetica "/>
                <a:ea typeface="Courier"/>
                <a:cs typeface="Courier"/>
                <a:sym typeface="Courier"/>
              </a:rPr>
              <a:t>   network 10.0.0.0</a:t>
            </a:r>
          </a:p>
          <a:p>
            <a:pPr defTabSz="382676">
              <a:defRPr sz="1800">
                <a:solidFill>
                  <a:srgbClr val="000000"/>
                </a:solidFill>
              </a:defRPr>
            </a:pPr>
            <a:r>
              <a:rPr sz="850" dirty="0">
                <a:solidFill>
                  <a:srgbClr val="002060"/>
                </a:solidFill>
                <a:latin typeface="Helvetica "/>
                <a:ea typeface="Courier"/>
                <a:cs typeface="Courier"/>
                <a:sym typeface="Courier"/>
              </a:rPr>
              <a:t>   default information originate</a:t>
            </a:r>
          </a:p>
          <a:p>
            <a:pPr defTabSz="382676">
              <a:defRPr sz="1800">
                <a:solidFill>
                  <a:srgbClr val="000000"/>
                </a:solidFill>
              </a:defRPr>
            </a:pPr>
            <a:r>
              <a:rPr sz="850" dirty="0">
                <a:solidFill>
                  <a:srgbClr val="002060"/>
                </a:solidFill>
                <a:latin typeface="Helvetica "/>
                <a:ea typeface="Courier"/>
                <a:cs typeface="Courier"/>
                <a:sym typeface="Courier"/>
              </a:rPr>
              <a:t>   version 2</a:t>
            </a:r>
          </a:p>
          <a:p>
            <a:pPr defTabSz="382676">
              <a:defRPr sz="1800">
                <a:solidFill>
                  <a:srgbClr val="000000"/>
                </a:solidFill>
              </a:defRPr>
            </a:pPr>
            <a:r>
              <a:rPr sz="850" dirty="0">
                <a:solidFill>
                  <a:srgbClr val="002060"/>
                </a:solidFill>
                <a:latin typeface="Helvetica "/>
                <a:ea typeface="Courier"/>
                <a:cs typeface="Courier"/>
                <a:sym typeface="Courier"/>
              </a:rPr>
              <a:t>ssh 209.165.200.225 255.255.255.255 outside</a:t>
            </a:r>
          </a:p>
          <a:p>
            <a:pPr defTabSz="382676">
              <a:defRPr sz="1800">
                <a:solidFill>
                  <a:srgbClr val="000000"/>
                </a:solidFill>
              </a:defRPr>
            </a:pPr>
            <a:r>
              <a:rPr sz="850" dirty="0">
                <a:solidFill>
                  <a:srgbClr val="002060"/>
                </a:solidFill>
                <a:latin typeface="Helvetica "/>
                <a:ea typeface="Courier"/>
                <a:cs typeface="Courier"/>
                <a:sym typeface="Courier"/>
              </a:rPr>
              <a:t>logging trap 5</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System messages are sent to the syslog server on the DMZ network</a:t>
            </a:r>
          </a:p>
          <a:p>
            <a:pPr defTabSz="382676">
              <a:defRPr sz="1800">
                <a:solidFill>
                  <a:srgbClr val="000000"/>
                </a:solidFill>
              </a:defRPr>
            </a:pPr>
            <a:r>
              <a:rPr sz="850" dirty="0">
                <a:solidFill>
                  <a:srgbClr val="002060"/>
                </a:solidFill>
                <a:latin typeface="Helvetica "/>
                <a:ea typeface="Courier"/>
                <a:cs typeface="Courier"/>
                <a:sym typeface="Courier"/>
              </a:rPr>
              <a:t>logging host dmz 192.168.2.2</a:t>
            </a:r>
          </a:p>
          <a:p>
            <a:pPr defTabSz="382676">
              <a:defRPr sz="1800">
                <a:solidFill>
                  <a:srgbClr val="000000"/>
                </a:solidFill>
              </a:defRPr>
            </a:pPr>
            <a:r>
              <a:rPr sz="850" dirty="0">
                <a:solidFill>
                  <a:srgbClr val="002060"/>
                </a:solidFill>
                <a:latin typeface="Helvetica "/>
                <a:ea typeface="Courier"/>
                <a:cs typeface="Courier"/>
                <a:sym typeface="Courier"/>
              </a:rPr>
              <a:t>logging </a:t>
            </a:r>
            <a:r>
              <a:rPr sz="850" dirty="0" smtClean="0">
                <a:solidFill>
                  <a:srgbClr val="002060"/>
                </a:solidFill>
                <a:latin typeface="Helvetica "/>
                <a:ea typeface="Courier"/>
                <a:cs typeface="Courier"/>
                <a:sym typeface="Courier"/>
              </a:rPr>
              <a:t>enable</a:t>
            </a:r>
            <a:endParaRPr sz="850" dirty="0">
              <a:solidFill>
                <a:srgbClr val="002060"/>
              </a:solidFill>
              <a:latin typeface="Helvetica "/>
              <a:ea typeface="Courier"/>
              <a:cs typeface="Courier"/>
              <a:sym typeface="Courier"/>
            </a:endParaRP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Enable basic threat detection:</a:t>
            </a:r>
          </a:p>
          <a:p>
            <a:pPr defTabSz="382676">
              <a:defRPr sz="1800">
                <a:solidFill>
                  <a:srgbClr val="000000"/>
                </a:solidFill>
              </a:defRPr>
            </a:pPr>
            <a:r>
              <a:rPr sz="850" dirty="0">
                <a:solidFill>
                  <a:srgbClr val="002060"/>
                </a:solidFill>
                <a:latin typeface="Helvetica "/>
                <a:ea typeface="Courier"/>
                <a:cs typeface="Courier"/>
                <a:sym typeface="Courier"/>
              </a:rPr>
              <a:t>threat-detection basic-threat</a:t>
            </a:r>
          </a:p>
          <a:p>
            <a:pPr defTabSz="382676">
              <a:defRPr sz="1800">
                <a:solidFill>
                  <a:srgbClr val="000000"/>
                </a:solidFill>
              </a:defRPr>
            </a:pPr>
            <a:r>
              <a:rPr sz="850" dirty="0">
                <a:solidFill>
                  <a:srgbClr val="002060"/>
                </a:solidFill>
                <a:latin typeface="Helvetica "/>
                <a:ea typeface="Courier"/>
                <a:cs typeface="Courier"/>
                <a:sym typeface="Courier"/>
              </a:rPr>
              <a:t>threat-detection rate dos-drop rate-interval 600 average-rate 60 burst-rate 100</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Enables scanning threat detection and automatically shun attackers, </a:t>
            </a:r>
          </a:p>
          <a:p>
            <a:pPr defTabSz="382676">
              <a:defRPr sz="1800">
                <a:solidFill>
                  <a:srgbClr val="000000"/>
                </a:solidFill>
              </a:defRPr>
            </a:pPr>
            <a:r>
              <a:rPr sz="850" dirty="0">
                <a:solidFill>
                  <a:srgbClr val="002060"/>
                </a:solidFill>
                <a:latin typeface="Helvetica "/>
                <a:ea typeface="Courier"/>
                <a:cs typeface="Courier"/>
                <a:sym typeface="Courier"/>
              </a:rPr>
              <a:t>! </a:t>
            </a:r>
            <a:r>
              <a:rPr sz="850" i="1" dirty="0">
                <a:solidFill>
                  <a:srgbClr val="002060"/>
                </a:solidFill>
                <a:latin typeface="Helvetica "/>
                <a:ea typeface="Courier"/>
                <a:cs typeface="Courier"/>
                <a:sym typeface="Courier"/>
              </a:rPr>
              <a:t>except for hosts on the 10.1.1.0 network:</a:t>
            </a:r>
          </a:p>
          <a:p>
            <a:pPr defTabSz="382676">
              <a:defRPr sz="1800">
                <a:solidFill>
                  <a:srgbClr val="000000"/>
                </a:solidFill>
              </a:defRPr>
            </a:pPr>
            <a:r>
              <a:rPr sz="700" dirty="0">
                <a:solidFill>
                  <a:srgbClr val="002060"/>
                </a:solidFill>
                <a:latin typeface="Helvetica "/>
                <a:ea typeface="Courier"/>
                <a:cs typeface="Courier"/>
                <a:sym typeface="Courier"/>
              </a:rPr>
              <a:t>threat-detection scanning-threat shun except ip-address 10.1.1.0 </a:t>
            </a:r>
            <a:r>
              <a:rPr sz="700" dirty="0" smtClean="0">
                <a:solidFill>
                  <a:srgbClr val="002060"/>
                </a:solidFill>
                <a:latin typeface="Helvetica "/>
                <a:ea typeface="Courier"/>
                <a:cs typeface="Courier"/>
                <a:sym typeface="Courier"/>
              </a:rPr>
              <a:t>255.255.255.0</a:t>
            </a:r>
            <a:endParaRPr sz="700" dirty="0">
              <a:solidFill>
                <a:srgbClr val="002060"/>
              </a:solidFill>
              <a:latin typeface="Helvetica "/>
              <a:ea typeface="Courier"/>
              <a:cs typeface="Courier"/>
              <a:sym typeface="Courier"/>
            </a:endParaRPr>
          </a:p>
        </p:txBody>
      </p:sp>
      <p:pic>
        <p:nvPicPr>
          <p:cNvPr id="91" name="dsc_23431-21.jpg"/>
          <p:cNvPicPr/>
          <p:nvPr/>
        </p:nvPicPr>
        <p:blipFill>
          <a:blip r:embed="rId3">
            <a:extLst/>
          </a:blip>
          <a:stretch>
            <a:fillRect/>
          </a:stretch>
        </p:blipFill>
        <p:spPr>
          <a:xfrm>
            <a:off x="5670454" y="5079058"/>
            <a:ext cx="6427761" cy="1692185"/>
          </a:xfrm>
          <a:prstGeom prst="rect">
            <a:avLst/>
          </a:prstGeom>
          <a:ln w="12700">
            <a:miter lim="400000"/>
          </a:ln>
        </p:spPr>
      </p:pic>
      <p:sp>
        <p:nvSpPr>
          <p:cNvPr id="6"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dirty="0">
                <a:solidFill>
                  <a:schemeClr val="bg1"/>
                </a:solidFill>
              </a:rPr>
              <a:t>简</a:t>
            </a:r>
            <a:r>
              <a:rPr lang="zh-CN" altLang="en-US" b="1" dirty="0" smtClean="0">
                <a:solidFill>
                  <a:schemeClr val="bg1"/>
                </a:solidFill>
              </a:rPr>
              <a:t>单路</a:t>
            </a:r>
            <a:r>
              <a:rPr lang="zh-CN" altLang="en-US" b="1" dirty="0">
                <a:solidFill>
                  <a:schemeClr val="bg1"/>
                </a:solidFill>
              </a:rPr>
              <a:t>由器防火墙规则</a:t>
            </a:r>
            <a:endParaRPr lang="en-US" b="1" dirty="0">
              <a:solidFill>
                <a:schemeClr val="bg1"/>
              </a:solidFill>
            </a:endParaRPr>
          </a:p>
        </p:txBody>
      </p:sp>
    </p:spTree>
    <p:extLst>
      <p:ext uri="{BB962C8B-B14F-4D97-AF65-F5344CB8AC3E}">
        <p14:creationId xmlns="" xmlns:p14="http://schemas.microsoft.com/office/powerpoint/2010/main" val="369831762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etting-lost.jpg"/>
          <p:cNvPicPr/>
          <p:nvPr/>
        </p:nvPicPr>
        <p:blipFill>
          <a:blip r:embed="rId3">
            <a:extLst/>
          </a:blip>
          <a:stretch>
            <a:fillRect/>
          </a:stretch>
        </p:blipFill>
        <p:spPr>
          <a:xfrm>
            <a:off x="6939379" y="1630932"/>
            <a:ext cx="4556473" cy="3230661"/>
          </a:xfrm>
          <a:prstGeom prst="rect">
            <a:avLst/>
          </a:prstGeom>
          <a:ln w="25400">
            <a:miter lim="400000"/>
          </a:ln>
          <a:effectLst>
            <a:outerShdw blurRad="190500" dist="101600" dir="5400000" rotWithShape="0">
              <a:srgbClr val="000000">
                <a:alpha val="40000"/>
              </a:srgbClr>
            </a:outerShdw>
          </a:effectLst>
        </p:spPr>
      </p:pic>
      <p:graphicFrame>
        <p:nvGraphicFramePr>
          <p:cNvPr id="97" name="Table 97"/>
          <p:cNvGraphicFramePr/>
          <p:nvPr>
            <p:extLst>
              <p:ext uri="{D42A27DB-BD31-4B8C-83A1-F6EECF244321}">
                <p14:modId xmlns="" xmlns:p14="http://schemas.microsoft.com/office/powerpoint/2010/main" val="959494379"/>
              </p:ext>
            </p:extLst>
          </p:nvPr>
        </p:nvGraphicFramePr>
        <p:xfrm>
          <a:off x="156543" y="1467557"/>
          <a:ext cx="3394053" cy="5258740"/>
        </p:xfrm>
        <a:graphic>
          <a:graphicData uri="http://schemas.openxmlformats.org/drawingml/2006/table">
            <a:tbl>
              <a:tblPr bandRow="1"/>
              <a:tblGrid>
                <a:gridCol w="3394053"/>
              </a:tblGrid>
              <a:tr h="262937">
                <a:tc>
                  <a:txBody>
                    <a:bodyPr/>
                    <a:lstStyle/>
                    <a:p>
                      <a:pPr lvl="0" algn="l" defTabSz="914400">
                        <a:defRPr>
                          <a:solidFill>
                            <a:srgbClr val="000000"/>
                          </a:solidFill>
                        </a:defRPr>
                      </a:pPr>
                      <a:r>
                        <a:rPr sz="800" dirty="0">
                          <a:solidFill>
                            <a:srgbClr val="002060"/>
                          </a:solidFill>
                          <a:latin typeface="Helvetica "/>
                          <a:ea typeface="Courier"/>
                          <a:cs typeface="Courier"/>
                          <a:sym typeface="Courier"/>
                        </a:rPr>
                        <a:t>Router&gt;</a:t>
                      </a:r>
                      <a:r>
                        <a:rPr sz="800" b="1" dirty="0">
                          <a:solidFill>
                            <a:srgbClr val="002060"/>
                          </a:solidFill>
                          <a:latin typeface="Helvetica "/>
                          <a:ea typeface="Courier"/>
                          <a:cs typeface="Courier"/>
                          <a:sym typeface="Courier"/>
                        </a:rPr>
                        <a:t>enable</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Router&gt;#</a:t>
                      </a:r>
                      <a:r>
                        <a:rPr sz="800" b="1">
                          <a:solidFill>
                            <a:srgbClr val="002060"/>
                          </a:solidFill>
                          <a:latin typeface="Helvetica "/>
                          <a:ea typeface="Courier"/>
                          <a:cs typeface="Courier"/>
                          <a:sym typeface="Courier"/>
                        </a:rPr>
                        <a:t>configure terminal</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Router(config)#</a:t>
                      </a:r>
                      <a:r>
                        <a:rPr sz="800" b="1">
                          <a:solidFill>
                            <a:srgbClr val="002060"/>
                          </a:solidFill>
                          <a:latin typeface="Helvetica "/>
                          <a:ea typeface="Courier"/>
                          <a:cs typeface="Courier"/>
                          <a:sym typeface="Courier"/>
                        </a:rPr>
                        <a:t>hostname CORP</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ISP(config)#</a:t>
                      </a:r>
                      <a:r>
                        <a:rPr sz="800" b="1">
                          <a:solidFill>
                            <a:srgbClr val="002060"/>
                          </a:solidFill>
                          <a:latin typeface="Helvetica "/>
                          <a:ea typeface="Courier"/>
                          <a:cs typeface="Courier"/>
                          <a:sym typeface="Courier"/>
                        </a:rPr>
                        <a:t>interface serial 0/0/0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CORP(config-if)#</a:t>
                      </a:r>
                      <a:r>
                        <a:rPr sz="800" b="1">
                          <a:solidFill>
                            <a:srgbClr val="002060"/>
                          </a:solidFill>
                          <a:latin typeface="Helvetica "/>
                          <a:ea typeface="Courier"/>
                          <a:cs typeface="Courier"/>
                          <a:sym typeface="Courier"/>
                        </a:rPr>
                        <a:t>description link to ISP</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dirty="0">
                          <a:solidFill>
                            <a:srgbClr val="002060"/>
                          </a:solidFill>
                          <a:latin typeface="Helvetica "/>
                          <a:ea typeface="Courier"/>
                          <a:cs typeface="Courier"/>
                          <a:sym typeface="Courier"/>
                        </a:rPr>
                        <a:t>CORP(config-if)#</a:t>
                      </a:r>
                      <a:r>
                        <a:rPr sz="800" b="1" dirty="0">
                          <a:solidFill>
                            <a:srgbClr val="002060"/>
                          </a:solidFill>
                          <a:latin typeface="Helvetica "/>
                          <a:ea typeface="Courier"/>
                          <a:cs typeface="Courier"/>
                          <a:sym typeface="Courier"/>
                        </a:rPr>
                        <a:t>ip address 192.31.7.6 255.255.255.252</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CORP(config-if)#</a:t>
                      </a:r>
                      <a:r>
                        <a:rPr sz="800" b="1">
                          <a:solidFill>
                            <a:srgbClr val="002060"/>
                          </a:solidFill>
                          <a:latin typeface="Helvetica "/>
                          <a:ea typeface="Courier"/>
                          <a:cs typeface="Courier"/>
                          <a:sym typeface="Courier"/>
                        </a:rPr>
                        <a:t>no shutdown</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CORP(config)#</a:t>
                      </a:r>
                      <a:r>
                        <a:rPr sz="800" b="1">
                          <a:solidFill>
                            <a:srgbClr val="002060"/>
                          </a:solidFill>
                          <a:latin typeface="Helvetica "/>
                          <a:ea typeface="Courier"/>
                          <a:cs typeface="Courier"/>
                          <a:sym typeface="Courier"/>
                        </a:rPr>
                        <a:t>interface fastethernet 0/1</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dirty="0">
                          <a:solidFill>
                            <a:srgbClr val="002060"/>
                          </a:solidFill>
                          <a:latin typeface="Helvetica "/>
                          <a:ea typeface="Courier"/>
                          <a:cs typeface="Courier"/>
                          <a:sym typeface="Courier"/>
                        </a:rPr>
                        <a:t>CORP(config-if)#</a:t>
                      </a:r>
                      <a:r>
                        <a:rPr sz="800" b="1" dirty="0">
                          <a:solidFill>
                            <a:srgbClr val="002060"/>
                          </a:solidFill>
                          <a:latin typeface="Helvetica "/>
                          <a:ea typeface="Courier"/>
                          <a:cs typeface="Courier"/>
                          <a:sym typeface="Courier"/>
                        </a:rPr>
                        <a:t>description link to 3560 Switch</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CORP(config-if)#</a:t>
                      </a:r>
                      <a:r>
                        <a:rPr sz="800" b="1">
                          <a:solidFill>
                            <a:srgbClr val="002060"/>
                          </a:solidFill>
                          <a:latin typeface="Helvetica "/>
                          <a:ea typeface="Courier"/>
                          <a:cs typeface="Courier"/>
                          <a:sym typeface="Courier"/>
                        </a:rPr>
                        <a:t>ip address 172.31.1.5 255.255.255.252</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dirty="0">
                          <a:solidFill>
                            <a:srgbClr val="002060"/>
                          </a:solidFill>
                          <a:latin typeface="Helvetica "/>
                          <a:ea typeface="Courier"/>
                          <a:cs typeface="Courier"/>
                          <a:sym typeface="Courier"/>
                        </a:rPr>
                        <a:t>CORP(</a:t>
                      </a:r>
                      <a:r>
                        <a:rPr sz="800" dirty="0" err="1">
                          <a:solidFill>
                            <a:srgbClr val="002060"/>
                          </a:solidFill>
                          <a:latin typeface="Helvetica "/>
                          <a:ea typeface="Courier"/>
                          <a:cs typeface="Courier"/>
                          <a:sym typeface="Courier"/>
                        </a:rPr>
                        <a:t>config</a:t>
                      </a:r>
                      <a:r>
                        <a:rPr sz="800" dirty="0">
                          <a:solidFill>
                            <a:srgbClr val="002060"/>
                          </a:solidFill>
                          <a:latin typeface="Helvetica "/>
                          <a:ea typeface="Courier"/>
                          <a:cs typeface="Courier"/>
                          <a:sym typeface="Courier"/>
                        </a:rPr>
                        <a:t>-if)#</a:t>
                      </a:r>
                      <a:r>
                        <a:rPr sz="800" b="1" dirty="0">
                          <a:solidFill>
                            <a:srgbClr val="002060"/>
                          </a:solidFill>
                          <a:latin typeface="Helvetica "/>
                          <a:ea typeface="Courier"/>
                          <a:cs typeface="Courier"/>
                          <a:sym typeface="Courier"/>
                        </a:rPr>
                        <a:t>no shutdown</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CORP(config-if)#</a:t>
                      </a:r>
                      <a:r>
                        <a:rPr sz="800" b="1">
                          <a:solidFill>
                            <a:srgbClr val="002060"/>
                          </a:solidFill>
                          <a:latin typeface="Helvetica "/>
                          <a:ea typeface="Courier"/>
                          <a:cs typeface="Courier"/>
                          <a:sym typeface="Courier"/>
                        </a:rPr>
                        <a:t>exit</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CORP(config)#</a:t>
                      </a:r>
                      <a:r>
                        <a:rPr sz="800" b="1">
                          <a:solidFill>
                            <a:srgbClr val="002060"/>
                          </a:solidFill>
                          <a:latin typeface="Helvetica "/>
                          <a:ea typeface="Courier"/>
                          <a:cs typeface="Courier"/>
                          <a:sym typeface="Courier"/>
                        </a:rPr>
                        <a:t>interface fastethernet 0/0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CORP(config-if)#</a:t>
                      </a:r>
                      <a:r>
                        <a:rPr sz="800" b="1">
                          <a:solidFill>
                            <a:srgbClr val="002060"/>
                          </a:solidFill>
                          <a:latin typeface="Helvetica "/>
                          <a:ea typeface="Courier"/>
                          <a:cs typeface="Courier"/>
                          <a:sym typeface="Courier"/>
                        </a:rPr>
                        <a:t>duplex full</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CORP(config-if)#</a:t>
                      </a:r>
                      <a:r>
                        <a:rPr sz="800" b="1">
                          <a:solidFill>
                            <a:srgbClr val="002060"/>
                          </a:solidFill>
                          <a:latin typeface="Helvetica "/>
                          <a:ea typeface="Courier"/>
                          <a:cs typeface="Courier"/>
                          <a:sym typeface="Courier"/>
                        </a:rPr>
                        <a:t>no shutdown</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dirty="0">
                          <a:solidFill>
                            <a:srgbClr val="002060"/>
                          </a:solidFill>
                          <a:latin typeface="Helvetica "/>
                          <a:ea typeface="Courier"/>
                          <a:cs typeface="Courier"/>
                          <a:sym typeface="Courier"/>
                        </a:rPr>
                        <a:t>CORP(</a:t>
                      </a:r>
                      <a:r>
                        <a:rPr sz="800" dirty="0" err="1">
                          <a:solidFill>
                            <a:srgbClr val="002060"/>
                          </a:solidFill>
                          <a:latin typeface="Helvetica "/>
                          <a:ea typeface="Courier"/>
                          <a:cs typeface="Courier"/>
                          <a:sym typeface="Courier"/>
                        </a:rPr>
                        <a:t>config</a:t>
                      </a:r>
                      <a:r>
                        <a:rPr sz="800" dirty="0">
                          <a:solidFill>
                            <a:srgbClr val="002060"/>
                          </a:solidFill>
                          <a:latin typeface="Helvetica "/>
                          <a:ea typeface="Courier"/>
                          <a:cs typeface="Courier"/>
                          <a:sym typeface="Courier"/>
                        </a:rPr>
                        <a:t>-if)#</a:t>
                      </a:r>
                      <a:r>
                        <a:rPr sz="800" b="1" dirty="0">
                          <a:solidFill>
                            <a:srgbClr val="002060"/>
                          </a:solidFill>
                          <a:latin typeface="Helvetica "/>
                          <a:ea typeface="Courier"/>
                          <a:cs typeface="Courier"/>
                          <a:sym typeface="Courier"/>
                        </a:rPr>
                        <a:t>interface </a:t>
                      </a:r>
                      <a:r>
                        <a:rPr sz="800" b="1" dirty="0" err="1">
                          <a:solidFill>
                            <a:srgbClr val="002060"/>
                          </a:solidFill>
                          <a:latin typeface="Helvetica "/>
                          <a:ea typeface="Courier"/>
                          <a:cs typeface="Courier"/>
                          <a:sym typeface="Courier"/>
                        </a:rPr>
                        <a:t>fastethernet</a:t>
                      </a:r>
                      <a:r>
                        <a:rPr sz="800" b="1" dirty="0">
                          <a:solidFill>
                            <a:srgbClr val="002060"/>
                          </a:solidFill>
                          <a:latin typeface="Helvetica "/>
                          <a:ea typeface="Courier"/>
                          <a:cs typeface="Courier"/>
                          <a:sym typeface="Courier"/>
                        </a:rPr>
                        <a:t> 0/0.1</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CORP(config-subif)#</a:t>
                      </a:r>
                      <a:r>
                        <a:rPr sz="800" b="1">
                          <a:solidFill>
                            <a:srgbClr val="002060"/>
                          </a:solidFill>
                          <a:latin typeface="Helvetica "/>
                          <a:ea typeface="Courier"/>
                          <a:cs typeface="Courier"/>
                          <a:sym typeface="Courier"/>
                        </a:rPr>
                        <a:t>description Management VLAN 1 – Native VLAN</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tcPr>
                </a:tc>
              </a:tr>
              <a:tr h="262937">
                <a:tc>
                  <a:txBody>
                    <a:bodyPr/>
                    <a:lstStyle/>
                    <a:p>
                      <a:pPr lvl="0" algn="l" defTabSz="914400">
                        <a:defRPr>
                          <a:solidFill>
                            <a:srgbClr val="000000"/>
                          </a:solidFill>
                        </a:defRPr>
                      </a:pPr>
                      <a:r>
                        <a:rPr sz="800" dirty="0">
                          <a:solidFill>
                            <a:srgbClr val="002060"/>
                          </a:solidFill>
                          <a:latin typeface="Helvetica "/>
                          <a:ea typeface="Courier"/>
                          <a:cs typeface="Courier"/>
                          <a:sym typeface="Courier"/>
                        </a:rPr>
                        <a:t>CORP(config-subif)#</a:t>
                      </a:r>
                      <a:r>
                        <a:rPr sz="800" b="1" dirty="0">
                          <a:solidFill>
                            <a:srgbClr val="002060"/>
                          </a:solidFill>
                          <a:latin typeface="Helvetica "/>
                          <a:ea typeface="Courier"/>
                          <a:cs typeface="Courier"/>
                          <a:sym typeface="Courier"/>
                        </a:rPr>
                        <a:t>ip address 192.168.1.1 255.255.255.0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tcPr>
                </a:tc>
              </a:tr>
              <a:tr h="262937">
                <a:tc>
                  <a:txBody>
                    <a:bodyPr/>
                    <a:lstStyle/>
                    <a:p>
                      <a:pPr lvl="0" algn="l" defTabSz="914400">
                        <a:defRPr>
                          <a:solidFill>
                            <a:srgbClr val="000000"/>
                          </a:solidFill>
                        </a:defRPr>
                      </a:pPr>
                      <a:r>
                        <a:rPr sz="800">
                          <a:solidFill>
                            <a:srgbClr val="002060"/>
                          </a:solidFill>
                          <a:latin typeface="Helvetica "/>
                          <a:ea typeface="Courier"/>
                          <a:cs typeface="Courier"/>
                          <a:sym typeface="Courier"/>
                        </a:rPr>
                        <a:t>CORP(config-subif)#</a:t>
                      </a:r>
                      <a:r>
                        <a:rPr sz="800" b="1">
                          <a:solidFill>
                            <a:srgbClr val="002060"/>
                          </a:solidFill>
                          <a:latin typeface="Helvetica "/>
                          <a:ea typeface="Courier"/>
                          <a:cs typeface="Courier"/>
                          <a:sym typeface="Courier"/>
                        </a:rPr>
                        <a:t>interface fastethernet 0/0.10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tcPr>
                </a:tc>
              </a:tr>
              <a:tr h="262937">
                <a:tc>
                  <a:txBody>
                    <a:bodyPr/>
                    <a:lstStyle/>
                    <a:p>
                      <a:pPr lvl="0" algn="l" defTabSz="914400">
                        <a:defRPr>
                          <a:solidFill>
                            <a:srgbClr val="000000"/>
                          </a:solidFill>
                        </a:defRPr>
                      </a:pPr>
                      <a:r>
                        <a:rPr sz="800" dirty="0">
                          <a:solidFill>
                            <a:srgbClr val="002060"/>
                          </a:solidFill>
                          <a:latin typeface="Helvetica "/>
                          <a:ea typeface="Courier"/>
                          <a:cs typeface="Courier"/>
                          <a:sym typeface="Courier"/>
                        </a:rPr>
                        <a:t>CORP(config-subif)#</a:t>
                      </a:r>
                      <a:r>
                        <a:rPr sz="800" b="1" dirty="0">
                          <a:solidFill>
                            <a:srgbClr val="002060"/>
                          </a:solidFill>
                          <a:latin typeface="Helvetica "/>
                          <a:ea typeface="Courier"/>
                          <a:cs typeface="Courier"/>
                          <a:sym typeface="Courier"/>
                        </a:rPr>
                        <a:t>description Sales VLAN 10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bl>
          </a:graphicData>
        </a:graphic>
      </p:graphicFrame>
      <p:graphicFrame>
        <p:nvGraphicFramePr>
          <p:cNvPr id="98" name="Table 98"/>
          <p:cNvGraphicFramePr/>
          <p:nvPr>
            <p:extLst>
              <p:ext uri="{D42A27DB-BD31-4B8C-83A1-F6EECF244321}">
                <p14:modId xmlns="" xmlns:p14="http://schemas.microsoft.com/office/powerpoint/2010/main" val="947539936"/>
              </p:ext>
            </p:extLst>
          </p:nvPr>
        </p:nvGraphicFramePr>
        <p:xfrm>
          <a:off x="3666035" y="1473031"/>
          <a:ext cx="2892288" cy="5216994"/>
        </p:xfrm>
        <a:graphic>
          <a:graphicData uri="http://schemas.openxmlformats.org/drawingml/2006/table">
            <a:tbl>
              <a:tblPr bandRow="1"/>
              <a:tblGrid>
                <a:gridCol w="2892288"/>
              </a:tblGrid>
              <a:tr h="306882">
                <a:tc>
                  <a:txBody>
                    <a:bodyPr/>
                    <a:lstStyle/>
                    <a:p>
                      <a:pPr lvl="0" algn="l" defTabSz="914400">
                        <a:defRPr>
                          <a:solidFill>
                            <a:srgbClr val="000000"/>
                          </a:solidFill>
                        </a:defRPr>
                      </a:pPr>
                      <a:r>
                        <a:rPr sz="800" b="1" kern="1200" dirty="0">
                          <a:solidFill>
                            <a:srgbClr val="002060"/>
                          </a:solidFill>
                          <a:latin typeface="Helvetica "/>
                          <a:ea typeface="Courier"/>
                          <a:cs typeface="Courier"/>
                          <a:sym typeface="Courier"/>
                        </a:rPr>
                        <a:t>CORP(config-subif)#encapsulation dot1q 10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306882">
                <a:tc>
                  <a:txBody>
                    <a:bodyPr/>
                    <a:lstStyle/>
                    <a:p>
                      <a:pPr lvl="0" algn="l" defTabSz="914400">
                        <a:defRPr>
                          <a:solidFill>
                            <a:srgbClr val="000000"/>
                          </a:solidFill>
                        </a:defRPr>
                      </a:pPr>
                      <a:r>
                        <a:rPr sz="800" b="1" kern="1200">
                          <a:solidFill>
                            <a:srgbClr val="002060"/>
                          </a:solidFill>
                          <a:latin typeface="Helvetica "/>
                          <a:ea typeface="Courier"/>
                          <a:cs typeface="Courier"/>
                          <a:sym typeface="Courier"/>
                        </a:rPr>
                        <a:t>CORP(config-subif)#ip address 192.168.10.1 255.255.255.0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306882">
                <a:tc>
                  <a:txBody>
                    <a:bodyPr/>
                    <a:lstStyle/>
                    <a:p>
                      <a:pPr lvl="0" algn="l" defTabSz="914400">
                        <a:defRPr>
                          <a:solidFill>
                            <a:srgbClr val="000000"/>
                          </a:solidFill>
                        </a:defRPr>
                      </a:pPr>
                      <a:r>
                        <a:rPr sz="800" b="1" kern="1200">
                          <a:solidFill>
                            <a:srgbClr val="002060"/>
                          </a:solidFill>
                          <a:latin typeface="Helvetica "/>
                          <a:ea typeface="Courier"/>
                          <a:cs typeface="Courier"/>
                          <a:sym typeface="Courier"/>
                        </a:rPr>
                        <a:t>CORP(config-subif)#interface fastethernet 0/0.20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306882">
                <a:tc>
                  <a:txBody>
                    <a:bodyPr/>
                    <a:lstStyle/>
                    <a:p>
                      <a:pPr lvl="0" algn="l" defTabSz="914400">
                        <a:defRPr>
                          <a:solidFill>
                            <a:srgbClr val="000000"/>
                          </a:solidFill>
                        </a:defRPr>
                      </a:pPr>
                      <a:r>
                        <a:rPr sz="800" b="1" kern="1200">
                          <a:solidFill>
                            <a:srgbClr val="002060"/>
                          </a:solidFill>
                          <a:latin typeface="Helvetica "/>
                          <a:ea typeface="Courier"/>
                          <a:cs typeface="Courier"/>
                          <a:sym typeface="Courier"/>
                        </a:rPr>
                        <a:t>CORP(config-subif)#description Engineering VLAN 20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306882">
                <a:tc>
                  <a:txBody>
                    <a:bodyPr/>
                    <a:lstStyle/>
                    <a:p>
                      <a:pPr lvl="0" algn="l" defTabSz="914400">
                        <a:defRPr>
                          <a:solidFill>
                            <a:srgbClr val="000000"/>
                          </a:solidFill>
                        </a:defRPr>
                      </a:pPr>
                      <a:r>
                        <a:rPr sz="800" b="1" kern="1200" dirty="0">
                          <a:solidFill>
                            <a:srgbClr val="002060"/>
                          </a:solidFill>
                          <a:latin typeface="Helvetica "/>
                          <a:ea typeface="Courier"/>
                          <a:cs typeface="Courier"/>
                          <a:sym typeface="Courier"/>
                        </a:rPr>
                        <a:t>CORP(config-subif)#encapsulation dot1q 20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306882">
                <a:tc>
                  <a:txBody>
                    <a:bodyPr/>
                    <a:lstStyle/>
                    <a:p>
                      <a:pPr lvl="0" algn="l" defTabSz="914400">
                        <a:defRPr>
                          <a:solidFill>
                            <a:srgbClr val="000000"/>
                          </a:solidFill>
                        </a:defRPr>
                      </a:pPr>
                      <a:r>
                        <a:rPr sz="800" b="1" kern="1200" dirty="0">
                          <a:solidFill>
                            <a:srgbClr val="002060"/>
                          </a:solidFill>
                          <a:latin typeface="Helvetica "/>
                          <a:ea typeface="Courier"/>
                          <a:cs typeface="Courier"/>
                          <a:sym typeface="Courier"/>
                        </a:rPr>
                        <a:t>CORP(config-subif)#ip address 192.168.20.1 255.255.255.0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306882">
                <a:tc>
                  <a:txBody>
                    <a:bodyPr/>
                    <a:lstStyle/>
                    <a:p>
                      <a:pPr lvl="0" algn="l" defTabSz="914400">
                        <a:defRPr>
                          <a:solidFill>
                            <a:srgbClr val="000000"/>
                          </a:solidFill>
                        </a:defRPr>
                      </a:pPr>
                      <a:r>
                        <a:rPr sz="800" b="1" kern="1200">
                          <a:solidFill>
                            <a:srgbClr val="002060"/>
                          </a:solidFill>
                          <a:latin typeface="Helvetica "/>
                          <a:ea typeface="Courier"/>
                          <a:cs typeface="Courier"/>
                          <a:sym typeface="Courier"/>
                        </a:rPr>
                        <a:t>CORP(config-subif)#interface fastethernet 0/0.30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306882">
                <a:tc>
                  <a:txBody>
                    <a:bodyPr/>
                    <a:lstStyle/>
                    <a:p>
                      <a:pPr lvl="0" algn="l" defTabSz="914400">
                        <a:defRPr>
                          <a:solidFill>
                            <a:srgbClr val="000000"/>
                          </a:solidFill>
                        </a:defRPr>
                      </a:pPr>
                      <a:r>
                        <a:rPr sz="800" b="1" kern="1200">
                          <a:solidFill>
                            <a:srgbClr val="002060"/>
                          </a:solidFill>
                          <a:latin typeface="Helvetica "/>
                          <a:ea typeface="Courier"/>
                          <a:cs typeface="Courier"/>
                          <a:sym typeface="Courier"/>
                        </a:rPr>
                        <a:t>CORP(config-subif)#description Marketing VLAN 30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r h="306882">
                <a:tc>
                  <a:txBody>
                    <a:bodyPr/>
                    <a:lstStyle/>
                    <a:p>
                      <a:pPr lvl="0" algn="l" defTabSz="914400">
                        <a:defRPr>
                          <a:solidFill>
                            <a:srgbClr val="000000"/>
                          </a:solidFill>
                        </a:defRPr>
                      </a:pPr>
                      <a:r>
                        <a:rPr sz="800" b="1" kern="1200" dirty="0">
                          <a:solidFill>
                            <a:srgbClr val="002060"/>
                          </a:solidFill>
                          <a:latin typeface="Helvetica "/>
                          <a:ea typeface="Courier"/>
                          <a:cs typeface="Courier"/>
                          <a:sym typeface="Courier"/>
                        </a:rPr>
                        <a:t>CORP(</a:t>
                      </a:r>
                      <a:r>
                        <a:rPr sz="800" b="1" kern="1200" dirty="0" err="1">
                          <a:solidFill>
                            <a:srgbClr val="002060"/>
                          </a:solidFill>
                          <a:latin typeface="Helvetica "/>
                          <a:ea typeface="Courier"/>
                          <a:cs typeface="Courier"/>
                          <a:sym typeface="Courier"/>
                        </a:rPr>
                        <a:t>config-subif</a:t>
                      </a:r>
                      <a:r>
                        <a:rPr sz="800" b="1" kern="1200" dirty="0">
                          <a:solidFill>
                            <a:srgbClr val="002060"/>
                          </a:solidFill>
                          <a:latin typeface="Helvetica "/>
                          <a:ea typeface="Courier"/>
                          <a:cs typeface="Courier"/>
                          <a:sym typeface="Courier"/>
                        </a:rPr>
                        <a:t>)#encapsulation dot1q 30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tcPr>
                </a:tc>
              </a:tr>
              <a:tr h="306882">
                <a:tc>
                  <a:txBody>
                    <a:bodyPr/>
                    <a:lstStyle/>
                    <a:p>
                      <a:pPr lvl="0" algn="l" defTabSz="914400">
                        <a:defRPr>
                          <a:solidFill>
                            <a:srgbClr val="000000"/>
                          </a:solidFill>
                        </a:defRPr>
                      </a:pPr>
                      <a:r>
                        <a:rPr sz="800" b="1" kern="1200" dirty="0">
                          <a:solidFill>
                            <a:srgbClr val="002060"/>
                          </a:solidFill>
                          <a:latin typeface="Helvetica "/>
                          <a:ea typeface="Courier"/>
                          <a:cs typeface="Courier"/>
                          <a:sym typeface="Courier"/>
                        </a:rPr>
                        <a:t>CORP(config-subif)#exit</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tcPr>
                </a:tc>
              </a:tr>
              <a:tr h="306882">
                <a:tc>
                  <a:txBody>
                    <a:bodyPr/>
                    <a:lstStyle/>
                    <a:p>
                      <a:pPr lvl="0" algn="l" defTabSz="914400">
                        <a:defRPr>
                          <a:solidFill>
                            <a:srgbClr val="000000"/>
                          </a:solidFill>
                        </a:defRPr>
                      </a:pPr>
                      <a:r>
                        <a:rPr sz="800" b="1" kern="1200">
                          <a:solidFill>
                            <a:srgbClr val="002060"/>
                          </a:solidFill>
                          <a:latin typeface="Helvetica "/>
                          <a:ea typeface="Courier"/>
                          <a:cs typeface="Courier"/>
                          <a:sym typeface="Courier"/>
                        </a:rPr>
                        <a:t>CORP(config-if)#exit</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tcPr>
                </a:tc>
              </a:tr>
              <a:tr h="306882">
                <a:tc>
                  <a:txBody>
                    <a:bodyPr/>
                    <a:lstStyle/>
                    <a:p>
                      <a:pPr lvl="0" algn="l" defTabSz="914400">
                        <a:defRPr>
                          <a:solidFill>
                            <a:srgbClr val="000000"/>
                          </a:solidFill>
                        </a:defRPr>
                      </a:pPr>
                      <a:r>
                        <a:rPr sz="800" b="1" kern="1200">
                          <a:solidFill>
                            <a:srgbClr val="002060"/>
                          </a:solidFill>
                          <a:latin typeface="Helvetica "/>
                          <a:ea typeface="Courier"/>
                          <a:cs typeface="Courier"/>
                          <a:sym typeface="Courier"/>
                        </a:rPr>
                        <a:t>CORP(config)#router eigrp 10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tcPr>
                </a:tc>
              </a:tr>
              <a:tr h="306882">
                <a:tc>
                  <a:txBody>
                    <a:bodyPr/>
                    <a:lstStyle/>
                    <a:p>
                      <a:pPr lvl="0" algn="l" defTabSz="914400">
                        <a:defRPr>
                          <a:solidFill>
                            <a:srgbClr val="000000"/>
                          </a:solidFill>
                        </a:defRPr>
                      </a:pPr>
                      <a:r>
                        <a:rPr sz="800" b="1" kern="1200" dirty="0">
                          <a:solidFill>
                            <a:srgbClr val="002060"/>
                          </a:solidFill>
                          <a:latin typeface="Helvetica "/>
                          <a:ea typeface="Courier"/>
                          <a:cs typeface="Courier"/>
                          <a:sym typeface="Courier"/>
                        </a:rPr>
                        <a:t>CORP(config-router)#network 192.168.1.0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tcPr>
                </a:tc>
              </a:tr>
              <a:tr h="306882">
                <a:tc>
                  <a:txBody>
                    <a:bodyPr/>
                    <a:lstStyle/>
                    <a:p>
                      <a:pPr lvl="0" algn="l" defTabSz="914400">
                        <a:defRPr>
                          <a:solidFill>
                            <a:srgbClr val="000000"/>
                          </a:solidFill>
                        </a:defRPr>
                      </a:pPr>
                      <a:r>
                        <a:rPr sz="800" b="1" kern="1200">
                          <a:solidFill>
                            <a:srgbClr val="002060"/>
                          </a:solidFill>
                          <a:latin typeface="Helvetica "/>
                          <a:ea typeface="Courier"/>
                          <a:cs typeface="Courier"/>
                          <a:sym typeface="Courier"/>
                        </a:rPr>
                        <a:t>CORP(config-router)#network 192.168.10.0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tcPr>
                </a:tc>
              </a:tr>
              <a:tr h="306882">
                <a:tc>
                  <a:txBody>
                    <a:bodyPr/>
                    <a:lstStyle/>
                    <a:p>
                      <a:pPr lvl="0" algn="l" defTabSz="914400">
                        <a:defRPr>
                          <a:solidFill>
                            <a:srgbClr val="000000"/>
                          </a:solidFill>
                        </a:defRPr>
                      </a:pPr>
                      <a:r>
                        <a:rPr sz="800" b="1" kern="1200">
                          <a:solidFill>
                            <a:srgbClr val="002060"/>
                          </a:solidFill>
                          <a:latin typeface="Helvetica "/>
                          <a:ea typeface="Courier"/>
                          <a:cs typeface="Courier"/>
                          <a:sym typeface="Courier"/>
                        </a:rPr>
                        <a:t>CORP(config-router)#network 192.168.20.0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tcPr>
                </a:tc>
              </a:tr>
              <a:tr h="306882">
                <a:tc>
                  <a:txBody>
                    <a:bodyPr/>
                    <a:lstStyle/>
                    <a:p>
                      <a:pPr lvl="0" algn="l" defTabSz="914400">
                        <a:defRPr>
                          <a:solidFill>
                            <a:srgbClr val="000000"/>
                          </a:solidFill>
                        </a:defRPr>
                      </a:pPr>
                      <a:r>
                        <a:rPr sz="800" b="1" kern="1200">
                          <a:solidFill>
                            <a:srgbClr val="002060"/>
                          </a:solidFill>
                          <a:latin typeface="Helvetica "/>
                          <a:ea typeface="Courier"/>
                          <a:cs typeface="Courier"/>
                          <a:sym typeface="Courier"/>
                        </a:rPr>
                        <a:t>CORP(config-router)#network 192.168.30.0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cap="flat" cmpd="sng" algn="ctr">
                      <a:solidFill>
                        <a:srgbClr val="000000"/>
                      </a:solidFill>
                      <a:custDash/>
                      <a:miter lim="0"/>
                      <a:headEnd type="none" w="med" len="med"/>
                      <a:tailEnd type="none" w="med" len="med"/>
                    </a:lnB>
                  </a:tcPr>
                </a:tc>
              </a:tr>
              <a:tr h="306882">
                <a:tc>
                  <a:txBody>
                    <a:bodyPr/>
                    <a:lstStyle/>
                    <a:p>
                      <a:pPr lvl="0" algn="l" defTabSz="914400">
                        <a:defRPr>
                          <a:solidFill>
                            <a:srgbClr val="000000"/>
                          </a:solidFill>
                        </a:defRPr>
                      </a:pPr>
                      <a:r>
                        <a:rPr sz="800" b="1" kern="1200" dirty="0">
                          <a:solidFill>
                            <a:srgbClr val="002060"/>
                          </a:solidFill>
                          <a:latin typeface="Helvetica "/>
                          <a:ea typeface="Courier"/>
                          <a:cs typeface="Courier"/>
                          <a:sym typeface="Courier"/>
                        </a:rPr>
                        <a:t>CORP(config-router)#network 172.31.0.0</a:t>
                      </a:r>
                    </a:p>
                  </a:txBody>
                  <a:tcPr marL="11907" marR="11907" marT="8930" marB="8930" horzOverflow="overflow">
                    <a:lnL w="0">
                      <a:solidFill>
                        <a:srgbClr val="000000"/>
                      </a:solidFill>
                      <a:custDash/>
                      <a:miter lim="0"/>
                    </a:lnL>
                    <a:lnR w="0">
                      <a:solidFill>
                        <a:srgbClr val="000000"/>
                      </a:solidFill>
                      <a:custDash/>
                      <a:miter lim="0"/>
                    </a:lnR>
                    <a:lnT w="0">
                      <a:solidFill>
                        <a:srgbClr val="000000"/>
                      </a:solidFill>
                      <a:custDash/>
                      <a:miter lim="0"/>
                    </a:lnT>
                    <a:lnB w="0">
                      <a:solidFill>
                        <a:srgbClr val="000000"/>
                      </a:solidFill>
                      <a:custDash/>
                      <a:miter lim="0"/>
                    </a:lnB>
                  </a:tcPr>
                </a:tc>
              </a:tr>
            </a:tbl>
          </a:graphicData>
        </a:graphic>
      </p:graphicFrame>
      <p:sp>
        <p:nvSpPr>
          <p:cNvPr id="10" name="Shape 103"/>
          <p:cNvSpPr/>
          <p:nvPr/>
        </p:nvSpPr>
        <p:spPr>
          <a:xfrm>
            <a:off x="7163712" y="5456831"/>
            <a:ext cx="4107805" cy="455202"/>
          </a:xfrm>
          <a:prstGeom prst="rect">
            <a:avLst/>
          </a:prstGeom>
          <a:ln w="12700">
            <a:miter lim="400000"/>
          </a:ln>
          <a:extLst>
            <a:ext uri="{C572A759-6A51-4108-AA02-DFA0A04FC94B}">
              <ma14:wrappingTextBoxFlag xmlns:ma14="http://schemas.microsoft.com/office/mac/drawingml/2011/main" xmlns="" val="1"/>
            </a:ext>
          </a:extLst>
        </p:spPr>
        <p:txBody>
          <a:bodyPr wrap="none" lIns="42520" tIns="42520" rIns="42520" bIns="42520" anchor="ctr">
            <a:spAutoFit/>
          </a:bodyPr>
          <a:lstStyle/>
          <a:p>
            <a:pPr lvl="0">
              <a:defRPr sz="1800">
                <a:solidFill>
                  <a:srgbClr val="000000"/>
                </a:solidFill>
              </a:defRPr>
            </a:pPr>
            <a:r>
              <a:rPr lang="zh-CN" altLang="en-US" sz="2400" b="1" i="1" dirty="0" smtClean="0">
                <a:solidFill>
                  <a:srgbClr val="002060"/>
                </a:solidFill>
                <a:latin typeface="Helvetica "/>
              </a:rPr>
              <a:t>如何适用于我的防火墙规则？</a:t>
            </a:r>
            <a:endParaRPr sz="2400" b="1" i="1" dirty="0">
              <a:solidFill>
                <a:srgbClr val="002060"/>
              </a:solidFill>
              <a:latin typeface="Helvetica "/>
            </a:endParaRPr>
          </a:p>
        </p:txBody>
      </p:sp>
      <p:sp>
        <p:nvSpPr>
          <p:cNvPr id="7"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dirty="0" smtClean="0">
                <a:solidFill>
                  <a:schemeClr val="bg1"/>
                </a:solidFill>
              </a:rPr>
              <a:t>简单路由器</a:t>
            </a:r>
            <a:r>
              <a:rPr lang="en-US" b="1" dirty="0" smtClean="0">
                <a:solidFill>
                  <a:schemeClr val="bg1"/>
                </a:solidFill>
              </a:rPr>
              <a:t>VLANs</a:t>
            </a:r>
            <a:endParaRPr lang="en-US" b="1" dirty="0">
              <a:solidFill>
                <a:schemeClr val="bg1"/>
              </a:solidFill>
            </a:endParaRPr>
          </a:p>
        </p:txBody>
      </p:sp>
    </p:spTree>
    <p:extLst>
      <p:ext uri="{BB962C8B-B14F-4D97-AF65-F5344CB8AC3E}">
        <p14:creationId xmlns="" xmlns:p14="http://schemas.microsoft.com/office/powerpoint/2010/main" val="2617480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233" y="1984423"/>
            <a:ext cx="10933547" cy="1446550"/>
          </a:xfrm>
          <a:prstGeom prst="rect">
            <a:avLst/>
          </a:prstGeom>
        </p:spPr>
        <p:txBody>
          <a:bodyPr wrap="square">
            <a:spAutoFit/>
          </a:bodyPr>
          <a:lstStyle/>
          <a:p>
            <a:r>
              <a:rPr lang="zh-CN" altLang="en-US" sz="2000" u="sng" dirty="0">
                <a:solidFill>
                  <a:srgbClr val="002060"/>
                </a:solidFill>
                <a:latin typeface="Helvetica "/>
              </a:rPr>
              <a:t>水处</a:t>
            </a:r>
            <a:r>
              <a:rPr lang="zh-CN" altLang="en-US" sz="2000" u="sng" dirty="0" smtClean="0">
                <a:solidFill>
                  <a:srgbClr val="002060"/>
                </a:solidFill>
                <a:latin typeface="Helvetica "/>
              </a:rPr>
              <a:t>理</a:t>
            </a:r>
            <a:r>
              <a:rPr lang="zh-CN" altLang="en-US" sz="2000" u="sng" dirty="0">
                <a:solidFill>
                  <a:srgbClr val="002060"/>
                </a:solidFill>
                <a:latin typeface="Helvetica "/>
              </a:rPr>
              <a:t>设</a:t>
            </a:r>
            <a:r>
              <a:rPr lang="zh-CN" altLang="en-US" sz="2000" u="sng" dirty="0" smtClean="0">
                <a:solidFill>
                  <a:srgbClr val="002060"/>
                </a:solidFill>
                <a:latin typeface="Helvetica "/>
              </a:rPr>
              <a:t>施</a:t>
            </a:r>
            <a:endParaRPr lang="en-US" altLang="zh-CN" sz="2000" u="sng" dirty="0" smtClean="0">
              <a:solidFill>
                <a:srgbClr val="002060"/>
              </a:solidFill>
              <a:latin typeface="Helvetica "/>
            </a:endParaRPr>
          </a:p>
          <a:p>
            <a:endParaRPr lang="en-US" sz="1000" u="sng" dirty="0" smtClean="0">
              <a:solidFill>
                <a:srgbClr val="002060"/>
              </a:solidFill>
              <a:latin typeface="Helvetica "/>
            </a:endParaRPr>
          </a:p>
          <a:p>
            <a:pPr marL="342900" indent="-342900">
              <a:buFont typeface="Arial" panose="020B0604020202020204" pitchFamily="34" charset="0"/>
              <a:buChar char="•"/>
            </a:pPr>
            <a:r>
              <a:rPr lang="zh-CN" altLang="en-US" sz="2000" dirty="0">
                <a:solidFill>
                  <a:schemeClr val="tx2">
                    <a:lumMod val="50000"/>
                    <a:lumOff val="50000"/>
                  </a:schemeClr>
                </a:solidFill>
                <a:latin typeface="Helvetica "/>
              </a:rPr>
              <a:t>错误：</a:t>
            </a:r>
            <a:r>
              <a:rPr lang="zh-CN" altLang="en-US" sz="2000" dirty="0" smtClean="0">
                <a:solidFill>
                  <a:srgbClr val="002060"/>
                </a:solidFill>
                <a:latin typeface="Helvetica "/>
              </a:rPr>
              <a:t>最近网络基础设施摇摆配置的错误设置</a:t>
            </a:r>
            <a:r>
              <a:rPr lang="en-US" sz="2000" dirty="0" smtClean="0">
                <a:solidFill>
                  <a:srgbClr val="002060"/>
                </a:solidFill>
                <a:latin typeface="Helvetica "/>
              </a:rPr>
              <a:t> </a:t>
            </a:r>
          </a:p>
          <a:p>
            <a:pPr marL="342900" indent="-342900">
              <a:buFont typeface="Arial" panose="020B0604020202020204" pitchFamily="34" charset="0"/>
              <a:buChar char="•"/>
            </a:pPr>
            <a:r>
              <a:rPr lang="zh-CN" altLang="en-US" sz="2000" dirty="0" smtClean="0">
                <a:solidFill>
                  <a:schemeClr val="tx2">
                    <a:lumMod val="50000"/>
                    <a:lumOff val="50000"/>
                  </a:schemeClr>
                </a:solidFill>
                <a:latin typeface="Helvetica "/>
              </a:rPr>
              <a:t>结果：</a:t>
            </a:r>
            <a:r>
              <a:rPr lang="en-US" sz="2000" dirty="0" smtClean="0">
                <a:solidFill>
                  <a:schemeClr val="tx2">
                    <a:lumMod val="50000"/>
                    <a:lumOff val="50000"/>
                  </a:schemeClr>
                </a:solidFill>
                <a:latin typeface="Helvetica "/>
              </a:rPr>
              <a:t> </a:t>
            </a:r>
            <a:r>
              <a:rPr lang="zh-CN" altLang="en-US" sz="2000" dirty="0">
                <a:solidFill>
                  <a:srgbClr val="002060"/>
                </a:solidFill>
                <a:latin typeface="Helvetica "/>
              </a:rPr>
              <a:t>网</a:t>
            </a:r>
            <a:r>
              <a:rPr lang="zh-CN" altLang="en-US" sz="2000" dirty="0" smtClean="0">
                <a:solidFill>
                  <a:srgbClr val="002060"/>
                </a:solidFill>
                <a:latin typeface="Helvetica "/>
              </a:rPr>
              <a:t>络流量大</a:t>
            </a:r>
            <a:r>
              <a:rPr lang="zh-CN" altLang="en-US" sz="2000" dirty="0">
                <a:solidFill>
                  <a:srgbClr val="002060"/>
                </a:solidFill>
                <a:latin typeface="Helvetica "/>
              </a:rPr>
              <a:t>阻塞</a:t>
            </a:r>
            <a:r>
              <a:rPr lang="en-US" dirty="0" smtClean="0">
                <a:solidFill>
                  <a:srgbClr val="002060"/>
                </a:solidFill>
                <a:latin typeface="Helvetica "/>
              </a:rPr>
              <a:t> </a:t>
            </a:r>
          </a:p>
          <a:p>
            <a:pPr marL="342900" indent="-342900">
              <a:buFont typeface="Arial" panose="020B0604020202020204" pitchFamily="34" charset="0"/>
              <a:buChar char="•"/>
            </a:pPr>
            <a:endParaRPr lang="en-US" dirty="0" smtClean="0">
              <a:solidFill>
                <a:srgbClr val="002060"/>
              </a:solidFill>
              <a:latin typeface="Helvetica "/>
            </a:endParaRPr>
          </a:p>
        </p:txBody>
      </p:sp>
      <p:sp>
        <p:nvSpPr>
          <p:cNvPr id="3" name="Rectangle 2"/>
          <p:cNvSpPr/>
          <p:nvPr/>
        </p:nvSpPr>
        <p:spPr>
          <a:xfrm>
            <a:off x="1" y="1442581"/>
            <a:ext cx="12192000" cy="400110"/>
          </a:xfrm>
          <a:prstGeom prst="rect">
            <a:avLst/>
          </a:prstGeom>
        </p:spPr>
        <p:txBody>
          <a:bodyPr wrap="square">
            <a:spAutoFit/>
          </a:bodyPr>
          <a:lstStyle/>
          <a:p>
            <a:pPr algn="ctr"/>
            <a:r>
              <a:rPr lang="zh-CN" altLang="en-US" sz="2000" u="sng" dirty="0">
                <a:solidFill>
                  <a:srgbClr val="0077FA"/>
                </a:solidFill>
                <a:latin typeface="Helvetica "/>
              </a:rPr>
              <a:t>工业控制系统网络应急小</a:t>
            </a:r>
            <a:r>
              <a:rPr lang="zh-CN" altLang="en-US" sz="2000" u="sng" dirty="0" smtClean="0">
                <a:solidFill>
                  <a:srgbClr val="0077FA"/>
                </a:solidFill>
                <a:latin typeface="Helvetica "/>
              </a:rPr>
              <a:t>组</a:t>
            </a:r>
            <a:r>
              <a:rPr lang="zh-CN" altLang="en-US" sz="2000" u="sng" dirty="0">
                <a:solidFill>
                  <a:srgbClr val="0077FA"/>
                </a:solidFill>
                <a:latin typeface="Helvetica "/>
              </a:rPr>
              <a:t>（</a:t>
            </a:r>
            <a:r>
              <a:rPr lang="en-US" sz="2000" u="sng" dirty="0" smtClean="0">
                <a:solidFill>
                  <a:srgbClr val="0077FA"/>
                </a:solidFill>
                <a:latin typeface="Helvetica "/>
              </a:rPr>
              <a:t>ICS-CERT</a:t>
            </a:r>
            <a:r>
              <a:rPr lang="zh-CN" altLang="en-US" sz="2000" u="sng" dirty="0" smtClean="0">
                <a:solidFill>
                  <a:srgbClr val="0077FA"/>
                </a:solidFill>
                <a:latin typeface="Helvetica "/>
              </a:rPr>
              <a:t>）</a:t>
            </a:r>
            <a:endParaRPr lang="en-US" sz="2000" u="sng" dirty="0">
              <a:solidFill>
                <a:srgbClr val="0077FA"/>
              </a:solidFill>
              <a:latin typeface="Helvetica "/>
            </a:endParaRPr>
          </a:p>
        </p:txBody>
      </p:sp>
      <p:sp>
        <p:nvSpPr>
          <p:cNvPr id="6" name="Rectangle 5"/>
          <p:cNvSpPr/>
          <p:nvPr/>
        </p:nvSpPr>
        <p:spPr>
          <a:xfrm>
            <a:off x="132833" y="6466297"/>
            <a:ext cx="3296117" cy="307777"/>
          </a:xfrm>
          <a:prstGeom prst="rect">
            <a:avLst/>
          </a:prstGeom>
        </p:spPr>
        <p:txBody>
          <a:bodyPr wrap="square">
            <a:spAutoFit/>
          </a:bodyPr>
          <a:lstStyle/>
          <a:p>
            <a:r>
              <a:rPr lang="en-US" sz="1400" dirty="0">
                <a:hlinkClick r:id="rId3"/>
              </a:rPr>
              <a:t>https://ics-cert.us-cert.gov/advisories</a:t>
            </a:r>
            <a:endParaRPr lang="en-US" sz="1400" dirty="0"/>
          </a:p>
        </p:txBody>
      </p:sp>
      <p:pic>
        <p:nvPicPr>
          <p:cNvPr id="8" name="Picture 7"/>
          <p:cNvPicPr>
            <a:picLocks noChangeAspect="1"/>
          </p:cNvPicPr>
          <p:nvPr/>
        </p:nvPicPr>
        <p:blipFill>
          <a:blip r:embed="rId4"/>
          <a:stretch>
            <a:fillRect/>
          </a:stretch>
        </p:blipFill>
        <p:spPr>
          <a:xfrm>
            <a:off x="6754141" y="3145112"/>
            <a:ext cx="5437859" cy="3387879"/>
          </a:xfrm>
          <a:prstGeom prst="rect">
            <a:avLst/>
          </a:prstGeom>
        </p:spPr>
      </p:pic>
      <p:sp>
        <p:nvSpPr>
          <p:cNvPr id="7"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dirty="0">
                <a:solidFill>
                  <a:schemeClr val="bg1"/>
                </a:solidFill>
              </a:rPr>
              <a:t>复杂性，</a:t>
            </a:r>
            <a:r>
              <a:rPr lang="zh-CN" altLang="en-US" b="1" dirty="0" smtClean="0">
                <a:solidFill>
                  <a:schemeClr val="bg1"/>
                </a:solidFill>
              </a:rPr>
              <a:t>不仅仅是</a:t>
            </a:r>
            <a:r>
              <a:rPr lang="zh-CN" altLang="en-US" b="1" dirty="0">
                <a:solidFill>
                  <a:schemeClr val="bg1"/>
                </a:solidFill>
              </a:rPr>
              <a:t>安</a:t>
            </a:r>
            <a:r>
              <a:rPr lang="zh-CN" altLang="en-US" b="1" dirty="0" smtClean="0">
                <a:solidFill>
                  <a:schemeClr val="bg1"/>
                </a:solidFill>
              </a:rPr>
              <a:t>全性的</a:t>
            </a:r>
            <a:r>
              <a:rPr lang="zh-CN" altLang="en-US" b="1" dirty="0">
                <a:solidFill>
                  <a:schemeClr val="bg1"/>
                </a:solidFill>
              </a:rPr>
              <a:t>敌人</a:t>
            </a:r>
            <a:r>
              <a:rPr lang="en-US" b="1" dirty="0" smtClean="0">
                <a:solidFill>
                  <a:schemeClr val="bg1"/>
                </a:solidFill>
              </a:rPr>
              <a:t>!</a:t>
            </a:r>
            <a:endParaRPr lang="en-US" b="1" dirty="0">
              <a:solidFill>
                <a:schemeClr val="bg1"/>
              </a:solidFill>
            </a:endParaRPr>
          </a:p>
        </p:txBody>
      </p:sp>
      <p:sp>
        <p:nvSpPr>
          <p:cNvPr id="9" name="Rectangle 8"/>
          <p:cNvSpPr/>
          <p:nvPr/>
        </p:nvSpPr>
        <p:spPr>
          <a:xfrm>
            <a:off x="285232" y="3430973"/>
            <a:ext cx="6336631" cy="2015936"/>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tx2">
                    <a:lumMod val="50000"/>
                    <a:lumOff val="50000"/>
                  </a:schemeClr>
                </a:solidFill>
                <a:latin typeface="Helvetica "/>
              </a:rPr>
              <a:t>ICS-CERT </a:t>
            </a:r>
            <a:r>
              <a:rPr lang="zh-CN" altLang="en-US" sz="2000" dirty="0" smtClean="0">
                <a:solidFill>
                  <a:schemeClr val="tx2">
                    <a:lumMod val="50000"/>
                    <a:lumOff val="50000"/>
                  </a:schemeClr>
                </a:solidFill>
                <a:latin typeface="Helvetica "/>
              </a:rPr>
              <a:t>结论：</a:t>
            </a:r>
            <a:r>
              <a:rPr lang="en-US" sz="2000" dirty="0" smtClean="0">
                <a:solidFill>
                  <a:schemeClr val="tx2">
                    <a:lumMod val="50000"/>
                    <a:lumOff val="50000"/>
                  </a:schemeClr>
                </a:solidFill>
                <a:latin typeface="Helvetica "/>
              </a:rPr>
              <a:t> </a:t>
            </a:r>
            <a:endParaRPr lang="en-US" sz="2000" dirty="0">
              <a:solidFill>
                <a:schemeClr val="tx2">
                  <a:lumMod val="50000"/>
                  <a:lumOff val="50000"/>
                </a:schemeClr>
              </a:solidFill>
              <a:latin typeface="Helvetica "/>
            </a:endParaRPr>
          </a:p>
          <a:p>
            <a:pPr marL="800100" lvl="1" indent="-342900">
              <a:buFont typeface="Arial" panose="020B0604020202020204" pitchFamily="34" charset="0"/>
              <a:buChar char="•"/>
            </a:pPr>
            <a:r>
              <a:rPr lang="zh-CN" altLang="en-US" sz="2000" dirty="0">
                <a:solidFill>
                  <a:srgbClr val="002060"/>
                </a:solidFill>
                <a:latin typeface="Helvetica "/>
              </a:rPr>
              <a:t>分析了路由器和交换机配置</a:t>
            </a:r>
            <a:endParaRPr lang="en-US" sz="500" dirty="0">
              <a:solidFill>
                <a:srgbClr val="002060"/>
              </a:solidFill>
              <a:latin typeface="Helvetica "/>
            </a:endParaRPr>
          </a:p>
          <a:p>
            <a:pPr marL="800100" lvl="1" indent="-342900">
              <a:buFont typeface="Arial" panose="020B0604020202020204" pitchFamily="34" charset="0"/>
              <a:buChar char="•"/>
            </a:pPr>
            <a:r>
              <a:rPr lang="zh-CN" altLang="en-US" sz="2000" dirty="0">
                <a:solidFill>
                  <a:srgbClr val="002060"/>
                </a:solidFill>
                <a:latin typeface="Helvetica "/>
              </a:rPr>
              <a:t>发现错误：生成树协议，被设置成阻止网络流量重新流通循</a:t>
            </a:r>
            <a:r>
              <a:rPr lang="zh-CN" altLang="en-US" sz="2000" dirty="0" smtClean="0">
                <a:solidFill>
                  <a:srgbClr val="002060"/>
                </a:solidFill>
                <a:latin typeface="Helvetica "/>
              </a:rPr>
              <a:t>环。</a:t>
            </a:r>
            <a:r>
              <a:rPr lang="en-US" sz="2000" dirty="0" smtClean="0">
                <a:solidFill>
                  <a:srgbClr val="002060"/>
                </a:solidFill>
                <a:latin typeface="Helvetica "/>
              </a:rPr>
              <a:t> </a:t>
            </a:r>
          </a:p>
          <a:p>
            <a:pPr marL="800100" lvl="1" indent="-342900">
              <a:buFont typeface="Arial" panose="020B0604020202020204" pitchFamily="34" charset="0"/>
              <a:buChar char="•"/>
            </a:pPr>
            <a:endParaRPr lang="en-US" sz="500" dirty="0">
              <a:solidFill>
                <a:srgbClr val="002060"/>
              </a:solidFill>
              <a:latin typeface="Helvetica "/>
            </a:endParaRPr>
          </a:p>
          <a:p>
            <a:pPr marL="800100" lvl="1" indent="-342900">
              <a:buFont typeface="Arial" panose="020B0604020202020204" pitchFamily="34" charset="0"/>
              <a:buChar char="•"/>
            </a:pPr>
            <a:r>
              <a:rPr lang="zh-CN" altLang="en-US" sz="2000" dirty="0">
                <a:solidFill>
                  <a:srgbClr val="002060"/>
                </a:solidFill>
                <a:latin typeface="Helvetica "/>
              </a:rPr>
              <a:t>配置错误导致太多网络流量发送至终端设备，以致系统处理器超载</a:t>
            </a:r>
            <a:endParaRPr lang="en-US" sz="2000" dirty="0">
              <a:solidFill>
                <a:srgbClr val="002060"/>
              </a:solidFill>
              <a:latin typeface="Helvetica "/>
            </a:endParaRPr>
          </a:p>
        </p:txBody>
      </p:sp>
    </p:spTree>
    <p:extLst>
      <p:ext uri="{BB962C8B-B14F-4D97-AF65-F5344CB8AC3E}">
        <p14:creationId xmlns="" xmlns:p14="http://schemas.microsoft.com/office/powerpoint/2010/main" val="3584224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86" y="211136"/>
            <a:ext cx="10439400" cy="1143000"/>
          </a:xfrm>
        </p:spPr>
        <p:txBody>
          <a:bodyPr/>
          <a:lstStyle/>
          <a:p>
            <a:r>
              <a:rPr lang="zh-CN" altLang="en-US" dirty="0" smtClean="0"/>
              <a:t>攻击向量</a:t>
            </a:r>
            <a:endParaRPr lang="en-US" dirty="0"/>
          </a:p>
        </p:txBody>
      </p:sp>
      <p:sp>
        <p:nvSpPr>
          <p:cNvPr id="3" name="Content Placeholder 2"/>
          <p:cNvSpPr>
            <a:spLocks noGrp="1"/>
          </p:cNvSpPr>
          <p:nvPr>
            <p:ph idx="1"/>
          </p:nvPr>
        </p:nvSpPr>
        <p:spPr>
          <a:xfrm>
            <a:off x="838200" y="1397608"/>
            <a:ext cx="10515600" cy="1141311"/>
          </a:xfrm>
        </p:spPr>
        <p:txBody>
          <a:bodyPr>
            <a:normAutofit/>
          </a:bodyPr>
          <a:lstStyle/>
          <a:p>
            <a:pPr marL="0" indent="0">
              <a:buNone/>
            </a:pPr>
            <a:r>
              <a:rPr lang="zh-CN" altLang="en-US" sz="2000" dirty="0"/>
              <a:t>他们通过外围防御逃避检测，日志和事件数据跟踪系统所用的</a:t>
            </a:r>
            <a:r>
              <a:rPr lang="en-US" altLang="zh-CN" sz="2000" dirty="0"/>
              <a:t>cookie</a:t>
            </a:r>
            <a:r>
              <a:rPr lang="zh-CN" altLang="en-US" sz="2000" dirty="0"/>
              <a:t>都不留痕迹。他们绕</a:t>
            </a:r>
            <a:r>
              <a:rPr lang="zh-CN" altLang="en-US" sz="2000" dirty="0" smtClean="0"/>
              <a:t>过杀毒和</a:t>
            </a:r>
            <a:r>
              <a:rPr lang="zh-CN" altLang="en-US" sz="2000" dirty="0"/>
              <a:t>启发式</a:t>
            </a:r>
            <a:r>
              <a:rPr lang="zh-CN" altLang="en-US" sz="2000" dirty="0" smtClean="0"/>
              <a:t>检测顺利进入</a:t>
            </a:r>
            <a:r>
              <a:rPr lang="zh-CN" altLang="en-US" sz="2000" dirty="0"/>
              <a:t>工作站和</a:t>
            </a:r>
            <a:r>
              <a:rPr lang="zh-CN" altLang="en-US" sz="2000" dirty="0" smtClean="0"/>
              <a:t>服务器。</a:t>
            </a:r>
            <a:r>
              <a:rPr lang="zh-CN" altLang="en-US" sz="2000" dirty="0"/>
              <a:t>最终他们控制网络。他们的入口点和可能的攻击向量，极大。</a:t>
            </a:r>
            <a:endParaRPr lang="en-US" sz="2000" dirty="0" smtClean="0"/>
          </a:p>
        </p:txBody>
      </p:sp>
      <p:sp>
        <p:nvSpPr>
          <p:cNvPr id="8" name="Oval 7"/>
          <p:cNvSpPr/>
          <p:nvPr/>
        </p:nvSpPr>
        <p:spPr>
          <a:xfrm>
            <a:off x="4608485" y="2928458"/>
            <a:ext cx="3613717" cy="3350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企业网络</a:t>
            </a:r>
            <a:endParaRPr lang="en-US" b="1" dirty="0"/>
          </a:p>
        </p:txBody>
      </p:sp>
      <p:sp>
        <p:nvSpPr>
          <p:cNvPr id="9" name="TextBox 8"/>
          <p:cNvSpPr txBox="1"/>
          <p:nvPr/>
        </p:nvSpPr>
        <p:spPr>
          <a:xfrm>
            <a:off x="6322979" y="-1507787"/>
            <a:ext cx="184731" cy="369332"/>
          </a:xfrm>
          <a:prstGeom prst="rect">
            <a:avLst/>
          </a:prstGeom>
          <a:noFill/>
        </p:spPr>
        <p:txBody>
          <a:bodyPr wrap="none" rtlCol="0">
            <a:spAutoFit/>
          </a:bodyPr>
          <a:lstStyle/>
          <a:p>
            <a:endParaRPr lang="en-US"/>
          </a:p>
        </p:txBody>
      </p:sp>
      <p:sp>
        <p:nvSpPr>
          <p:cNvPr id="6" name="Oval 5"/>
          <p:cNvSpPr/>
          <p:nvPr/>
        </p:nvSpPr>
        <p:spPr>
          <a:xfrm>
            <a:off x="2100117" y="2743130"/>
            <a:ext cx="1444919" cy="1400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合作人网络</a:t>
            </a:r>
            <a:endParaRPr lang="en-US" sz="1400" dirty="0"/>
          </a:p>
        </p:txBody>
      </p:sp>
      <p:sp>
        <p:nvSpPr>
          <p:cNvPr id="7" name="Oval 6"/>
          <p:cNvSpPr/>
          <p:nvPr/>
        </p:nvSpPr>
        <p:spPr>
          <a:xfrm>
            <a:off x="7620200" y="2617297"/>
            <a:ext cx="2564475" cy="2385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研发部门</a:t>
            </a:r>
            <a:endParaRPr lang="en-US" dirty="0"/>
          </a:p>
        </p:txBody>
      </p:sp>
      <p:sp>
        <p:nvSpPr>
          <p:cNvPr id="10" name="Oval 9"/>
          <p:cNvSpPr/>
          <p:nvPr/>
        </p:nvSpPr>
        <p:spPr>
          <a:xfrm>
            <a:off x="7147364" y="3222993"/>
            <a:ext cx="1287318" cy="1277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a:t>
            </a:r>
            <a:endParaRPr lang="en-US" dirty="0"/>
          </a:p>
        </p:txBody>
      </p:sp>
      <p:sp>
        <p:nvSpPr>
          <p:cNvPr id="11" name="Oval 10"/>
          <p:cNvSpPr/>
          <p:nvPr/>
        </p:nvSpPr>
        <p:spPr>
          <a:xfrm>
            <a:off x="9764744" y="2928458"/>
            <a:ext cx="1090820" cy="1014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工作台</a:t>
            </a:r>
            <a:endParaRPr lang="en-US" sz="800" dirty="0"/>
          </a:p>
        </p:txBody>
      </p:sp>
      <p:sp>
        <p:nvSpPr>
          <p:cNvPr id="12" name="Oval 11"/>
          <p:cNvSpPr/>
          <p:nvPr/>
        </p:nvSpPr>
        <p:spPr>
          <a:xfrm>
            <a:off x="8434682" y="4398615"/>
            <a:ext cx="1139313" cy="1159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DEV</a:t>
            </a:r>
            <a:endParaRPr lang="en-US" sz="1050" dirty="0"/>
          </a:p>
        </p:txBody>
      </p:sp>
      <p:sp>
        <p:nvSpPr>
          <p:cNvPr id="13" name="Oval 12"/>
          <p:cNvSpPr/>
          <p:nvPr/>
        </p:nvSpPr>
        <p:spPr>
          <a:xfrm>
            <a:off x="3456599" y="2743130"/>
            <a:ext cx="1613919" cy="1610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供应商网络</a:t>
            </a:r>
            <a:endParaRPr lang="en-US" dirty="0"/>
          </a:p>
        </p:txBody>
      </p:sp>
      <p:sp>
        <p:nvSpPr>
          <p:cNvPr id="14" name="Oval 13"/>
          <p:cNvSpPr/>
          <p:nvPr/>
        </p:nvSpPr>
        <p:spPr>
          <a:xfrm>
            <a:off x="3960580" y="4557467"/>
            <a:ext cx="1143050" cy="1019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薪资名册</a:t>
            </a:r>
            <a:endParaRPr lang="en-US" sz="1600" dirty="0"/>
          </a:p>
        </p:txBody>
      </p:sp>
      <p:sp>
        <p:nvSpPr>
          <p:cNvPr id="15" name="Oval 14"/>
          <p:cNvSpPr/>
          <p:nvPr/>
        </p:nvSpPr>
        <p:spPr>
          <a:xfrm>
            <a:off x="4527020" y="5351440"/>
            <a:ext cx="991156" cy="860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人事部门</a:t>
            </a:r>
            <a:endParaRPr lang="en-US" dirty="0"/>
          </a:p>
        </p:txBody>
      </p:sp>
      <p:sp>
        <p:nvSpPr>
          <p:cNvPr id="16" name="Oval 15"/>
          <p:cNvSpPr/>
          <p:nvPr/>
        </p:nvSpPr>
        <p:spPr>
          <a:xfrm>
            <a:off x="6646892" y="5068894"/>
            <a:ext cx="1339524" cy="131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基础设施管理</a:t>
            </a:r>
            <a:endParaRPr lang="en-US" sz="1000" dirty="0"/>
          </a:p>
        </p:txBody>
      </p:sp>
      <p:sp>
        <p:nvSpPr>
          <p:cNvPr id="17" name="Oval 16"/>
          <p:cNvSpPr/>
          <p:nvPr/>
        </p:nvSpPr>
        <p:spPr>
          <a:xfrm>
            <a:off x="6377786" y="2430116"/>
            <a:ext cx="1143050" cy="1019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PCI</a:t>
            </a:r>
            <a:endParaRPr lang="en-US" dirty="0"/>
          </a:p>
        </p:txBody>
      </p:sp>
      <p:sp>
        <p:nvSpPr>
          <p:cNvPr id="18" name="Oval 17"/>
          <p:cNvSpPr/>
          <p:nvPr/>
        </p:nvSpPr>
        <p:spPr>
          <a:xfrm>
            <a:off x="7357633" y="4537958"/>
            <a:ext cx="1143050" cy="1019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远程访问</a:t>
            </a:r>
            <a:endParaRPr lang="en-US" sz="1200" dirty="0"/>
          </a:p>
        </p:txBody>
      </p:sp>
      <p:sp>
        <p:nvSpPr>
          <p:cNvPr id="19" name="Oval 18"/>
          <p:cNvSpPr/>
          <p:nvPr/>
        </p:nvSpPr>
        <p:spPr>
          <a:xfrm>
            <a:off x="5248715" y="4848403"/>
            <a:ext cx="736600" cy="6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Wifi</a:t>
            </a:r>
            <a:endParaRPr lang="en-US" sz="1400" dirty="0"/>
          </a:p>
        </p:txBody>
      </p:sp>
      <p:sp>
        <p:nvSpPr>
          <p:cNvPr id="20" name="Oval 19"/>
          <p:cNvSpPr/>
          <p:nvPr/>
        </p:nvSpPr>
        <p:spPr>
          <a:xfrm>
            <a:off x="2428240" y="3788002"/>
            <a:ext cx="1510483" cy="1136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分包商</a:t>
            </a:r>
            <a:endParaRPr lang="en-US" sz="1000" dirty="0" smtClean="0"/>
          </a:p>
        </p:txBody>
      </p:sp>
      <p:sp>
        <p:nvSpPr>
          <p:cNvPr id="21" name="Oval 20"/>
          <p:cNvSpPr/>
          <p:nvPr/>
        </p:nvSpPr>
        <p:spPr>
          <a:xfrm>
            <a:off x="5734704" y="3418961"/>
            <a:ext cx="1062602" cy="969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HVAC </a:t>
            </a:r>
            <a:r>
              <a:rPr lang="zh-CN" altLang="en-US" sz="1050" dirty="0" smtClean="0"/>
              <a:t>等其它公</a:t>
            </a:r>
            <a:r>
              <a:rPr lang="zh-CN" altLang="en-US" sz="1050" dirty="0"/>
              <a:t>用设施</a:t>
            </a:r>
            <a:endParaRPr lang="en-US" sz="1050" dirty="0" smtClean="0"/>
          </a:p>
        </p:txBody>
      </p:sp>
      <p:sp>
        <p:nvSpPr>
          <p:cNvPr id="22" name="Oval 21"/>
          <p:cNvSpPr/>
          <p:nvPr/>
        </p:nvSpPr>
        <p:spPr>
          <a:xfrm>
            <a:off x="5846139" y="5302205"/>
            <a:ext cx="931744" cy="863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t>摄像机</a:t>
            </a:r>
            <a:endParaRPr lang="en-US" sz="900" dirty="0" smtClean="0"/>
          </a:p>
        </p:txBody>
      </p:sp>
      <p:sp>
        <p:nvSpPr>
          <p:cNvPr id="23" name="Oval 22"/>
          <p:cNvSpPr/>
          <p:nvPr/>
        </p:nvSpPr>
        <p:spPr>
          <a:xfrm>
            <a:off x="5185491" y="2373049"/>
            <a:ext cx="1090820" cy="1014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远程办公室</a:t>
            </a:r>
            <a:endParaRPr lang="en-US" sz="1050" dirty="0"/>
          </a:p>
        </p:txBody>
      </p:sp>
    </p:spTree>
    <p:extLst>
      <p:ext uri="{BB962C8B-B14F-4D97-AF65-F5344CB8AC3E}">
        <p14:creationId xmlns="" xmlns:p14="http://schemas.microsoft.com/office/powerpoint/2010/main" val="1461869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630" y="1108075"/>
            <a:ext cx="10515600" cy="5162372"/>
          </a:xfrm>
        </p:spPr>
        <p:txBody>
          <a:bodyPr>
            <a:normAutofit/>
          </a:bodyPr>
          <a:lstStyle/>
          <a:p>
            <a:pPr algn="ctr"/>
            <a:r>
              <a:rPr lang="en-US" altLang="zh-CN" dirty="0" smtClean="0">
                <a:solidFill>
                  <a:schemeClr val="tx1">
                    <a:lumMod val="50000"/>
                  </a:schemeClr>
                </a:solidFill>
              </a:rPr>
              <a:t>IT</a:t>
            </a:r>
            <a:r>
              <a:rPr lang="zh-CN" altLang="en-US" dirty="0" smtClean="0">
                <a:solidFill>
                  <a:schemeClr val="tx1">
                    <a:lumMod val="50000"/>
                  </a:schemeClr>
                </a:solidFill>
              </a:rPr>
              <a:t>界该改变</a:t>
            </a:r>
            <a:r>
              <a:rPr lang="zh-CN" altLang="en-US" dirty="0">
                <a:solidFill>
                  <a:schemeClr val="tx1">
                    <a:lumMod val="50000"/>
                  </a:schemeClr>
                </a:solidFill>
              </a:rPr>
              <a:t>游戏</a:t>
            </a:r>
            <a:r>
              <a:rPr lang="zh-CN" altLang="en-US" dirty="0" smtClean="0">
                <a:solidFill>
                  <a:schemeClr val="tx1">
                    <a:lumMod val="50000"/>
                  </a:schemeClr>
                </a:solidFill>
              </a:rPr>
              <a:t>规则了</a:t>
            </a:r>
            <a:r>
              <a:rPr lang="zh-CN" altLang="en-US" dirty="0">
                <a:solidFill>
                  <a:schemeClr val="tx1">
                    <a:lumMod val="50000"/>
                  </a:schemeClr>
                </a:solidFill>
              </a:rPr>
              <a:t>。部署安全微分割简化网络</a:t>
            </a:r>
            <a:r>
              <a:rPr lang="en-US" altLang="zh-CN" dirty="0">
                <a:solidFill>
                  <a:schemeClr val="tx1">
                    <a:lumMod val="50000"/>
                  </a:schemeClr>
                </a:solidFill>
              </a:rPr>
              <a:t>,</a:t>
            </a:r>
            <a:r>
              <a:rPr lang="zh-CN" altLang="en-US" dirty="0">
                <a:solidFill>
                  <a:schemeClr val="tx1">
                    <a:lumMod val="50000"/>
                  </a:schemeClr>
                </a:solidFill>
              </a:rPr>
              <a:t>减少</a:t>
            </a:r>
            <a:r>
              <a:rPr lang="en-US" altLang="zh-CN" dirty="0">
                <a:solidFill>
                  <a:schemeClr val="tx1">
                    <a:lumMod val="50000"/>
                  </a:schemeClr>
                </a:solidFill>
              </a:rPr>
              <a:t>IPS</a:t>
            </a:r>
            <a:r>
              <a:rPr lang="zh-CN" altLang="en-US" dirty="0">
                <a:solidFill>
                  <a:schemeClr val="tx1">
                    <a:lumMod val="50000"/>
                  </a:schemeClr>
                </a:solidFill>
              </a:rPr>
              <a:t>误</a:t>
            </a:r>
            <a:r>
              <a:rPr lang="zh-CN" altLang="en-US" dirty="0" smtClean="0">
                <a:solidFill>
                  <a:schemeClr val="tx1">
                    <a:lumMod val="50000"/>
                  </a:schemeClr>
                </a:solidFill>
              </a:rPr>
              <a:t>报和漏报、</a:t>
            </a:r>
            <a:r>
              <a:rPr lang="zh-CN" altLang="en-US" dirty="0">
                <a:solidFill>
                  <a:schemeClr val="tx1">
                    <a:lumMod val="50000"/>
                  </a:schemeClr>
                </a:solidFill>
              </a:rPr>
              <a:t>防火墙日志和网络错误，</a:t>
            </a:r>
            <a:r>
              <a:rPr lang="zh-CN" altLang="en-US" dirty="0" smtClean="0">
                <a:solidFill>
                  <a:schemeClr val="tx1">
                    <a:lumMod val="50000"/>
                  </a:schemeClr>
                </a:solidFill>
              </a:rPr>
              <a:t>使网络</a:t>
            </a:r>
            <a:r>
              <a:rPr lang="zh-CN" altLang="en-US" dirty="0">
                <a:solidFill>
                  <a:schemeClr val="tx1">
                    <a:lumMod val="50000"/>
                  </a:schemeClr>
                </a:solidFill>
              </a:rPr>
              <a:t>更安全且更易于管理</a:t>
            </a:r>
            <a:br>
              <a:rPr lang="zh-CN" altLang="en-US" dirty="0">
                <a:solidFill>
                  <a:schemeClr val="tx1">
                    <a:lumMod val="50000"/>
                  </a:schemeClr>
                </a:solidFill>
              </a:rPr>
            </a:br>
            <a:r>
              <a:rPr lang="en-US" dirty="0">
                <a:solidFill>
                  <a:schemeClr val="tx1">
                    <a:lumMod val="50000"/>
                  </a:schemeClr>
                </a:solidFill>
              </a:rPr>
              <a:t/>
            </a:r>
            <a:br>
              <a:rPr lang="en-US" dirty="0">
                <a:solidFill>
                  <a:schemeClr val="tx1">
                    <a:lumMod val="50000"/>
                  </a:schemeClr>
                </a:solidFill>
              </a:rPr>
            </a:br>
            <a:endParaRPr lang="en-US" dirty="0">
              <a:solidFill>
                <a:schemeClr val="tx1">
                  <a:lumMod val="50000"/>
                </a:schemeClr>
              </a:solidFill>
            </a:endParaRPr>
          </a:p>
        </p:txBody>
      </p:sp>
    </p:spTree>
    <p:extLst>
      <p:ext uri="{BB962C8B-B14F-4D97-AF65-F5344CB8AC3E}">
        <p14:creationId xmlns="" xmlns:p14="http://schemas.microsoft.com/office/powerpoint/2010/main" val="2789198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96849"/>
            <a:ext cx="10439400" cy="1143000"/>
          </a:xfrm>
        </p:spPr>
        <p:txBody>
          <a:bodyPr>
            <a:normAutofit/>
          </a:bodyPr>
          <a:lstStyle/>
          <a:p>
            <a:r>
              <a:rPr lang="en-NZ" altLang="zh-CN" dirty="0" smtClean="0"/>
              <a:t>Tempered Networks</a:t>
            </a:r>
            <a:r>
              <a:rPr lang="zh-CN" altLang="en-US" dirty="0" smtClean="0"/>
              <a:t>：高</a:t>
            </a:r>
            <a:r>
              <a:rPr lang="zh-CN" altLang="en-US" dirty="0"/>
              <a:t>级安全微分</a:t>
            </a:r>
            <a:r>
              <a:rPr lang="zh-CN" altLang="en-US" dirty="0" smtClean="0"/>
              <a:t>割变得容</a:t>
            </a:r>
            <a:r>
              <a:rPr lang="zh-CN" altLang="en-US" dirty="0"/>
              <a:t>易</a:t>
            </a:r>
            <a:endParaRPr lang="en-US" dirty="0"/>
          </a:p>
        </p:txBody>
      </p:sp>
      <p:sp>
        <p:nvSpPr>
          <p:cNvPr id="3" name="Content Placeholder 2"/>
          <p:cNvSpPr>
            <a:spLocks noGrp="1"/>
          </p:cNvSpPr>
          <p:nvPr>
            <p:ph idx="1"/>
          </p:nvPr>
        </p:nvSpPr>
        <p:spPr>
          <a:xfrm>
            <a:off x="1216142" y="1479612"/>
            <a:ext cx="4662291" cy="946758"/>
          </a:xfrm>
        </p:spPr>
        <p:txBody>
          <a:bodyPr>
            <a:normAutofit fontScale="85000" lnSpcReduction="10000"/>
          </a:bodyPr>
          <a:lstStyle/>
          <a:p>
            <a:pPr marL="0" indent="0">
              <a:buNone/>
            </a:pPr>
            <a:r>
              <a:rPr lang="zh-CN" altLang="en-US" sz="1800" dirty="0"/>
              <a:t>他们通过外围防御逃避检</a:t>
            </a:r>
            <a:r>
              <a:rPr lang="zh-CN" altLang="en-US" sz="1800" dirty="0" smtClean="0"/>
              <a:t>测</a:t>
            </a:r>
            <a:r>
              <a:rPr lang="en-US" altLang="zh-CN" sz="1800" dirty="0" smtClean="0"/>
              <a:t>…</a:t>
            </a:r>
            <a:r>
              <a:rPr lang="zh-CN" altLang="en-US" sz="1800" dirty="0" smtClean="0"/>
              <a:t>但却</a:t>
            </a:r>
            <a:r>
              <a:rPr lang="zh-CN" altLang="en-US" sz="1800" dirty="0"/>
              <a:t>未</a:t>
            </a:r>
            <a:r>
              <a:rPr lang="zh-CN" altLang="en-US" sz="1800" dirty="0" smtClean="0"/>
              <a:t>发</a:t>
            </a:r>
            <a:r>
              <a:rPr lang="zh-CN" altLang="en-US" sz="1800" dirty="0"/>
              <a:t>现隐形网</a:t>
            </a:r>
            <a:r>
              <a:rPr lang="zh-CN" altLang="en-US" sz="1800" dirty="0" smtClean="0"/>
              <a:t>络</a:t>
            </a:r>
            <a:r>
              <a:rPr lang="en-US" altLang="zh-CN" sz="1800" dirty="0" smtClean="0"/>
              <a:t>.</a:t>
            </a:r>
          </a:p>
          <a:p>
            <a:pPr marL="0" indent="0">
              <a:buNone/>
            </a:pPr>
            <a:r>
              <a:rPr lang="en-US" altLang="zh-CN" sz="1800" dirty="0" smtClean="0"/>
              <a:t>Tempered Networks</a:t>
            </a:r>
            <a:r>
              <a:rPr lang="zh-CN" altLang="en-US" sz="1800" dirty="0" smtClean="0"/>
              <a:t>中，典型的网络攻击故事也有了好的结局。</a:t>
            </a:r>
            <a:endParaRPr lang="en-US" sz="1800" dirty="0"/>
          </a:p>
        </p:txBody>
      </p:sp>
      <p:sp>
        <p:nvSpPr>
          <p:cNvPr id="4" name="Oval 3"/>
          <p:cNvSpPr/>
          <p:nvPr/>
        </p:nvSpPr>
        <p:spPr>
          <a:xfrm>
            <a:off x="4373351" y="3176653"/>
            <a:ext cx="3613717" cy="3350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企业网络</a:t>
            </a:r>
          </a:p>
        </p:txBody>
      </p:sp>
      <p:sp>
        <p:nvSpPr>
          <p:cNvPr id="5" name="Oval 4"/>
          <p:cNvSpPr/>
          <p:nvPr/>
        </p:nvSpPr>
        <p:spPr>
          <a:xfrm>
            <a:off x="1438493" y="3845634"/>
            <a:ext cx="1573695" cy="1478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合作人网络</a:t>
            </a:r>
            <a:endParaRPr lang="en-US" sz="1600" dirty="0"/>
          </a:p>
        </p:txBody>
      </p:sp>
      <p:sp>
        <p:nvSpPr>
          <p:cNvPr id="6" name="Oval 5"/>
          <p:cNvSpPr/>
          <p:nvPr/>
        </p:nvSpPr>
        <p:spPr>
          <a:xfrm>
            <a:off x="8703581" y="2555219"/>
            <a:ext cx="2564475" cy="2385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R&amp;D</a:t>
            </a:r>
            <a:endParaRPr lang="en-US" dirty="0"/>
          </a:p>
        </p:txBody>
      </p:sp>
      <p:sp>
        <p:nvSpPr>
          <p:cNvPr id="7" name="Oval 6"/>
          <p:cNvSpPr/>
          <p:nvPr/>
        </p:nvSpPr>
        <p:spPr>
          <a:xfrm>
            <a:off x="7282567" y="3630078"/>
            <a:ext cx="1287318" cy="1277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a:t>
            </a:r>
            <a:endParaRPr lang="en-US" dirty="0"/>
          </a:p>
        </p:txBody>
      </p:sp>
      <p:sp>
        <p:nvSpPr>
          <p:cNvPr id="8" name="Oval 7"/>
          <p:cNvSpPr/>
          <p:nvPr/>
        </p:nvSpPr>
        <p:spPr>
          <a:xfrm>
            <a:off x="10473241" y="2284592"/>
            <a:ext cx="1275411" cy="1094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t>工作台</a:t>
            </a:r>
            <a:endParaRPr lang="en-US" sz="1050" dirty="0"/>
          </a:p>
        </p:txBody>
      </p:sp>
      <p:sp>
        <p:nvSpPr>
          <p:cNvPr id="9" name="Oval 8"/>
          <p:cNvSpPr/>
          <p:nvPr/>
        </p:nvSpPr>
        <p:spPr>
          <a:xfrm>
            <a:off x="10609340" y="3603654"/>
            <a:ext cx="1139313" cy="1159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DEV</a:t>
            </a:r>
            <a:endParaRPr lang="en-US" sz="1050" dirty="0"/>
          </a:p>
        </p:txBody>
      </p:sp>
      <p:sp>
        <p:nvSpPr>
          <p:cNvPr id="13" name="Oval 12"/>
          <p:cNvSpPr/>
          <p:nvPr/>
        </p:nvSpPr>
        <p:spPr>
          <a:xfrm>
            <a:off x="4820332" y="5703900"/>
            <a:ext cx="831588" cy="733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PCI</a:t>
            </a:r>
            <a:endParaRPr lang="en-US" dirty="0"/>
          </a:p>
        </p:txBody>
      </p:sp>
      <p:sp>
        <p:nvSpPr>
          <p:cNvPr id="14" name="Oval 13"/>
          <p:cNvSpPr/>
          <p:nvPr/>
        </p:nvSpPr>
        <p:spPr>
          <a:xfrm>
            <a:off x="6290579" y="2545881"/>
            <a:ext cx="1143050" cy="1019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远程访问</a:t>
            </a:r>
            <a:endParaRPr lang="en-US" sz="1200" dirty="0"/>
          </a:p>
        </p:txBody>
      </p:sp>
      <p:sp>
        <p:nvSpPr>
          <p:cNvPr id="16" name="Oval 15"/>
          <p:cNvSpPr/>
          <p:nvPr/>
        </p:nvSpPr>
        <p:spPr>
          <a:xfrm>
            <a:off x="413379" y="4243390"/>
            <a:ext cx="1113772" cy="11348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00" dirty="0"/>
              <a:t>分包商</a:t>
            </a:r>
            <a:endParaRPr lang="en-US" sz="700" dirty="0" smtClean="0"/>
          </a:p>
        </p:txBody>
      </p:sp>
      <p:sp>
        <p:nvSpPr>
          <p:cNvPr id="18" name="Oval 17"/>
          <p:cNvSpPr/>
          <p:nvPr/>
        </p:nvSpPr>
        <p:spPr>
          <a:xfrm>
            <a:off x="2857894" y="3026466"/>
            <a:ext cx="843631" cy="801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摄影机</a:t>
            </a:r>
            <a:endParaRPr lang="en-US" sz="800" dirty="0" smtClean="0"/>
          </a:p>
        </p:txBody>
      </p:sp>
      <p:grpSp>
        <p:nvGrpSpPr>
          <p:cNvPr id="24" name="Group 23"/>
          <p:cNvGrpSpPr/>
          <p:nvPr/>
        </p:nvGrpSpPr>
        <p:grpSpPr>
          <a:xfrm>
            <a:off x="6315807" y="5620852"/>
            <a:ext cx="1179701" cy="1033373"/>
            <a:chOff x="8505486" y="5450697"/>
            <a:chExt cx="1179701" cy="1033373"/>
          </a:xfrm>
        </p:grpSpPr>
        <p:sp>
          <p:nvSpPr>
            <p:cNvPr id="11" name="Oval 10"/>
            <p:cNvSpPr/>
            <p:nvPr/>
          </p:nvSpPr>
          <p:spPr>
            <a:xfrm>
              <a:off x="8593523" y="5504208"/>
              <a:ext cx="1003970" cy="926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t>薪资名册</a:t>
              </a:r>
              <a:endParaRPr lang="en-US" sz="1100" dirty="0"/>
            </a:p>
          </p:txBody>
        </p:sp>
        <p:sp>
          <p:nvSpPr>
            <p:cNvPr id="30" name="Oval 29"/>
            <p:cNvSpPr/>
            <p:nvPr/>
          </p:nvSpPr>
          <p:spPr>
            <a:xfrm>
              <a:off x="8505486" y="5450697"/>
              <a:ext cx="1179701" cy="1033373"/>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Oval 30"/>
          <p:cNvSpPr/>
          <p:nvPr/>
        </p:nvSpPr>
        <p:spPr>
          <a:xfrm>
            <a:off x="4735855" y="5563065"/>
            <a:ext cx="1041642" cy="977725"/>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8467277" y="1989643"/>
            <a:ext cx="3705836" cy="3267834"/>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7129735" y="3468077"/>
            <a:ext cx="1571763" cy="1599662"/>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6277546" y="2407617"/>
            <a:ext cx="1399271" cy="1283717"/>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3597080" y="2879595"/>
            <a:ext cx="1620715" cy="1596644"/>
            <a:chOff x="728404" y="5206067"/>
            <a:chExt cx="1620715" cy="1596644"/>
          </a:xfrm>
        </p:grpSpPr>
        <p:sp>
          <p:nvSpPr>
            <p:cNvPr id="12" name="Oval 11"/>
            <p:cNvSpPr/>
            <p:nvPr/>
          </p:nvSpPr>
          <p:spPr>
            <a:xfrm>
              <a:off x="822486" y="5318522"/>
              <a:ext cx="1422773" cy="14256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t>基础设施管理</a:t>
              </a:r>
              <a:endParaRPr lang="en-US" sz="1050" dirty="0"/>
            </a:p>
          </p:txBody>
        </p:sp>
        <p:sp>
          <p:nvSpPr>
            <p:cNvPr id="35" name="Oval 34"/>
            <p:cNvSpPr/>
            <p:nvPr/>
          </p:nvSpPr>
          <p:spPr>
            <a:xfrm>
              <a:off x="728404" y="5206067"/>
              <a:ext cx="1620715" cy="1596644"/>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Oval 35"/>
          <p:cNvSpPr/>
          <p:nvPr/>
        </p:nvSpPr>
        <p:spPr>
          <a:xfrm>
            <a:off x="2664201" y="2932887"/>
            <a:ext cx="1066152" cy="995738"/>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Oval 14"/>
          <p:cNvSpPr/>
          <p:nvPr/>
        </p:nvSpPr>
        <p:spPr>
          <a:xfrm>
            <a:off x="5902012" y="3928224"/>
            <a:ext cx="736600" cy="6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WiFi</a:t>
            </a:r>
            <a:endParaRPr lang="en-US" sz="1200" dirty="0"/>
          </a:p>
        </p:txBody>
      </p:sp>
      <p:sp>
        <p:nvSpPr>
          <p:cNvPr id="37" name="Oval 36"/>
          <p:cNvSpPr/>
          <p:nvPr/>
        </p:nvSpPr>
        <p:spPr>
          <a:xfrm>
            <a:off x="5835939" y="3868762"/>
            <a:ext cx="850233" cy="776521"/>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p:cNvGrpSpPr/>
          <p:nvPr/>
        </p:nvGrpSpPr>
        <p:grpSpPr>
          <a:xfrm>
            <a:off x="7452120" y="1519799"/>
            <a:ext cx="1290530" cy="1126438"/>
            <a:chOff x="10252821" y="5588876"/>
            <a:chExt cx="1290530" cy="1126438"/>
          </a:xfrm>
        </p:grpSpPr>
        <p:sp>
          <p:nvSpPr>
            <p:cNvPr id="17" name="Oval 16"/>
            <p:cNvSpPr/>
            <p:nvPr/>
          </p:nvSpPr>
          <p:spPr>
            <a:xfrm>
              <a:off x="10480749" y="5662451"/>
              <a:ext cx="1062602" cy="969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HVAC </a:t>
              </a:r>
              <a:r>
                <a:rPr lang="zh-CN" altLang="en-US" sz="1050" dirty="0"/>
                <a:t>等公用设施</a:t>
              </a:r>
            </a:p>
          </p:txBody>
        </p:sp>
        <p:sp>
          <p:nvSpPr>
            <p:cNvPr id="38" name="Oval 37"/>
            <p:cNvSpPr/>
            <p:nvPr/>
          </p:nvSpPr>
          <p:spPr>
            <a:xfrm>
              <a:off x="10252821" y="5588876"/>
              <a:ext cx="1251461" cy="1126438"/>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a:off x="3076125" y="4442506"/>
            <a:ext cx="1472797" cy="1425825"/>
            <a:chOff x="1949153" y="4539424"/>
            <a:chExt cx="1472797" cy="1425825"/>
          </a:xfrm>
        </p:grpSpPr>
        <p:sp>
          <p:nvSpPr>
            <p:cNvPr id="10" name="Oval 9"/>
            <p:cNvSpPr/>
            <p:nvPr/>
          </p:nvSpPr>
          <p:spPr>
            <a:xfrm>
              <a:off x="2070305" y="4703856"/>
              <a:ext cx="1230495" cy="10969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供应商网络</a:t>
              </a:r>
              <a:endParaRPr lang="en-US" sz="1200" dirty="0"/>
            </a:p>
          </p:txBody>
        </p:sp>
        <p:sp>
          <p:nvSpPr>
            <p:cNvPr id="39" name="Oval 38"/>
            <p:cNvSpPr/>
            <p:nvPr/>
          </p:nvSpPr>
          <p:spPr>
            <a:xfrm>
              <a:off x="1949153" y="4539424"/>
              <a:ext cx="1472797" cy="1425825"/>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p:cNvGrpSpPr/>
          <p:nvPr/>
        </p:nvGrpSpPr>
        <p:grpSpPr>
          <a:xfrm>
            <a:off x="7435471" y="5308251"/>
            <a:ext cx="948493" cy="887590"/>
            <a:chOff x="8083943" y="5531741"/>
            <a:chExt cx="948493" cy="887590"/>
          </a:xfrm>
        </p:grpSpPr>
        <p:sp>
          <p:nvSpPr>
            <p:cNvPr id="27" name="Oval 26"/>
            <p:cNvSpPr/>
            <p:nvPr/>
          </p:nvSpPr>
          <p:spPr>
            <a:xfrm>
              <a:off x="8083943" y="5573384"/>
              <a:ext cx="750138" cy="7462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人事部门</a:t>
              </a:r>
              <a:endParaRPr lang="en-US" sz="1400" dirty="0"/>
            </a:p>
          </p:txBody>
        </p:sp>
        <p:sp>
          <p:nvSpPr>
            <p:cNvPr id="40" name="Oval 39"/>
            <p:cNvSpPr/>
            <p:nvPr/>
          </p:nvSpPr>
          <p:spPr>
            <a:xfrm>
              <a:off x="8116960" y="5531741"/>
              <a:ext cx="915476" cy="887590"/>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Oval 40"/>
          <p:cNvSpPr/>
          <p:nvPr/>
        </p:nvSpPr>
        <p:spPr>
          <a:xfrm>
            <a:off x="5217795" y="2711627"/>
            <a:ext cx="1090820" cy="1014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t>远程办公室</a:t>
            </a:r>
            <a:endParaRPr lang="en-US" sz="1050" dirty="0"/>
          </a:p>
        </p:txBody>
      </p:sp>
      <p:sp>
        <p:nvSpPr>
          <p:cNvPr id="42" name="Oval 41"/>
          <p:cNvSpPr/>
          <p:nvPr/>
        </p:nvSpPr>
        <p:spPr>
          <a:xfrm>
            <a:off x="5113935" y="2609071"/>
            <a:ext cx="1242007" cy="1219746"/>
          </a:xfrm>
          <a:prstGeom prst="ellipse">
            <a:avLst/>
          </a:prstGeom>
          <a:blipFill dpi="0" rotWithShape="1">
            <a:blip r:embed="rId2">
              <a:alphaModFix amt="27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995861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复杂变得简单</a:t>
            </a:r>
            <a:endParaRPr lang="en-US" dirty="0"/>
          </a:p>
        </p:txBody>
      </p:sp>
      <p:pic>
        <p:nvPicPr>
          <p:cNvPr id="4" name="Picture 3"/>
          <p:cNvPicPr>
            <a:picLocks noChangeAspect="1"/>
          </p:cNvPicPr>
          <p:nvPr/>
        </p:nvPicPr>
        <p:blipFill>
          <a:blip r:embed="rId2"/>
          <a:stretch>
            <a:fillRect/>
          </a:stretch>
        </p:blipFill>
        <p:spPr>
          <a:xfrm>
            <a:off x="204658" y="1457719"/>
            <a:ext cx="8929068" cy="4429373"/>
          </a:xfrm>
          <a:prstGeom prst="rect">
            <a:avLst/>
          </a:prstGeom>
          <a:ln>
            <a:solidFill>
              <a:schemeClr val="tx1"/>
            </a:solidFill>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6096000" y="743380"/>
            <a:ext cx="5740926" cy="2960981"/>
          </a:xfrm>
          <a:prstGeom prst="rect">
            <a:avLst/>
          </a:prstGeom>
          <a:ln>
            <a:solidFill>
              <a:schemeClr val="bg2">
                <a:lumMod val="75000"/>
              </a:schemeClr>
            </a:solidFill>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7528240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6416"/>
            <a:ext cx="12192000" cy="1143000"/>
          </a:xfrm>
        </p:spPr>
        <p:txBody>
          <a:bodyPr/>
          <a:lstStyle/>
          <a:p>
            <a:pPr algn="ctr"/>
            <a:r>
              <a:rPr lang="zh-CN" altLang="en-US" b="1" dirty="0">
                <a:solidFill>
                  <a:schemeClr val="bg1"/>
                </a:solidFill>
              </a:rPr>
              <a:t>关</a:t>
            </a:r>
            <a:r>
              <a:rPr lang="zh-CN" altLang="en-US" b="1" dirty="0" smtClean="0">
                <a:solidFill>
                  <a:schemeClr val="bg1"/>
                </a:solidFill>
              </a:rPr>
              <a:t>于我们</a:t>
            </a:r>
            <a:endParaRPr lang="en-US" b="1" dirty="0">
              <a:solidFill>
                <a:schemeClr val="bg1"/>
              </a:solidFill>
            </a:endParaRPr>
          </a:p>
        </p:txBody>
      </p:sp>
      <p:sp>
        <p:nvSpPr>
          <p:cNvPr id="3" name="Content Placeholder 2"/>
          <p:cNvSpPr>
            <a:spLocks noGrp="1"/>
          </p:cNvSpPr>
          <p:nvPr>
            <p:ph idx="1"/>
          </p:nvPr>
        </p:nvSpPr>
        <p:spPr/>
        <p:txBody>
          <a:bodyPr>
            <a:normAutofit/>
          </a:bodyPr>
          <a:lstStyle/>
          <a:p>
            <a:pPr>
              <a:lnSpc>
                <a:spcPct val="80000"/>
              </a:lnSpc>
              <a:spcBef>
                <a:spcPts val="0"/>
              </a:spcBef>
            </a:pPr>
            <a:r>
              <a:rPr lang="zh-CN" altLang="en-US" dirty="0" smtClean="0">
                <a:solidFill>
                  <a:srgbClr val="002060"/>
                </a:solidFill>
                <a:latin typeface="Helvetica "/>
              </a:rPr>
              <a:t>公共领域和工商领域内网络安全的技术提供者</a:t>
            </a:r>
            <a:endParaRPr lang="en-US" altLang="zh-CN" dirty="0" smtClean="0">
              <a:solidFill>
                <a:srgbClr val="002060"/>
              </a:solidFill>
              <a:latin typeface="Helvetica "/>
            </a:endParaRPr>
          </a:p>
          <a:p>
            <a:pPr marL="0" indent="0">
              <a:lnSpc>
                <a:spcPct val="80000"/>
              </a:lnSpc>
              <a:spcBef>
                <a:spcPts val="0"/>
              </a:spcBef>
              <a:buNone/>
            </a:pPr>
            <a:endParaRPr lang="en-US" dirty="0" smtClean="0">
              <a:solidFill>
                <a:srgbClr val="002060"/>
              </a:solidFill>
              <a:latin typeface="Helvetica "/>
            </a:endParaRPr>
          </a:p>
          <a:p>
            <a:pPr>
              <a:spcBef>
                <a:spcPts val="0"/>
              </a:spcBef>
            </a:pPr>
            <a:r>
              <a:rPr lang="zh-CN" altLang="en-US" dirty="0">
                <a:solidFill>
                  <a:srgbClr val="002060"/>
                </a:solidFill>
                <a:latin typeface="Helvetica "/>
              </a:rPr>
              <a:t>总</a:t>
            </a:r>
            <a:r>
              <a:rPr lang="zh-CN" altLang="en-US" dirty="0" smtClean="0">
                <a:solidFill>
                  <a:srgbClr val="002060"/>
                </a:solidFill>
                <a:latin typeface="Helvetica "/>
              </a:rPr>
              <a:t>部设于华盛顿州西雅图</a:t>
            </a:r>
            <a:endParaRPr lang="en-US" altLang="zh-CN" dirty="0" smtClean="0">
              <a:solidFill>
                <a:srgbClr val="002060"/>
              </a:solidFill>
              <a:latin typeface="Helvetica "/>
            </a:endParaRPr>
          </a:p>
          <a:p>
            <a:pPr>
              <a:spcBef>
                <a:spcPts val="0"/>
              </a:spcBef>
            </a:pPr>
            <a:endParaRPr lang="en-US" dirty="0" smtClean="0">
              <a:solidFill>
                <a:srgbClr val="002060"/>
              </a:solidFill>
              <a:latin typeface="Helvetica "/>
            </a:endParaRPr>
          </a:p>
          <a:p>
            <a:pPr>
              <a:spcBef>
                <a:spcPts val="0"/>
              </a:spcBef>
            </a:pPr>
            <a:r>
              <a:rPr lang="zh-CN" altLang="en-US" dirty="0" smtClean="0">
                <a:solidFill>
                  <a:srgbClr val="002060"/>
                </a:solidFill>
                <a:latin typeface="Helvetica "/>
              </a:rPr>
              <a:t>民间集资</a:t>
            </a:r>
            <a:r>
              <a:rPr lang="en-US" dirty="0" smtClean="0">
                <a:solidFill>
                  <a:srgbClr val="002060"/>
                </a:solidFill>
                <a:latin typeface="Helvetica "/>
              </a:rPr>
              <a:t>2.2</a:t>
            </a:r>
            <a:r>
              <a:rPr lang="zh-CN" altLang="en-US" dirty="0" smtClean="0">
                <a:solidFill>
                  <a:srgbClr val="002060"/>
                </a:solidFill>
                <a:latin typeface="Helvetica "/>
              </a:rPr>
              <a:t>千万美元</a:t>
            </a:r>
            <a:endParaRPr lang="en-US" dirty="0" smtClean="0">
              <a:solidFill>
                <a:srgbClr val="002060"/>
              </a:solidFill>
              <a:latin typeface="Helvetica "/>
            </a:endParaRPr>
          </a:p>
          <a:p>
            <a:pPr marL="0" indent="0">
              <a:spcBef>
                <a:spcPts val="0"/>
              </a:spcBef>
              <a:buNone/>
            </a:pPr>
            <a:endParaRPr lang="en-US" dirty="0">
              <a:solidFill>
                <a:srgbClr val="002060"/>
              </a:solidFill>
              <a:latin typeface="Helvetica "/>
            </a:endParaRPr>
          </a:p>
          <a:p>
            <a:pPr>
              <a:spcBef>
                <a:spcPts val="0"/>
              </a:spcBef>
            </a:pPr>
            <a:r>
              <a:rPr lang="zh-CN" altLang="en-US" dirty="0">
                <a:solidFill>
                  <a:srgbClr val="002060"/>
                </a:solidFill>
                <a:latin typeface="Helvetica "/>
              </a:rPr>
              <a:t>由网络安全</a:t>
            </a:r>
            <a:r>
              <a:rPr lang="zh-CN" altLang="en-US" dirty="0" smtClean="0">
                <a:solidFill>
                  <a:srgbClr val="002060"/>
                </a:solidFill>
                <a:latin typeface="Helvetica "/>
              </a:rPr>
              <a:t>和互联网专家创立</a:t>
            </a:r>
            <a:endParaRPr lang="en-US" dirty="0" smtClean="0">
              <a:solidFill>
                <a:srgbClr val="002060"/>
              </a:solidFill>
              <a:latin typeface="Helvetica "/>
            </a:endParaRPr>
          </a:p>
          <a:p>
            <a:pPr>
              <a:spcBef>
                <a:spcPts val="0"/>
              </a:spcBef>
            </a:pPr>
            <a:endParaRPr lang="en-US" dirty="0" smtClean="0">
              <a:solidFill>
                <a:srgbClr val="002060"/>
              </a:solidFill>
              <a:latin typeface="Helvetica "/>
            </a:endParaRPr>
          </a:p>
          <a:p>
            <a:pPr>
              <a:spcBef>
                <a:spcPts val="0"/>
              </a:spcBef>
            </a:pPr>
            <a:r>
              <a:rPr lang="zh-CN" altLang="en-US" dirty="0" smtClean="0">
                <a:solidFill>
                  <a:srgbClr val="002060"/>
                </a:solidFill>
                <a:latin typeface="Helvetica "/>
              </a:rPr>
              <a:t>在建业界资深团队</a:t>
            </a:r>
            <a:endParaRPr lang="en-US" altLang="zh-CN" dirty="0" smtClean="0">
              <a:solidFill>
                <a:srgbClr val="002060"/>
              </a:solidFill>
              <a:latin typeface="Helvetica "/>
            </a:endParaRPr>
          </a:p>
          <a:p>
            <a:pPr marL="0" indent="0">
              <a:spcBef>
                <a:spcPts val="0"/>
              </a:spcBef>
              <a:buNone/>
            </a:pPr>
            <a:endParaRPr lang="en-US" dirty="0">
              <a:solidFill>
                <a:srgbClr val="002060"/>
              </a:solidFill>
              <a:latin typeface="Helvetica "/>
            </a:endParaRPr>
          </a:p>
          <a:p>
            <a:pPr>
              <a:spcBef>
                <a:spcPts val="0"/>
              </a:spcBef>
            </a:pPr>
            <a:r>
              <a:rPr lang="en-US" dirty="0" smtClean="0">
                <a:solidFill>
                  <a:srgbClr val="002060"/>
                </a:solidFill>
                <a:latin typeface="Helvetica "/>
                <a:sym typeface="Wingdings" panose="05000000000000000000" pitchFamily="2" charset="2"/>
              </a:rPr>
              <a:t>10</a:t>
            </a:r>
            <a:r>
              <a:rPr lang="zh-CN" altLang="en-US" dirty="0" smtClean="0">
                <a:solidFill>
                  <a:srgbClr val="002060"/>
                </a:solidFill>
                <a:latin typeface="Helvetica "/>
                <a:sym typeface="Wingdings" panose="05000000000000000000" pitchFamily="2" charset="2"/>
              </a:rPr>
              <a:t>年技术生产经验；</a:t>
            </a:r>
            <a:r>
              <a:rPr lang="en-US" altLang="zh-CN" dirty="0" smtClean="0">
                <a:solidFill>
                  <a:srgbClr val="002060"/>
                </a:solidFill>
                <a:latin typeface="Helvetica "/>
                <a:sym typeface="Wingdings" panose="05000000000000000000" pitchFamily="2" charset="2"/>
              </a:rPr>
              <a:t>2012</a:t>
            </a:r>
            <a:r>
              <a:rPr lang="zh-CN" altLang="en-US" dirty="0" smtClean="0">
                <a:solidFill>
                  <a:srgbClr val="002060"/>
                </a:solidFill>
                <a:latin typeface="Helvetica "/>
                <a:sym typeface="Wingdings" panose="05000000000000000000" pitchFamily="2" charset="2"/>
              </a:rPr>
              <a:t>年起开始进行商业化生产</a:t>
            </a:r>
            <a:endParaRPr lang="en-US" dirty="0" smtClean="0">
              <a:solidFill>
                <a:srgbClr val="002060"/>
              </a:solidFill>
              <a:latin typeface="Helvetica "/>
            </a:endParaRPr>
          </a:p>
        </p:txBody>
      </p:sp>
    </p:spTree>
    <p:extLst>
      <p:ext uri="{BB962C8B-B14F-4D97-AF65-F5344CB8AC3E}">
        <p14:creationId xmlns="" xmlns:p14="http://schemas.microsoft.com/office/powerpoint/2010/main" val="5919150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ltLang="zh-CN" dirty="0" smtClean="0"/>
              <a:t>Tempered </a:t>
            </a:r>
            <a:r>
              <a:rPr lang="en-NZ" altLang="zh-CN" dirty="0" err="1" smtClean="0"/>
              <a:t>Netw</a:t>
            </a:r>
            <a:r>
              <a:rPr lang="en-US" altLang="zh-CN" dirty="0" smtClean="0"/>
              <a:t>or</a:t>
            </a:r>
            <a:r>
              <a:rPr lang="en-NZ" altLang="zh-CN" dirty="0" smtClean="0"/>
              <a:t>k</a:t>
            </a:r>
            <a:r>
              <a:rPr lang="zh-CN" altLang="en-US" dirty="0" smtClean="0"/>
              <a:t>的核</a:t>
            </a:r>
            <a:r>
              <a:rPr lang="zh-CN" altLang="en-US" dirty="0"/>
              <a:t>心</a:t>
            </a:r>
            <a:endParaRPr lang="en-US" dirty="0"/>
          </a:p>
        </p:txBody>
      </p:sp>
      <p:sp>
        <p:nvSpPr>
          <p:cNvPr id="3" name="Content Placeholder 2"/>
          <p:cNvSpPr>
            <a:spLocks noGrp="1"/>
          </p:cNvSpPr>
          <p:nvPr>
            <p:ph idx="1"/>
          </p:nvPr>
        </p:nvSpPr>
        <p:spPr>
          <a:xfrm>
            <a:off x="838199" y="1387011"/>
            <a:ext cx="11100371" cy="5352836"/>
          </a:xfrm>
        </p:spPr>
        <p:txBody>
          <a:bodyPr numCol="2">
            <a:noAutofit/>
          </a:bodyPr>
          <a:lstStyle/>
          <a:p>
            <a:r>
              <a:rPr lang="zh-CN" altLang="en-US" sz="1600" dirty="0" smtClean="0"/>
              <a:t>设备白名单</a:t>
            </a:r>
            <a:endParaRPr lang="en-US" sz="1600" dirty="0" smtClean="0"/>
          </a:p>
          <a:p>
            <a:pPr lvl="1"/>
            <a:r>
              <a:rPr lang="zh-CN" altLang="en-US" sz="1600" dirty="0" smtClean="0"/>
              <a:t>默</a:t>
            </a:r>
            <a:r>
              <a:rPr lang="zh-CN" altLang="en-US" sz="1600" dirty="0"/>
              <a:t>认拒绝</a:t>
            </a:r>
            <a:endParaRPr lang="en-US" sz="1600" dirty="0" smtClean="0"/>
          </a:p>
          <a:p>
            <a:pPr lvl="1"/>
            <a:r>
              <a:rPr lang="zh-CN" altLang="en-US" sz="1600" dirty="0" smtClean="0"/>
              <a:t>网桥安全</a:t>
            </a:r>
            <a:endParaRPr lang="en-US" altLang="zh-CN" sz="1600" dirty="0" smtClean="0"/>
          </a:p>
          <a:p>
            <a:pPr lvl="1"/>
            <a:r>
              <a:rPr lang="en-US" sz="1600" dirty="0" smtClean="0"/>
              <a:t>MAC</a:t>
            </a:r>
            <a:r>
              <a:rPr lang="zh-CN" altLang="en-US" sz="1600" dirty="0" smtClean="0"/>
              <a:t>和</a:t>
            </a:r>
            <a:r>
              <a:rPr lang="en-US" sz="1600" dirty="0" smtClean="0"/>
              <a:t>IP</a:t>
            </a:r>
            <a:r>
              <a:rPr lang="zh-CN" altLang="en-US" sz="1600" dirty="0" smtClean="0"/>
              <a:t>地</a:t>
            </a:r>
            <a:r>
              <a:rPr lang="zh-CN" altLang="en-US" sz="1600" dirty="0"/>
              <a:t>址锁定</a:t>
            </a:r>
            <a:endParaRPr lang="en-US" sz="1600" dirty="0" smtClean="0"/>
          </a:p>
          <a:p>
            <a:pPr lvl="1"/>
            <a:r>
              <a:rPr lang="zh-CN" altLang="en-US" sz="1600" dirty="0" smtClean="0"/>
              <a:t>信托可以是</a:t>
            </a:r>
            <a:r>
              <a:rPr lang="en-US" sz="1600" dirty="0" smtClean="0"/>
              <a:t>1 </a:t>
            </a:r>
            <a:r>
              <a:rPr lang="zh-CN" altLang="en-US" sz="1600" dirty="0"/>
              <a:t>对</a:t>
            </a:r>
            <a:r>
              <a:rPr lang="en-US" sz="1600" dirty="0" smtClean="0"/>
              <a:t>1</a:t>
            </a:r>
            <a:r>
              <a:rPr lang="zh-CN" altLang="en-US" sz="1600" dirty="0" smtClean="0"/>
              <a:t>、多对</a:t>
            </a:r>
            <a:r>
              <a:rPr lang="en-US" sz="1600" dirty="0" smtClean="0"/>
              <a:t>1</a:t>
            </a:r>
            <a:r>
              <a:rPr lang="zh-CN" altLang="en-US" sz="1600" dirty="0" smtClean="0"/>
              <a:t>、</a:t>
            </a:r>
            <a:r>
              <a:rPr lang="en-US" sz="1600" dirty="0" smtClean="0"/>
              <a:t> </a:t>
            </a:r>
            <a:r>
              <a:rPr lang="zh-CN" altLang="en-US" sz="1600" dirty="0" smtClean="0"/>
              <a:t>多对多</a:t>
            </a:r>
            <a:endParaRPr lang="en-US" sz="1600" dirty="0" smtClean="0"/>
          </a:p>
          <a:p>
            <a:r>
              <a:rPr lang="zh-CN" altLang="en-US" sz="1600" dirty="0" smtClean="0"/>
              <a:t>状</a:t>
            </a:r>
            <a:r>
              <a:rPr lang="zh-CN" altLang="en-US" sz="1600" dirty="0"/>
              <a:t>态防火墙的安全性增强的白名单</a:t>
            </a:r>
            <a:endParaRPr lang="en-US" sz="1600" dirty="0" smtClean="0"/>
          </a:p>
          <a:p>
            <a:pPr lvl="1"/>
            <a:r>
              <a:rPr lang="zh-CN" altLang="en-US" sz="1600" dirty="0"/>
              <a:t>拒绝所有添加到白名单设备的策略</a:t>
            </a:r>
            <a:r>
              <a:rPr lang="en-US" sz="1600" dirty="0" smtClean="0"/>
              <a:t> </a:t>
            </a:r>
          </a:p>
          <a:p>
            <a:r>
              <a:rPr lang="zh-CN" altLang="en-US" sz="1600" dirty="0"/>
              <a:t>简化网</a:t>
            </a:r>
            <a:r>
              <a:rPr lang="zh-CN" altLang="en-US" sz="1600" dirty="0" smtClean="0"/>
              <a:t>络</a:t>
            </a:r>
            <a:endParaRPr lang="en-US" sz="1600" dirty="0" smtClean="0"/>
          </a:p>
          <a:p>
            <a:pPr lvl="1"/>
            <a:r>
              <a:rPr lang="zh-CN" altLang="en-US" sz="1600" dirty="0" smtClean="0"/>
              <a:t>支持可以独立于基础架构运作的扁平</a:t>
            </a:r>
            <a:r>
              <a:rPr lang="zh-CN" altLang="en-US" sz="1600" dirty="0"/>
              <a:t>或路由</a:t>
            </a:r>
            <a:r>
              <a:rPr lang="zh-CN" altLang="en-US" sz="1600" dirty="0" smtClean="0"/>
              <a:t>网络</a:t>
            </a:r>
            <a:endParaRPr lang="en-US" sz="1600" dirty="0" smtClean="0"/>
          </a:p>
          <a:p>
            <a:pPr lvl="1"/>
            <a:r>
              <a:rPr lang="zh-CN" altLang="en-US" sz="1600" dirty="0"/>
              <a:t>轻松管理重叠网</a:t>
            </a:r>
            <a:r>
              <a:rPr lang="zh-CN" altLang="en-US" sz="1600" dirty="0" smtClean="0"/>
              <a:t>络</a:t>
            </a:r>
            <a:endParaRPr lang="en-US" altLang="zh-CN" sz="1600" dirty="0" smtClean="0"/>
          </a:p>
          <a:p>
            <a:pPr lvl="1"/>
            <a:r>
              <a:rPr lang="zh-CN" altLang="en-US" sz="1600" dirty="0"/>
              <a:t>解决</a:t>
            </a:r>
            <a:r>
              <a:rPr lang="en-US" altLang="zh-CN" sz="1600" dirty="0"/>
              <a:t>IP</a:t>
            </a:r>
            <a:r>
              <a:rPr lang="zh-CN" altLang="en-US" sz="1600" dirty="0"/>
              <a:t>地址冲突而无须重置设备</a:t>
            </a:r>
            <a:r>
              <a:rPr lang="en-US" altLang="zh-CN" sz="1600" dirty="0" smtClean="0"/>
              <a:t>IP</a:t>
            </a:r>
          </a:p>
          <a:p>
            <a:pPr lvl="1"/>
            <a:r>
              <a:rPr lang="zh-CN" altLang="en-US" sz="1600" dirty="0"/>
              <a:t>连</a:t>
            </a:r>
            <a:r>
              <a:rPr lang="zh-CN" altLang="en-US" sz="1600" dirty="0" smtClean="0"/>
              <a:t>接</a:t>
            </a:r>
            <a:r>
              <a:rPr lang="zh-CN" altLang="en-US" sz="1600" dirty="0"/>
              <a:t>远程网</a:t>
            </a:r>
            <a:r>
              <a:rPr lang="zh-CN" altLang="en-US" sz="1600" dirty="0" smtClean="0"/>
              <a:t>络</a:t>
            </a:r>
            <a:endParaRPr lang="en-US" altLang="zh-CN" sz="1600" dirty="0" smtClean="0"/>
          </a:p>
          <a:p>
            <a:pPr lvl="1"/>
            <a:r>
              <a:rPr lang="zh-CN" altLang="en-US" sz="1600" dirty="0"/>
              <a:t>创建完整的气隙网络不受企业</a:t>
            </a:r>
            <a:r>
              <a:rPr lang="en-US" altLang="zh-CN" sz="1600" dirty="0"/>
              <a:t>IP</a:t>
            </a:r>
            <a:r>
              <a:rPr lang="zh-CN" altLang="en-US" sz="1600" dirty="0"/>
              <a:t>基础</a:t>
            </a:r>
            <a:r>
              <a:rPr lang="zh-CN" altLang="en-US" sz="1600" dirty="0" smtClean="0"/>
              <a:t>设施控制</a:t>
            </a:r>
            <a:endParaRPr lang="en-US" sz="1600" dirty="0" smtClean="0"/>
          </a:p>
          <a:p>
            <a:pPr lvl="1"/>
            <a:r>
              <a:rPr lang="zh-CN" altLang="en-US" sz="1600" dirty="0"/>
              <a:t>删除</a:t>
            </a:r>
            <a:r>
              <a:rPr lang="zh-CN" altLang="en-US" sz="1600" dirty="0" smtClean="0"/>
              <a:t>网络</a:t>
            </a:r>
            <a:r>
              <a:rPr lang="en-US" sz="1600" dirty="0" smtClean="0"/>
              <a:t>cookie</a:t>
            </a:r>
            <a:r>
              <a:rPr lang="zh-CN" altLang="en-US" sz="1600" dirty="0" smtClean="0"/>
              <a:t>碎片</a:t>
            </a:r>
            <a:endParaRPr lang="en-US" sz="1600" dirty="0" smtClean="0"/>
          </a:p>
          <a:p>
            <a:r>
              <a:rPr lang="zh-CN" altLang="en-US" sz="1600" dirty="0"/>
              <a:t>黑盒子部</a:t>
            </a:r>
            <a:r>
              <a:rPr lang="zh-CN" altLang="en-US" sz="1600" dirty="0" smtClean="0"/>
              <a:t>署</a:t>
            </a:r>
            <a:endParaRPr lang="en-US" sz="1600" dirty="0" smtClean="0"/>
          </a:p>
          <a:p>
            <a:pPr lvl="1"/>
            <a:r>
              <a:rPr lang="zh-CN" altLang="en-US" sz="1600" dirty="0"/>
              <a:t>独特的底层接口和叠加接口，删除可能的人为错误或基础设施妥协造成的额外攻击向</a:t>
            </a:r>
            <a:r>
              <a:rPr lang="zh-CN" altLang="en-US" sz="1600" dirty="0" smtClean="0"/>
              <a:t>量</a:t>
            </a:r>
            <a:endParaRPr lang="en-US" sz="1600" dirty="0" smtClean="0"/>
          </a:p>
          <a:p>
            <a:pPr lvl="1"/>
            <a:r>
              <a:rPr lang="zh-CN" altLang="en-US" sz="1600" dirty="0"/>
              <a:t>弹性策略状</a:t>
            </a:r>
            <a:r>
              <a:rPr lang="zh-CN" altLang="en-US" sz="1600" dirty="0" smtClean="0"/>
              <a:t>态</a:t>
            </a:r>
            <a:endParaRPr lang="en-US" sz="1600" dirty="0" smtClean="0"/>
          </a:p>
          <a:p>
            <a:r>
              <a:rPr lang="en-US" altLang="zh-CN" sz="1600" dirty="0" smtClean="0"/>
              <a:t>HIP</a:t>
            </a:r>
            <a:r>
              <a:rPr lang="zh-CN" altLang="en-US" sz="1600" dirty="0"/>
              <a:t>的部署</a:t>
            </a:r>
            <a:r>
              <a:rPr lang="en-US" altLang="zh-CN" sz="1600" dirty="0"/>
              <a:t>; IPsec</a:t>
            </a:r>
            <a:r>
              <a:rPr lang="zh-CN" altLang="en-US" sz="1600" dirty="0"/>
              <a:t>共享加密框架但通过采用用户不可访问的</a:t>
            </a:r>
            <a:r>
              <a:rPr lang="en-US" altLang="zh-CN" sz="1600" dirty="0" smtClean="0"/>
              <a:t>HIP</a:t>
            </a:r>
            <a:r>
              <a:rPr lang="zh-CN" altLang="en-US" sz="1600" dirty="0" smtClean="0"/>
              <a:t>交换器唯一</a:t>
            </a:r>
            <a:r>
              <a:rPr lang="zh-CN" altLang="en-US" sz="1600" dirty="0"/>
              <a:t>主机标识和证书来加强</a:t>
            </a:r>
            <a:endParaRPr lang="en-US" sz="1600" dirty="0" smtClean="0"/>
          </a:p>
          <a:p>
            <a:pPr lvl="1"/>
            <a:r>
              <a:rPr lang="zh-CN" altLang="en-US" sz="1600" dirty="0"/>
              <a:t>资产及其相应的数据完全</a:t>
            </a:r>
            <a:r>
              <a:rPr lang="zh-CN" altLang="en-US" sz="1600" dirty="0" smtClean="0"/>
              <a:t>隐匿于</a:t>
            </a:r>
            <a:r>
              <a:rPr lang="en-US" sz="1600" dirty="0" smtClean="0"/>
              <a:t>HIP</a:t>
            </a:r>
            <a:r>
              <a:rPr lang="zh-CN" altLang="en-US" sz="1600" dirty="0" smtClean="0"/>
              <a:t>交换器背后</a:t>
            </a:r>
            <a:endParaRPr lang="en-US" sz="1600" dirty="0" smtClean="0"/>
          </a:p>
          <a:p>
            <a:r>
              <a:rPr lang="zh-CN" altLang="en-US" sz="1600" dirty="0"/>
              <a:t>每个重叠网络</a:t>
            </a:r>
            <a:r>
              <a:rPr lang="zh-CN" altLang="en-US" sz="1600" dirty="0" smtClean="0"/>
              <a:t>间的军事级别加密</a:t>
            </a:r>
            <a:endParaRPr lang="en-US" sz="1600" dirty="0" smtClean="0"/>
          </a:p>
          <a:p>
            <a:r>
              <a:rPr lang="en-US" sz="1600" dirty="0" smtClean="0"/>
              <a:t>IP</a:t>
            </a:r>
            <a:r>
              <a:rPr lang="zh-CN" altLang="en-US" sz="1600" dirty="0" smtClean="0"/>
              <a:t>串行</a:t>
            </a:r>
            <a:endParaRPr lang="en-US" sz="1600" dirty="0" smtClean="0"/>
          </a:p>
          <a:p>
            <a:pPr lvl="1"/>
            <a:r>
              <a:rPr lang="zh-CN" altLang="en-US" sz="1600" dirty="0"/>
              <a:t>通过串行管理基础设施系统，而不是直接连接</a:t>
            </a:r>
            <a:r>
              <a:rPr lang="en-US" altLang="zh-CN" sz="1600" dirty="0"/>
              <a:t>IP</a:t>
            </a:r>
            <a:r>
              <a:rPr lang="zh-CN" altLang="en-US" sz="1600" dirty="0"/>
              <a:t>。所有管理通讯</a:t>
            </a:r>
            <a:r>
              <a:rPr lang="zh-CN" altLang="en-US" sz="1600" dirty="0" smtClean="0"/>
              <a:t>都要通过</a:t>
            </a:r>
            <a:r>
              <a:rPr lang="zh-CN" altLang="en-US" sz="1600" dirty="0"/>
              <a:t>受控的覆盖网络</a:t>
            </a:r>
            <a:r>
              <a:rPr lang="zh-CN" altLang="en-US" sz="1600" dirty="0" smtClean="0"/>
              <a:t>。</a:t>
            </a:r>
            <a:endParaRPr lang="en-US" sz="1600" dirty="0" smtClean="0"/>
          </a:p>
          <a:p>
            <a:pPr lvl="1"/>
            <a:r>
              <a:rPr lang="zh-CN" altLang="en-US" sz="1600" dirty="0"/>
              <a:t>为非基于</a:t>
            </a:r>
            <a:r>
              <a:rPr lang="en-US" altLang="zh-CN" sz="1600" dirty="0"/>
              <a:t>IP</a:t>
            </a:r>
            <a:r>
              <a:rPr lang="zh-CN" altLang="en-US" sz="1600" dirty="0"/>
              <a:t>的产品提供</a:t>
            </a:r>
            <a:r>
              <a:rPr lang="en-US" altLang="zh-CN" sz="1600" dirty="0"/>
              <a:t>IP</a:t>
            </a:r>
            <a:r>
              <a:rPr lang="zh-CN" altLang="en-US" sz="1600" dirty="0"/>
              <a:t>地</a:t>
            </a:r>
            <a:r>
              <a:rPr lang="zh-CN" altLang="en-US" sz="1600" dirty="0" smtClean="0"/>
              <a:t>址</a:t>
            </a:r>
            <a:endParaRPr lang="en-US" sz="1600" dirty="0" smtClean="0"/>
          </a:p>
          <a:p>
            <a:r>
              <a:rPr lang="zh-CN" altLang="en-US" sz="1600" dirty="0" smtClean="0"/>
              <a:t>蜂窝网络平台</a:t>
            </a:r>
            <a:endParaRPr lang="en-US" sz="1600" dirty="0" smtClean="0"/>
          </a:p>
          <a:p>
            <a:pPr lvl="1"/>
            <a:r>
              <a:rPr lang="zh-CN" altLang="en-US" sz="1600" dirty="0" smtClean="0"/>
              <a:t>启用弹性的基础架构</a:t>
            </a:r>
            <a:r>
              <a:rPr lang="en-US" sz="1600" dirty="0" smtClean="0"/>
              <a:t> </a:t>
            </a:r>
          </a:p>
        </p:txBody>
      </p:sp>
    </p:spTree>
    <p:extLst>
      <p:ext uri="{BB962C8B-B14F-4D97-AF65-F5344CB8AC3E}">
        <p14:creationId xmlns="" xmlns:p14="http://schemas.microsoft.com/office/powerpoint/2010/main" val="1888080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911887" y="1434986"/>
            <a:ext cx="6368225" cy="4798805"/>
          </a:xfrm>
          <a:prstGeom prst="rect">
            <a:avLst/>
          </a:prstGeom>
        </p:spPr>
      </p:pic>
      <p:sp>
        <p:nvSpPr>
          <p:cNvPr id="2" name="TextBox 1"/>
          <p:cNvSpPr txBox="1"/>
          <p:nvPr/>
        </p:nvSpPr>
        <p:spPr>
          <a:xfrm>
            <a:off x="5002306" y="6336657"/>
            <a:ext cx="5916065" cy="338554"/>
          </a:xfrm>
          <a:prstGeom prst="rect">
            <a:avLst/>
          </a:prstGeom>
          <a:noFill/>
        </p:spPr>
        <p:txBody>
          <a:bodyPr wrap="square" rtlCol="0">
            <a:spAutoFit/>
          </a:bodyPr>
          <a:lstStyle/>
          <a:p>
            <a:r>
              <a:rPr lang="zh-CN" altLang="en-US" sz="1600" b="1" dirty="0">
                <a:solidFill>
                  <a:srgbClr val="002060"/>
                </a:solidFill>
                <a:latin typeface="Helvetica" pitchFamily="2" charset="0"/>
              </a:rPr>
              <a:t>设</a:t>
            </a:r>
            <a:r>
              <a:rPr lang="zh-CN" altLang="en-US" sz="1600" b="1" dirty="0" smtClean="0">
                <a:solidFill>
                  <a:srgbClr val="002060"/>
                </a:solidFill>
                <a:latin typeface="Helvetica" pitchFamily="2" charset="0"/>
              </a:rPr>
              <a:t>计薄弱的自动化组件与企业系统共存</a:t>
            </a:r>
            <a:endParaRPr lang="en-US" sz="1600" b="1" dirty="0">
              <a:solidFill>
                <a:srgbClr val="002060"/>
              </a:solidFill>
              <a:latin typeface="Helvetica" pitchFamily="2" charset="0"/>
            </a:endParaRPr>
          </a:p>
        </p:txBody>
      </p:sp>
      <p:sp>
        <p:nvSpPr>
          <p:cNvPr id="5" name="Title 1"/>
          <p:cNvSpPr txBox="1">
            <a:spLocks/>
          </p:cNvSpPr>
          <p:nvPr/>
        </p:nvSpPr>
        <p:spPr>
          <a:xfrm>
            <a:off x="0" y="29198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u="sng" dirty="0" smtClean="0">
                <a:solidFill>
                  <a:schemeClr val="bg1"/>
                </a:solidFill>
              </a:rPr>
              <a:t>互联网现状</a:t>
            </a:r>
            <a:endParaRPr lang="zh-CN" altLang="en-US" b="1" u="sng" dirty="0">
              <a:solidFill>
                <a:schemeClr val="bg1"/>
              </a:solidFill>
            </a:endParaRPr>
          </a:p>
          <a:p>
            <a:pPr algn="ctr"/>
            <a:r>
              <a:rPr lang="zh-CN" altLang="en-US" b="1" dirty="0" smtClean="0">
                <a:solidFill>
                  <a:schemeClr val="bg1"/>
                </a:solidFill>
              </a:rPr>
              <a:t>工业企业</a:t>
            </a:r>
            <a:r>
              <a:rPr lang="zh-CN" altLang="en-US" sz="2800" b="1" dirty="0" smtClean="0">
                <a:solidFill>
                  <a:schemeClr val="bg1"/>
                </a:solidFill>
              </a:rPr>
              <a:t>整合</a:t>
            </a:r>
            <a:endParaRPr lang="en-US" sz="2800" b="1" dirty="0">
              <a:solidFill>
                <a:schemeClr val="bg1"/>
              </a:solidFill>
            </a:endParaRPr>
          </a:p>
        </p:txBody>
      </p:sp>
    </p:spTree>
    <p:extLst>
      <p:ext uri="{BB962C8B-B14F-4D97-AF65-F5344CB8AC3E}">
        <p14:creationId xmlns="" xmlns:p14="http://schemas.microsoft.com/office/powerpoint/2010/main" val="37426929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10791" y="6354759"/>
            <a:ext cx="7346373" cy="338554"/>
          </a:xfrm>
          <a:prstGeom prst="rect">
            <a:avLst/>
          </a:prstGeom>
          <a:noFill/>
        </p:spPr>
        <p:txBody>
          <a:bodyPr wrap="square" rtlCol="0">
            <a:spAutoFit/>
          </a:bodyPr>
          <a:lstStyle/>
          <a:p>
            <a:r>
              <a:rPr lang="zh-CN" altLang="en-US" sz="1600" b="1" dirty="0">
                <a:solidFill>
                  <a:srgbClr val="002060"/>
                </a:solidFill>
                <a:latin typeface="Helvetica "/>
              </a:rPr>
              <a:t>关</a:t>
            </a:r>
            <a:r>
              <a:rPr lang="zh-CN" altLang="en-US" sz="1600" b="1" dirty="0" smtClean="0">
                <a:solidFill>
                  <a:srgbClr val="002060"/>
                </a:solidFill>
                <a:latin typeface="Helvetica "/>
              </a:rPr>
              <a:t>键</a:t>
            </a:r>
            <a:r>
              <a:rPr lang="en-US" altLang="zh-CN" sz="1600" b="1" dirty="0" smtClean="0">
                <a:solidFill>
                  <a:srgbClr val="002060"/>
                </a:solidFill>
                <a:latin typeface="Helvetica "/>
              </a:rPr>
              <a:t>ICS</a:t>
            </a:r>
            <a:r>
              <a:rPr lang="zh-CN" altLang="en-US" sz="1600" b="1" dirty="0">
                <a:solidFill>
                  <a:srgbClr val="002060"/>
                </a:solidFill>
                <a:latin typeface="Helvetica "/>
              </a:rPr>
              <a:t>系</a:t>
            </a:r>
            <a:r>
              <a:rPr lang="zh-CN" altLang="en-US" sz="1600" b="1" dirty="0" smtClean="0">
                <a:solidFill>
                  <a:srgbClr val="002060"/>
                </a:solidFill>
                <a:latin typeface="Helvetica "/>
              </a:rPr>
              <a:t>统、资</a:t>
            </a:r>
            <a:r>
              <a:rPr lang="zh-CN" altLang="en-US" sz="1600" b="1" dirty="0">
                <a:solidFill>
                  <a:srgbClr val="002060"/>
                </a:solidFill>
                <a:latin typeface="Helvetica "/>
              </a:rPr>
              <a:t>产和</a:t>
            </a:r>
            <a:r>
              <a:rPr lang="en-US" altLang="zh-CN" sz="1600" b="1" dirty="0">
                <a:solidFill>
                  <a:srgbClr val="002060"/>
                </a:solidFill>
                <a:latin typeface="Helvetica "/>
              </a:rPr>
              <a:t>IT</a:t>
            </a:r>
            <a:r>
              <a:rPr lang="zh-CN" altLang="en-US" sz="1600" b="1" dirty="0">
                <a:solidFill>
                  <a:srgbClr val="002060"/>
                </a:solidFill>
                <a:latin typeface="Helvetica "/>
              </a:rPr>
              <a:t>系统之间的</a:t>
            </a:r>
            <a:r>
              <a:rPr lang="zh-CN" altLang="en-US" sz="1600" b="1" dirty="0" smtClean="0">
                <a:solidFill>
                  <a:srgbClr val="002060"/>
                </a:solidFill>
                <a:latin typeface="Helvetica "/>
              </a:rPr>
              <a:t>微</a:t>
            </a:r>
            <a:r>
              <a:rPr lang="zh-CN" altLang="en-US" sz="1600" b="1" dirty="0">
                <a:solidFill>
                  <a:srgbClr val="002060"/>
                </a:solidFill>
                <a:latin typeface="Helvetica "/>
              </a:rPr>
              <a:t>分割</a:t>
            </a:r>
            <a:endParaRPr lang="en-US" sz="1600" b="1" dirty="0">
              <a:solidFill>
                <a:srgbClr val="002060"/>
              </a:solidFill>
              <a:latin typeface="Helvetica "/>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441864" y="1642790"/>
            <a:ext cx="6406443" cy="4382543"/>
          </a:xfrm>
          <a:prstGeom prst="rect">
            <a:avLst/>
          </a:prstGeom>
        </p:spPr>
      </p:pic>
      <p:sp>
        <p:nvSpPr>
          <p:cNvPr id="6" name="Title 1"/>
          <p:cNvSpPr txBox="1">
            <a:spLocks/>
          </p:cNvSpPr>
          <p:nvPr/>
        </p:nvSpPr>
        <p:spPr>
          <a:xfrm>
            <a:off x="0" y="29198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u="sng" dirty="0" smtClean="0">
                <a:solidFill>
                  <a:schemeClr val="bg1"/>
                </a:solidFill>
              </a:rPr>
              <a:t>互联网的理想状态</a:t>
            </a:r>
            <a:r>
              <a:rPr lang="en-US" b="1" u="sng" dirty="0" smtClean="0">
                <a:solidFill>
                  <a:schemeClr val="bg1"/>
                </a:solidFill>
              </a:rPr>
              <a:t> </a:t>
            </a:r>
          </a:p>
          <a:p>
            <a:pPr algn="ctr"/>
            <a:r>
              <a:rPr lang="zh-CN" altLang="en-US" sz="2800" b="1" dirty="0" smtClean="0">
                <a:solidFill>
                  <a:schemeClr val="bg1"/>
                </a:solidFill>
              </a:rPr>
              <a:t>工业企业整合</a:t>
            </a:r>
            <a:endParaRPr lang="en-US" sz="2800" b="1" dirty="0">
              <a:solidFill>
                <a:schemeClr val="bg1"/>
              </a:solidFill>
            </a:endParaRPr>
          </a:p>
        </p:txBody>
      </p:sp>
    </p:spTree>
    <p:extLst>
      <p:ext uri="{BB962C8B-B14F-4D97-AF65-F5344CB8AC3E}">
        <p14:creationId xmlns="" xmlns:p14="http://schemas.microsoft.com/office/powerpoint/2010/main" val="3983890233"/>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mall_sqaures.png"/>
          <p:cNvPicPr>
            <a:picLocks noChangeAspect="1"/>
          </p:cNvPicPr>
          <p:nvPr/>
        </p:nvPicPr>
        <p:blipFill rotWithShape="1">
          <a:blip r:embed="rId3">
            <a:extLst>
              <a:ext uri="{28A0092B-C50C-407E-A947-70E740481C1C}">
                <a14:useLocalDpi xmlns="" xmlns:a14="http://schemas.microsoft.com/office/drawing/2010/main" val="0"/>
              </a:ext>
            </a:extLst>
          </a:blip>
          <a:srcRect l="2559" t="-1190" r="61008" b="59867"/>
          <a:stretch/>
        </p:blipFill>
        <p:spPr>
          <a:xfrm>
            <a:off x="3863233" y="3419193"/>
            <a:ext cx="2948995" cy="1693333"/>
          </a:xfrm>
          <a:prstGeom prst="rect">
            <a:avLst/>
          </a:prstGeom>
        </p:spPr>
      </p:pic>
      <p:pic>
        <p:nvPicPr>
          <p:cNvPr id="9" name="Picture 8" descr="small_sqaures.png"/>
          <p:cNvPicPr>
            <a:picLocks noChangeAspect="1"/>
          </p:cNvPicPr>
          <p:nvPr/>
        </p:nvPicPr>
        <p:blipFill rotWithShape="1">
          <a:blip r:embed="rId3">
            <a:extLst>
              <a:ext uri="{28A0092B-C50C-407E-A947-70E740481C1C}">
                <a14:useLocalDpi xmlns="" xmlns:a14="http://schemas.microsoft.com/office/drawing/2010/main" val="0"/>
              </a:ext>
            </a:extLst>
          </a:blip>
          <a:srcRect l="2559" t="-1190" r="61008" b="59867"/>
          <a:stretch/>
        </p:blipFill>
        <p:spPr>
          <a:xfrm>
            <a:off x="2432367" y="4141743"/>
            <a:ext cx="2948995" cy="1693333"/>
          </a:xfrm>
          <a:prstGeom prst="rect">
            <a:avLst/>
          </a:prstGeom>
        </p:spPr>
      </p:pic>
      <p:pic>
        <p:nvPicPr>
          <p:cNvPr id="7" name="Picture 6" descr="small_sqaures.png"/>
          <p:cNvPicPr>
            <a:picLocks noChangeAspect="1"/>
          </p:cNvPicPr>
          <p:nvPr/>
        </p:nvPicPr>
        <p:blipFill rotWithShape="1">
          <a:blip r:embed="rId3">
            <a:extLst>
              <a:ext uri="{28A0092B-C50C-407E-A947-70E740481C1C}">
                <a14:useLocalDpi xmlns="" xmlns:a14="http://schemas.microsoft.com/office/drawing/2010/main" val="0"/>
              </a:ext>
            </a:extLst>
          </a:blip>
          <a:srcRect l="59630" t="53770" r="2222" b="1971"/>
          <a:stretch/>
        </p:blipFill>
        <p:spPr>
          <a:xfrm>
            <a:off x="5268356" y="3891072"/>
            <a:ext cx="3087738" cy="1813670"/>
          </a:xfrm>
          <a:prstGeom prst="rect">
            <a:avLst/>
          </a:prstGeom>
        </p:spPr>
      </p:pic>
      <p:pic>
        <p:nvPicPr>
          <p:cNvPr id="8" name="Picture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603480" y="4802161"/>
            <a:ext cx="3295906" cy="1827675"/>
          </a:xfrm>
          <a:prstGeom prst="rect">
            <a:avLst/>
          </a:prstGeom>
        </p:spPr>
      </p:pic>
      <p:sp>
        <p:nvSpPr>
          <p:cNvPr id="45" name="Rectangle 44"/>
          <p:cNvSpPr/>
          <p:nvPr/>
        </p:nvSpPr>
        <p:spPr>
          <a:xfrm>
            <a:off x="5910404" y="6142045"/>
            <a:ext cx="1547378" cy="246221"/>
          </a:xfrm>
          <a:prstGeom prst="rect">
            <a:avLst/>
          </a:prstGeom>
        </p:spPr>
        <p:txBody>
          <a:bodyPr wrap="square">
            <a:spAutoFit/>
          </a:bodyPr>
          <a:lstStyle/>
          <a:p>
            <a:r>
              <a:rPr lang="zh-CN" altLang="en-US" sz="1000" dirty="0" smtClean="0">
                <a:latin typeface="Helvetica Neue"/>
                <a:cs typeface="Helvetica Neue"/>
              </a:rPr>
              <a:t>企业网络</a:t>
            </a:r>
            <a:endParaRPr lang="en-US" sz="1000" dirty="0">
              <a:latin typeface="Helvetica Neue"/>
              <a:cs typeface="Helvetica Neue"/>
            </a:endParaRPr>
          </a:p>
        </p:txBody>
      </p:sp>
      <p:sp>
        <p:nvSpPr>
          <p:cNvPr id="61" name="Rectangle 60"/>
          <p:cNvSpPr/>
          <p:nvPr/>
        </p:nvSpPr>
        <p:spPr>
          <a:xfrm>
            <a:off x="7671907" y="5177963"/>
            <a:ext cx="1547378" cy="246221"/>
          </a:xfrm>
          <a:prstGeom prst="rect">
            <a:avLst/>
          </a:prstGeom>
        </p:spPr>
        <p:txBody>
          <a:bodyPr wrap="square">
            <a:spAutoFit/>
          </a:bodyPr>
          <a:lstStyle/>
          <a:p>
            <a:r>
              <a:rPr lang="zh-CN" altLang="en-US" sz="1000" dirty="0"/>
              <a:t>移动网络</a:t>
            </a:r>
            <a:endParaRPr lang="en-US" sz="1000" dirty="0">
              <a:latin typeface="Helvetica Neue"/>
              <a:cs typeface="Helvetica Neue"/>
            </a:endParaRPr>
          </a:p>
        </p:txBody>
      </p:sp>
      <p:pic>
        <p:nvPicPr>
          <p:cNvPr id="4" name="Picture 3" descr="data_center.png"/>
          <p:cNvPicPr>
            <a:picLocks noChangeAspect="1"/>
          </p:cNvPicPr>
          <p:nvPr/>
        </p:nvPicPr>
        <p:blipFill rotWithShape="1">
          <a:blip r:embed="rId5">
            <a:extLst>
              <a:ext uri="{28A0092B-C50C-407E-A947-70E740481C1C}">
                <a14:useLocalDpi xmlns="" xmlns:a14="http://schemas.microsoft.com/office/drawing/2010/main" val="0"/>
              </a:ext>
            </a:extLst>
          </a:blip>
          <a:srcRect l="-5699" t="49299" r="83258" b="5841"/>
          <a:stretch/>
        </p:blipFill>
        <p:spPr>
          <a:xfrm>
            <a:off x="4399601" y="5003677"/>
            <a:ext cx="594839" cy="995580"/>
          </a:xfrm>
          <a:prstGeom prst="rect">
            <a:avLst/>
          </a:prstGeom>
        </p:spPr>
      </p:pic>
      <p:pic>
        <p:nvPicPr>
          <p:cNvPr id="77" name="Picture 76" descr="data_center.png"/>
          <p:cNvPicPr>
            <a:picLocks noChangeAspect="1"/>
          </p:cNvPicPr>
          <p:nvPr/>
        </p:nvPicPr>
        <p:blipFill rotWithShape="1">
          <a:blip r:embed="rId5">
            <a:extLst>
              <a:ext uri="{28A0092B-C50C-407E-A947-70E740481C1C}">
                <a14:useLocalDpi xmlns="" xmlns:a14="http://schemas.microsoft.com/office/drawing/2010/main" val="0"/>
              </a:ext>
            </a:extLst>
          </a:blip>
          <a:srcRect l="-5699" t="49299" r="83258" b="5841"/>
          <a:stretch/>
        </p:blipFill>
        <p:spPr>
          <a:xfrm>
            <a:off x="4768110" y="5201607"/>
            <a:ext cx="594839" cy="995580"/>
          </a:xfrm>
          <a:prstGeom prst="rect">
            <a:avLst/>
          </a:prstGeom>
        </p:spPr>
      </p:pic>
      <p:pic>
        <p:nvPicPr>
          <p:cNvPr id="88" name="Picture 87" descr="data_center.png"/>
          <p:cNvPicPr>
            <a:picLocks noChangeAspect="1"/>
          </p:cNvPicPr>
          <p:nvPr/>
        </p:nvPicPr>
        <p:blipFill rotWithShape="1">
          <a:blip r:embed="rId5">
            <a:extLst>
              <a:ext uri="{28A0092B-C50C-407E-A947-70E740481C1C}">
                <a14:useLocalDpi xmlns="" xmlns:a14="http://schemas.microsoft.com/office/drawing/2010/main" val="0"/>
              </a:ext>
            </a:extLst>
          </a:blip>
          <a:srcRect l="-5699" t="49299" r="83258" b="5841"/>
          <a:stretch/>
        </p:blipFill>
        <p:spPr>
          <a:xfrm flipH="1">
            <a:off x="5206483" y="5224757"/>
            <a:ext cx="594839" cy="995580"/>
          </a:xfrm>
          <a:prstGeom prst="rect">
            <a:avLst/>
          </a:prstGeom>
        </p:spPr>
      </p:pic>
      <p:pic>
        <p:nvPicPr>
          <p:cNvPr id="98" name="Picture 97" descr="cell2.png"/>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7726348" y="4253956"/>
            <a:ext cx="661344" cy="553683"/>
          </a:xfrm>
          <a:prstGeom prst="rect">
            <a:avLst/>
          </a:prstGeom>
        </p:spPr>
      </p:pic>
      <p:grpSp>
        <p:nvGrpSpPr>
          <p:cNvPr id="17" name="Group 16"/>
          <p:cNvGrpSpPr/>
          <p:nvPr/>
        </p:nvGrpSpPr>
        <p:grpSpPr>
          <a:xfrm>
            <a:off x="1231907" y="2096300"/>
            <a:ext cx="2252113" cy="1555214"/>
            <a:chOff x="1231907" y="2096300"/>
            <a:chExt cx="2252113" cy="1555214"/>
          </a:xfrm>
        </p:grpSpPr>
        <p:grpSp>
          <p:nvGrpSpPr>
            <p:cNvPr id="3" name="Group 2"/>
            <p:cNvGrpSpPr/>
            <p:nvPr/>
          </p:nvGrpSpPr>
          <p:grpSpPr>
            <a:xfrm>
              <a:off x="1477863" y="2491037"/>
              <a:ext cx="2006157" cy="1160477"/>
              <a:chOff x="1477863" y="2491037"/>
              <a:chExt cx="2006157" cy="1160477"/>
            </a:xfrm>
          </p:grpSpPr>
          <p:pic>
            <p:nvPicPr>
              <p:cNvPr id="65" name="Picture 64" descr="small_sqaures.png"/>
              <p:cNvPicPr>
                <a:picLocks noChangeAspect="1"/>
              </p:cNvPicPr>
              <p:nvPr/>
            </p:nvPicPr>
            <p:blipFill rotWithShape="1">
              <a:blip r:embed="rId3">
                <a:alphaModFix amt="60000"/>
                <a:extLst>
                  <a:ext uri="{28A0092B-C50C-407E-A947-70E740481C1C}">
                    <a14:useLocalDpi xmlns="" xmlns:a14="http://schemas.microsoft.com/office/drawing/2010/main" val="0"/>
                  </a:ext>
                </a:extLst>
              </a:blip>
              <a:srcRect l="13052" t="58729" r="46154" b="-3358"/>
              <a:stretch/>
            </p:blipFill>
            <p:spPr>
              <a:xfrm>
                <a:off x="1477863" y="2540412"/>
                <a:ext cx="2006157" cy="1111102"/>
              </a:xfrm>
              <a:prstGeom prst="rect">
                <a:avLst/>
              </a:prstGeom>
            </p:spPr>
          </p:pic>
          <p:pic>
            <p:nvPicPr>
              <p:cNvPr id="84" name="Picture 83"/>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2202896" y="2491037"/>
                <a:ext cx="563274" cy="755380"/>
              </a:xfrm>
              <a:prstGeom prst="rect">
                <a:avLst/>
              </a:prstGeom>
            </p:spPr>
          </p:pic>
        </p:grpSp>
        <p:sp>
          <p:nvSpPr>
            <p:cNvPr id="93" name="Rectangle 92"/>
            <p:cNvSpPr/>
            <p:nvPr/>
          </p:nvSpPr>
          <p:spPr>
            <a:xfrm>
              <a:off x="1231907" y="2096300"/>
              <a:ext cx="1613004" cy="246221"/>
            </a:xfrm>
            <a:prstGeom prst="rect">
              <a:avLst/>
            </a:prstGeom>
          </p:spPr>
          <p:txBody>
            <a:bodyPr wrap="square">
              <a:spAutoFit/>
            </a:bodyPr>
            <a:lstStyle/>
            <a:p>
              <a:pPr algn="ctr"/>
              <a:r>
                <a:rPr lang="en-US" sz="1000" dirty="0" smtClean="0">
                  <a:latin typeface="Helvetica Neue"/>
                  <a:cs typeface="Helvetica Neue"/>
                </a:rPr>
                <a:t>HMI</a:t>
              </a:r>
              <a:endParaRPr lang="en-US" sz="1000" dirty="0">
                <a:latin typeface="Helvetica Neue"/>
                <a:cs typeface="Helvetica Neue"/>
              </a:endParaRPr>
            </a:p>
          </p:txBody>
        </p:sp>
      </p:grpSp>
      <p:grpSp>
        <p:nvGrpSpPr>
          <p:cNvPr id="20" name="Group 19"/>
          <p:cNvGrpSpPr/>
          <p:nvPr/>
        </p:nvGrpSpPr>
        <p:grpSpPr>
          <a:xfrm>
            <a:off x="5718891" y="1570716"/>
            <a:ext cx="2174542" cy="1431292"/>
            <a:chOff x="5718891" y="1570716"/>
            <a:chExt cx="2174542" cy="1431292"/>
          </a:xfrm>
        </p:grpSpPr>
        <p:grpSp>
          <p:nvGrpSpPr>
            <p:cNvPr id="12" name="Group 11"/>
            <p:cNvGrpSpPr/>
            <p:nvPr/>
          </p:nvGrpSpPr>
          <p:grpSpPr>
            <a:xfrm>
              <a:off x="5718891" y="1890906"/>
              <a:ext cx="2006157" cy="1111102"/>
              <a:chOff x="5718891" y="1890906"/>
              <a:chExt cx="2006157" cy="1111102"/>
            </a:xfrm>
          </p:grpSpPr>
          <p:pic>
            <p:nvPicPr>
              <p:cNvPr id="80" name="Picture 79" descr="small_sqaures.png"/>
              <p:cNvPicPr>
                <a:picLocks noChangeAspect="1"/>
              </p:cNvPicPr>
              <p:nvPr/>
            </p:nvPicPr>
            <p:blipFill rotWithShape="1">
              <a:blip r:embed="rId3">
                <a:alphaModFix amt="60000"/>
                <a:extLst>
                  <a:ext uri="{28A0092B-C50C-407E-A947-70E740481C1C}">
                    <a14:useLocalDpi xmlns="" xmlns:a14="http://schemas.microsoft.com/office/drawing/2010/main" val="0"/>
                  </a:ext>
                </a:extLst>
              </a:blip>
              <a:srcRect l="13052" t="58729" r="46154" b="-3358"/>
              <a:stretch/>
            </p:blipFill>
            <p:spPr>
              <a:xfrm>
                <a:off x="5718891" y="1890906"/>
                <a:ext cx="2006157" cy="1111102"/>
              </a:xfrm>
              <a:prstGeom prst="rect">
                <a:avLst/>
              </a:prstGeom>
            </p:spPr>
          </p:pic>
          <p:pic>
            <p:nvPicPr>
              <p:cNvPr id="78" name="Picture 77"/>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6311336" y="2023196"/>
                <a:ext cx="1064353" cy="711005"/>
              </a:xfrm>
              <a:prstGeom prst="rect">
                <a:avLst/>
              </a:prstGeom>
            </p:spPr>
          </p:pic>
        </p:grpSp>
        <p:sp>
          <p:nvSpPr>
            <p:cNvPr id="97" name="Rectangle 96"/>
            <p:cNvSpPr/>
            <p:nvPr/>
          </p:nvSpPr>
          <p:spPr>
            <a:xfrm>
              <a:off x="6280429" y="1570716"/>
              <a:ext cx="1613004" cy="246221"/>
            </a:xfrm>
            <a:prstGeom prst="rect">
              <a:avLst/>
            </a:prstGeom>
          </p:spPr>
          <p:txBody>
            <a:bodyPr wrap="square">
              <a:spAutoFit/>
            </a:bodyPr>
            <a:lstStyle/>
            <a:p>
              <a:pPr algn="ctr"/>
              <a:r>
                <a:rPr lang="en-US" sz="1000" dirty="0" smtClean="0">
                  <a:latin typeface="Helvetica Neue"/>
                  <a:cs typeface="Helvetica Neue"/>
                </a:rPr>
                <a:t>PLCs</a:t>
              </a:r>
              <a:endParaRPr lang="en-US" sz="1000" dirty="0">
                <a:latin typeface="Helvetica Neue"/>
                <a:cs typeface="Helvetica Neue"/>
              </a:endParaRPr>
            </a:p>
          </p:txBody>
        </p:sp>
      </p:grpSp>
      <p:grpSp>
        <p:nvGrpSpPr>
          <p:cNvPr id="26" name="Group 25"/>
          <p:cNvGrpSpPr/>
          <p:nvPr/>
        </p:nvGrpSpPr>
        <p:grpSpPr>
          <a:xfrm>
            <a:off x="2286000" y="2343600"/>
            <a:ext cx="9554118" cy="5147339"/>
            <a:chOff x="2268943" y="2354222"/>
            <a:chExt cx="9554118" cy="5147339"/>
          </a:xfrm>
        </p:grpSpPr>
        <p:grpSp>
          <p:nvGrpSpPr>
            <p:cNvPr id="70" name="Group 69"/>
            <p:cNvGrpSpPr/>
            <p:nvPr/>
          </p:nvGrpSpPr>
          <p:grpSpPr>
            <a:xfrm>
              <a:off x="9532055" y="2358061"/>
              <a:ext cx="2291006" cy="5143500"/>
              <a:chOff x="7353987" y="1010886"/>
              <a:chExt cx="2291006" cy="5143500"/>
            </a:xfrm>
          </p:grpSpPr>
          <p:pic>
            <p:nvPicPr>
              <p:cNvPr id="71" name="Picture 70" descr="diagram_042015.png"/>
              <p:cNvPicPr>
                <a:picLocks noChangeAspect="1"/>
              </p:cNvPicPr>
              <p:nvPr/>
            </p:nvPicPr>
            <p:blipFill rotWithShape="1">
              <a:blip r:embed="rId9">
                <a:extLst>
                  <a:ext uri="{28A0092B-C50C-407E-A947-70E740481C1C}">
                    <a14:useLocalDpi xmlns="" xmlns:a14="http://schemas.microsoft.com/office/drawing/2010/main" val="0"/>
                  </a:ext>
                </a:extLst>
              </a:blip>
              <a:srcRect l="83222"/>
              <a:stretch/>
            </p:blipFill>
            <p:spPr>
              <a:xfrm>
                <a:off x="7353987" y="1010886"/>
                <a:ext cx="1534197" cy="5143500"/>
              </a:xfrm>
              <a:prstGeom prst="rect">
                <a:avLst/>
              </a:prstGeom>
            </p:spPr>
          </p:pic>
          <p:sp>
            <p:nvSpPr>
              <p:cNvPr id="72" name="Rectangle 71"/>
              <p:cNvSpPr/>
              <p:nvPr/>
            </p:nvSpPr>
            <p:spPr>
              <a:xfrm>
                <a:off x="7895825" y="3435098"/>
                <a:ext cx="1547378" cy="461665"/>
              </a:xfrm>
              <a:prstGeom prst="rect">
                <a:avLst/>
              </a:prstGeom>
            </p:spPr>
            <p:txBody>
              <a:bodyPr wrap="square">
                <a:spAutoFit/>
              </a:bodyPr>
              <a:lstStyle/>
              <a:p>
                <a:r>
                  <a:rPr lang="zh-CN" altLang="en-US" sz="1200" dirty="0" smtClean="0">
                    <a:solidFill>
                      <a:srgbClr val="002060"/>
                    </a:solidFill>
                    <a:latin typeface="Helvetica Neue"/>
                    <a:cs typeface="Helvetica Neue"/>
                  </a:rPr>
                  <a:t>通过现有的基础架构进行</a:t>
                </a:r>
                <a:endParaRPr lang="en-US" sz="1200" dirty="0">
                  <a:solidFill>
                    <a:srgbClr val="002060"/>
                  </a:solidFill>
                  <a:latin typeface="Helvetica Neue"/>
                  <a:cs typeface="Helvetica Neue"/>
                </a:endParaRPr>
              </a:p>
            </p:txBody>
          </p:sp>
          <p:sp>
            <p:nvSpPr>
              <p:cNvPr id="73" name="Rectangle 72"/>
              <p:cNvSpPr/>
              <p:nvPr/>
            </p:nvSpPr>
            <p:spPr>
              <a:xfrm>
                <a:off x="7907695" y="2746726"/>
                <a:ext cx="1737298" cy="461665"/>
              </a:xfrm>
              <a:prstGeom prst="rect">
                <a:avLst/>
              </a:prstGeom>
            </p:spPr>
            <p:txBody>
              <a:bodyPr wrap="square">
                <a:spAutoFit/>
              </a:bodyPr>
              <a:lstStyle/>
              <a:p>
                <a:r>
                  <a:rPr lang="zh-CN" altLang="en-US" sz="1200" dirty="0">
                    <a:solidFill>
                      <a:srgbClr val="002060"/>
                    </a:solidFill>
                    <a:latin typeface="Helvetica Neue"/>
                    <a:cs typeface="Helvetica Neue"/>
                  </a:rPr>
                  <a:t>设定和忽略 </a:t>
                </a:r>
                <a:r>
                  <a:rPr lang="en-US" altLang="zh-CN" sz="1200" dirty="0" smtClean="0">
                    <a:solidFill>
                      <a:srgbClr val="002060"/>
                    </a:solidFill>
                    <a:latin typeface="Helvetica Neue"/>
                    <a:cs typeface="Helvetica Neue"/>
                  </a:rPr>
                  <a:t>– </a:t>
                </a:r>
                <a:r>
                  <a:rPr lang="zh-CN" altLang="en-US" sz="1200" dirty="0" smtClean="0">
                    <a:solidFill>
                      <a:srgbClr val="002060"/>
                    </a:solidFill>
                    <a:latin typeface="Helvetica Neue"/>
                    <a:cs typeface="Helvetica Neue"/>
                  </a:rPr>
                  <a:t>每</a:t>
                </a:r>
                <a:r>
                  <a:rPr lang="en-US" altLang="zh-CN" sz="1200" dirty="0" smtClean="0">
                    <a:solidFill>
                      <a:srgbClr val="002060"/>
                    </a:solidFill>
                    <a:latin typeface="Helvetica Neue"/>
                    <a:cs typeface="Helvetica Neue"/>
                  </a:rPr>
                  <a:t>QTR</a:t>
                </a:r>
                <a:r>
                  <a:rPr lang="zh-CN" altLang="en-US" sz="1200" dirty="0">
                    <a:solidFill>
                      <a:srgbClr val="002060"/>
                    </a:solidFill>
                    <a:latin typeface="Helvetica Neue"/>
                    <a:cs typeface="Helvetica Neue"/>
                  </a:rPr>
                  <a:t>的最小配置。</a:t>
                </a:r>
                <a:endParaRPr lang="en-US" sz="1200" dirty="0">
                  <a:solidFill>
                    <a:srgbClr val="002060"/>
                  </a:solidFill>
                  <a:latin typeface="Helvetica Neue"/>
                  <a:cs typeface="Helvetica Neue"/>
                </a:endParaRPr>
              </a:p>
            </p:txBody>
          </p:sp>
          <p:sp>
            <p:nvSpPr>
              <p:cNvPr id="74" name="Rectangle 73"/>
              <p:cNvSpPr/>
              <p:nvPr/>
            </p:nvSpPr>
            <p:spPr>
              <a:xfrm>
                <a:off x="7907695" y="2046486"/>
                <a:ext cx="1737298" cy="461665"/>
              </a:xfrm>
              <a:prstGeom prst="rect">
                <a:avLst/>
              </a:prstGeom>
            </p:spPr>
            <p:txBody>
              <a:bodyPr wrap="square">
                <a:spAutoFit/>
              </a:bodyPr>
              <a:lstStyle/>
              <a:p>
                <a:r>
                  <a:rPr lang="zh-CN" altLang="en-US" sz="1200" dirty="0" smtClean="0">
                    <a:solidFill>
                      <a:srgbClr val="002060"/>
                    </a:solidFill>
                    <a:latin typeface="Helvetica Neue"/>
                    <a:cs typeface="Helvetica Neue"/>
                  </a:rPr>
                  <a:t>安全隐密地拓展您的网络</a:t>
                </a:r>
                <a:endParaRPr lang="en-US" sz="1200" dirty="0">
                  <a:solidFill>
                    <a:srgbClr val="002060"/>
                  </a:solidFill>
                  <a:latin typeface="Helvetica Neue"/>
                  <a:cs typeface="Helvetica Neue"/>
                </a:endParaRPr>
              </a:p>
            </p:txBody>
          </p:sp>
          <p:sp>
            <p:nvSpPr>
              <p:cNvPr id="75" name="Rectangle 74"/>
              <p:cNvSpPr/>
              <p:nvPr/>
            </p:nvSpPr>
            <p:spPr>
              <a:xfrm>
                <a:off x="7907695" y="1342328"/>
                <a:ext cx="1737298" cy="276999"/>
              </a:xfrm>
              <a:prstGeom prst="rect">
                <a:avLst/>
              </a:prstGeom>
            </p:spPr>
            <p:txBody>
              <a:bodyPr wrap="square">
                <a:spAutoFit/>
              </a:bodyPr>
              <a:lstStyle/>
              <a:p>
                <a:r>
                  <a:rPr lang="zh-CN" altLang="en-US" sz="1200" dirty="0">
                    <a:solidFill>
                      <a:srgbClr val="002060"/>
                    </a:solidFill>
                    <a:latin typeface="Helvetica Neue"/>
                    <a:cs typeface="Helvetica Neue"/>
                  </a:rPr>
                  <a:t>数分钟内部署覆盖网络</a:t>
                </a:r>
                <a:endParaRPr lang="en-US" sz="1200" dirty="0">
                  <a:solidFill>
                    <a:srgbClr val="002060"/>
                  </a:solidFill>
                  <a:latin typeface="Helvetica Neue"/>
                  <a:cs typeface="Helvetica Neue"/>
                </a:endParaRPr>
              </a:p>
            </p:txBody>
          </p:sp>
        </p:grpSp>
        <p:grpSp>
          <p:nvGrpSpPr>
            <p:cNvPr id="99" name="Group 98"/>
            <p:cNvGrpSpPr/>
            <p:nvPr/>
          </p:nvGrpSpPr>
          <p:grpSpPr>
            <a:xfrm>
              <a:off x="2268943" y="2354222"/>
              <a:ext cx="6253191" cy="3517420"/>
              <a:chOff x="864787" y="768396"/>
              <a:chExt cx="6253191" cy="3517420"/>
            </a:xfrm>
          </p:grpSpPr>
          <p:grpSp>
            <p:nvGrpSpPr>
              <p:cNvPr id="101" name="Group 100"/>
              <p:cNvGrpSpPr/>
              <p:nvPr/>
            </p:nvGrpSpPr>
            <p:grpSpPr>
              <a:xfrm>
                <a:off x="864787" y="768396"/>
                <a:ext cx="6253191" cy="3517420"/>
                <a:chOff x="864787" y="63710"/>
                <a:chExt cx="6253191" cy="3517420"/>
              </a:xfrm>
            </p:grpSpPr>
            <p:pic>
              <p:nvPicPr>
                <p:cNvPr id="106" name="Picture 105"/>
                <p:cNvPicPr>
                  <a:picLocks noChangeAspect="1"/>
                </p:cNvPicPr>
                <p:nvPr/>
              </p:nvPicPr>
              <p:blipFill>
                <a:blip r:embed="rId10" cstate="print">
                  <a:alphaModFix amt="62000"/>
                  <a:extLst>
                    <a:ext uri="{28A0092B-C50C-407E-A947-70E740481C1C}">
                      <a14:useLocalDpi xmlns="" xmlns:a14="http://schemas.microsoft.com/office/drawing/2010/main" val="0"/>
                    </a:ext>
                  </a:extLst>
                </a:blip>
                <a:stretch>
                  <a:fillRect/>
                </a:stretch>
              </p:blipFill>
              <p:spPr>
                <a:xfrm>
                  <a:off x="6015928" y="1450911"/>
                  <a:ext cx="420348" cy="430805"/>
                </a:xfrm>
                <a:prstGeom prst="rect">
                  <a:avLst/>
                </a:prstGeom>
              </p:spPr>
            </p:pic>
            <p:pic>
              <p:nvPicPr>
                <p:cNvPr id="107" name="Picture 106" descr="platform.png"/>
                <p:cNvPicPr>
                  <a:picLocks noChangeAspect="1"/>
                </p:cNvPicPr>
                <p:nvPr/>
              </p:nvPicPr>
              <p:blipFill>
                <a:blip r:embed="rId11">
                  <a:alphaModFix amt="24000"/>
                  <a:extLst>
                    <a:ext uri="{28A0092B-C50C-407E-A947-70E740481C1C}">
                      <a14:useLocalDpi xmlns="" xmlns:a14="http://schemas.microsoft.com/office/drawing/2010/main" val="0"/>
                    </a:ext>
                  </a:extLst>
                </a:blip>
                <a:stretch>
                  <a:fillRect/>
                </a:stretch>
              </p:blipFill>
              <p:spPr>
                <a:xfrm>
                  <a:off x="864787" y="63710"/>
                  <a:ext cx="6253191" cy="3517420"/>
                </a:xfrm>
                <a:prstGeom prst="rect">
                  <a:avLst/>
                </a:prstGeom>
              </p:spPr>
            </p:pic>
          </p:grpSp>
          <p:grpSp>
            <p:nvGrpSpPr>
              <p:cNvPr id="102" name="Group 101"/>
              <p:cNvGrpSpPr/>
              <p:nvPr/>
            </p:nvGrpSpPr>
            <p:grpSpPr>
              <a:xfrm>
                <a:off x="1294074" y="1033436"/>
                <a:ext cx="3967202" cy="1210375"/>
                <a:chOff x="1294074" y="1033436"/>
                <a:chExt cx="3967202" cy="1210375"/>
              </a:xfrm>
            </p:grpSpPr>
            <p:pic>
              <p:nvPicPr>
                <p:cNvPr id="103" name="Picture 102" descr="triangle.png"/>
                <p:cNvPicPr>
                  <a:picLocks noChangeAspect="1"/>
                </p:cNvPicPr>
                <p:nvPr/>
              </p:nvPicPr>
              <p:blipFill>
                <a:blip r:embed="rId12">
                  <a:alphaModFix amt="52000"/>
                  <a:extLst>
                    <a:ext uri="{28A0092B-C50C-407E-A947-70E740481C1C}">
                      <a14:useLocalDpi xmlns="" xmlns:a14="http://schemas.microsoft.com/office/drawing/2010/main" val="0"/>
                    </a:ext>
                  </a:extLst>
                </a:blip>
                <a:stretch>
                  <a:fillRect/>
                </a:stretch>
              </p:blipFill>
              <p:spPr>
                <a:xfrm>
                  <a:off x="4238595" y="1058243"/>
                  <a:ext cx="1022681" cy="513411"/>
                </a:xfrm>
                <a:prstGeom prst="rect">
                  <a:avLst/>
                </a:prstGeom>
              </p:spPr>
            </p:pic>
            <p:pic>
              <p:nvPicPr>
                <p:cNvPr id="104" name="Picture 103" descr="triangle.png"/>
                <p:cNvPicPr>
                  <a:picLocks noChangeAspect="1"/>
                </p:cNvPicPr>
                <p:nvPr/>
              </p:nvPicPr>
              <p:blipFill>
                <a:blip r:embed="rId12">
                  <a:alphaModFix amt="52000"/>
                  <a:extLst>
                    <a:ext uri="{28A0092B-C50C-407E-A947-70E740481C1C}">
                      <a14:useLocalDpi xmlns="" xmlns:a14="http://schemas.microsoft.com/office/drawing/2010/main" val="0"/>
                    </a:ext>
                  </a:extLst>
                </a:blip>
                <a:stretch>
                  <a:fillRect/>
                </a:stretch>
              </p:blipFill>
              <p:spPr>
                <a:xfrm flipH="1">
                  <a:off x="1294074" y="1730400"/>
                  <a:ext cx="1022681" cy="513411"/>
                </a:xfrm>
                <a:prstGeom prst="rect">
                  <a:avLst/>
                </a:prstGeom>
              </p:spPr>
            </p:pic>
            <p:pic>
              <p:nvPicPr>
                <p:cNvPr id="105" name="Picture 104" descr="triangle.png"/>
                <p:cNvPicPr>
                  <a:picLocks noChangeAspect="1"/>
                </p:cNvPicPr>
                <p:nvPr/>
              </p:nvPicPr>
              <p:blipFill>
                <a:blip r:embed="rId12">
                  <a:alphaModFix amt="52000"/>
                  <a:extLst>
                    <a:ext uri="{28A0092B-C50C-407E-A947-70E740481C1C}">
                      <a14:useLocalDpi xmlns="" xmlns:a14="http://schemas.microsoft.com/office/drawing/2010/main" val="0"/>
                    </a:ext>
                  </a:extLst>
                </a:blip>
                <a:stretch>
                  <a:fillRect/>
                </a:stretch>
              </p:blipFill>
              <p:spPr>
                <a:xfrm flipH="1">
                  <a:off x="2680339" y="1033436"/>
                  <a:ext cx="1022681" cy="513411"/>
                </a:xfrm>
                <a:prstGeom prst="rect">
                  <a:avLst/>
                </a:prstGeom>
              </p:spPr>
            </p:pic>
          </p:grpSp>
        </p:grpSp>
      </p:grpSp>
      <p:grpSp>
        <p:nvGrpSpPr>
          <p:cNvPr id="30" name="Group 29"/>
          <p:cNvGrpSpPr/>
          <p:nvPr/>
        </p:nvGrpSpPr>
        <p:grpSpPr>
          <a:xfrm>
            <a:off x="3045197" y="2684289"/>
            <a:ext cx="3198063" cy="1531375"/>
            <a:chOff x="3045197" y="2684289"/>
            <a:chExt cx="3198063" cy="1531375"/>
          </a:xfrm>
        </p:grpSpPr>
        <p:cxnSp>
          <p:nvCxnSpPr>
            <p:cNvPr id="108" name="Straight Connector 107"/>
            <p:cNvCxnSpPr/>
            <p:nvPr/>
          </p:nvCxnSpPr>
          <p:spPr>
            <a:xfrm flipV="1">
              <a:off x="3537929" y="3065749"/>
              <a:ext cx="1203402" cy="6321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4784477" y="3089017"/>
              <a:ext cx="1208777" cy="8560"/>
            </a:xfrm>
            <a:prstGeom prst="line">
              <a:avLst/>
            </a:prstGeom>
          </p:spPr>
          <p:style>
            <a:lnRef idx="2">
              <a:schemeClr val="accent1"/>
            </a:lnRef>
            <a:fillRef idx="0">
              <a:schemeClr val="accent1"/>
            </a:fillRef>
            <a:effectRef idx="1">
              <a:schemeClr val="accent1"/>
            </a:effectRef>
            <a:fontRef idx="minor">
              <a:schemeClr val="tx1"/>
            </a:fontRef>
          </p:style>
        </p:cxnSp>
        <p:pic>
          <p:nvPicPr>
            <p:cNvPr id="110" name="Picture 109"/>
            <p:cNvPicPr>
              <a:picLocks noChangeAspect="1"/>
            </p:cNvPicPr>
            <p:nvPr/>
          </p:nvPicPr>
          <p:blipFill>
            <a:blip r:embed="rId13">
              <a:extLst>
                <a:ext uri="{28A0092B-C50C-407E-A947-70E740481C1C}">
                  <a14:useLocalDpi xmlns="" xmlns:a14="http://schemas.microsoft.com/office/drawing/2010/main" val="0"/>
                </a:ext>
              </a:extLst>
            </a:blip>
            <a:stretch>
              <a:fillRect/>
            </a:stretch>
          </p:blipFill>
          <p:spPr>
            <a:xfrm>
              <a:off x="4498299" y="2684289"/>
              <a:ext cx="734450" cy="576634"/>
            </a:xfrm>
            <a:prstGeom prst="rect">
              <a:avLst/>
            </a:prstGeom>
          </p:spPr>
        </p:pic>
        <p:cxnSp>
          <p:nvCxnSpPr>
            <p:cNvPr id="111" name="Straight Connector 110"/>
            <p:cNvCxnSpPr/>
            <p:nvPr/>
          </p:nvCxnSpPr>
          <p:spPr>
            <a:xfrm>
              <a:off x="3405476" y="3702143"/>
              <a:ext cx="627305" cy="364964"/>
            </a:xfrm>
            <a:prstGeom prst="line">
              <a:avLst/>
            </a:prstGeom>
          </p:spPr>
          <p:style>
            <a:lnRef idx="2">
              <a:schemeClr val="accent1"/>
            </a:lnRef>
            <a:fillRef idx="0">
              <a:schemeClr val="accent1"/>
            </a:fillRef>
            <a:effectRef idx="1">
              <a:schemeClr val="accent1"/>
            </a:effectRef>
            <a:fontRef idx="minor">
              <a:schemeClr val="tx1"/>
            </a:fontRef>
          </p:style>
        </p:cxnSp>
        <p:pic>
          <p:nvPicPr>
            <p:cNvPr id="112" name="Picture 111"/>
            <p:cNvPicPr>
              <a:picLocks noChangeAspect="1"/>
            </p:cNvPicPr>
            <p:nvPr/>
          </p:nvPicPr>
          <p:blipFill>
            <a:blip r:embed="rId13">
              <a:extLst>
                <a:ext uri="{28A0092B-C50C-407E-A947-70E740481C1C}">
                  <a14:useLocalDpi xmlns="" xmlns:a14="http://schemas.microsoft.com/office/drawing/2010/main" val="0"/>
                </a:ext>
              </a:extLst>
            </a:blip>
            <a:stretch>
              <a:fillRect/>
            </a:stretch>
          </p:blipFill>
          <p:spPr>
            <a:xfrm>
              <a:off x="3045197" y="3439678"/>
              <a:ext cx="734450" cy="576634"/>
            </a:xfrm>
            <a:prstGeom prst="rect">
              <a:avLst/>
            </a:prstGeom>
          </p:spPr>
        </p:pic>
        <p:cxnSp>
          <p:nvCxnSpPr>
            <p:cNvPr id="113" name="Straight Connector 112"/>
            <p:cNvCxnSpPr/>
            <p:nvPr/>
          </p:nvCxnSpPr>
          <p:spPr>
            <a:xfrm flipV="1">
              <a:off x="4025858" y="3155742"/>
              <a:ext cx="1794442" cy="880863"/>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Picture 113"/>
            <p:cNvPicPr>
              <a:picLocks noChangeAspect="1"/>
            </p:cNvPicPr>
            <p:nvPr/>
          </p:nvPicPr>
          <p:blipFill>
            <a:blip r:embed="rId14">
              <a:extLst>
                <a:ext uri="{28A0092B-C50C-407E-A947-70E740481C1C}">
                  <a14:useLocalDpi xmlns="" xmlns:a14="http://schemas.microsoft.com/office/drawing/2010/main" val="0"/>
                </a:ext>
              </a:extLst>
            </a:blip>
            <a:stretch>
              <a:fillRect/>
            </a:stretch>
          </p:blipFill>
          <p:spPr>
            <a:xfrm>
              <a:off x="3667815" y="3186190"/>
              <a:ext cx="828452" cy="1029474"/>
            </a:xfrm>
            <a:prstGeom prst="rect">
              <a:avLst/>
            </a:prstGeom>
          </p:spPr>
        </p:pic>
        <p:pic>
          <p:nvPicPr>
            <p:cNvPr id="115" name="Picture 114"/>
            <p:cNvPicPr>
              <a:picLocks noChangeAspect="1"/>
            </p:cNvPicPr>
            <p:nvPr/>
          </p:nvPicPr>
          <p:blipFill>
            <a:blip r:embed="rId13">
              <a:extLst>
                <a:ext uri="{28A0092B-C50C-407E-A947-70E740481C1C}">
                  <a14:useLocalDpi xmlns="" xmlns:a14="http://schemas.microsoft.com/office/drawing/2010/main" val="0"/>
                </a:ext>
              </a:extLst>
            </a:blip>
            <a:stretch>
              <a:fillRect/>
            </a:stretch>
          </p:blipFill>
          <p:spPr>
            <a:xfrm>
              <a:off x="5508810" y="2721320"/>
              <a:ext cx="734450" cy="576634"/>
            </a:xfrm>
            <a:prstGeom prst="rect">
              <a:avLst/>
            </a:prstGeom>
          </p:spPr>
        </p:pic>
      </p:grpSp>
      <p:grpSp>
        <p:nvGrpSpPr>
          <p:cNvPr id="22" name="Group 21"/>
          <p:cNvGrpSpPr/>
          <p:nvPr/>
        </p:nvGrpSpPr>
        <p:grpSpPr>
          <a:xfrm>
            <a:off x="2925438" y="4514398"/>
            <a:ext cx="1047026" cy="859922"/>
            <a:chOff x="2935599" y="4493315"/>
            <a:chExt cx="1047026" cy="859922"/>
          </a:xfrm>
        </p:grpSpPr>
        <p:pic>
          <p:nvPicPr>
            <p:cNvPr id="63" name="Picture 62"/>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3406976" y="4493315"/>
              <a:ext cx="532300" cy="713843"/>
            </a:xfrm>
            <a:prstGeom prst="rect">
              <a:avLst/>
            </a:prstGeom>
          </p:spPr>
        </p:pic>
        <p:sp>
          <p:nvSpPr>
            <p:cNvPr id="21" name="TextBox 20"/>
            <p:cNvSpPr txBox="1"/>
            <p:nvPr/>
          </p:nvSpPr>
          <p:spPr>
            <a:xfrm rot="1656083">
              <a:off x="2935599" y="5107016"/>
              <a:ext cx="1047026" cy="246221"/>
            </a:xfrm>
            <a:prstGeom prst="rect">
              <a:avLst/>
            </a:prstGeom>
            <a:noFill/>
          </p:spPr>
          <p:txBody>
            <a:bodyPr wrap="square" rtlCol="0">
              <a:spAutoFit/>
            </a:bodyPr>
            <a:lstStyle/>
            <a:p>
              <a:pPr algn="ctr"/>
              <a:r>
                <a:rPr lang="en-US" sz="1000" dirty="0" smtClean="0">
                  <a:solidFill>
                    <a:schemeClr val="bg1"/>
                  </a:solidFill>
                  <a:latin typeface="Helvetica Neue"/>
                  <a:cs typeface="Helvetica Neue"/>
                </a:rPr>
                <a:t>HMI</a:t>
              </a:r>
              <a:endParaRPr lang="en-US" sz="1000" dirty="0">
                <a:solidFill>
                  <a:schemeClr val="bg1"/>
                </a:solidFill>
                <a:latin typeface="Helvetica Neue"/>
                <a:cs typeface="Helvetica Neue"/>
              </a:endParaRPr>
            </a:p>
          </p:txBody>
        </p:sp>
      </p:grpSp>
      <p:grpSp>
        <p:nvGrpSpPr>
          <p:cNvPr id="24" name="Group 23"/>
          <p:cNvGrpSpPr/>
          <p:nvPr/>
        </p:nvGrpSpPr>
        <p:grpSpPr>
          <a:xfrm>
            <a:off x="6093898" y="4285959"/>
            <a:ext cx="1302961" cy="976402"/>
            <a:chOff x="6093898" y="4285959"/>
            <a:chExt cx="1302961" cy="976402"/>
          </a:xfrm>
        </p:grpSpPr>
        <p:pic>
          <p:nvPicPr>
            <p:cNvPr id="92" name="Picture 91"/>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6240473" y="4285959"/>
              <a:ext cx="1156386" cy="772484"/>
            </a:xfrm>
            <a:prstGeom prst="rect">
              <a:avLst/>
            </a:prstGeom>
          </p:spPr>
        </p:pic>
        <p:sp>
          <p:nvSpPr>
            <p:cNvPr id="135" name="TextBox 134"/>
            <p:cNvSpPr txBox="1"/>
            <p:nvPr/>
          </p:nvSpPr>
          <p:spPr>
            <a:xfrm rot="1656083">
              <a:off x="6093898" y="5016140"/>
              <a:ext cx="759022" cy="246221"/>
            </a:xfrm>
            <a:prstGeom prst="rect">
              <a:avLst/>
            </a:prstGeom>
            <a:noFill/>
          </p:spPr>
          <p:txBody>
            <a:bodyPr wrap="square" rtlCol="0">
              <a:spAutoFit/>
            </a:bodyPr>
            <a:lstStyle/>
            <a:p>
              <a:r>
                <a:rPr lang="en-US" sz="1000" dirty="0" smtClean="0">
                  <a:solidFill>
                    <a:schemeClr val="bg1"/>
                  </a:solidFill>
                  <a:latin typeface="Helvetica Neue"/>
                  <a:cs typeface="Helvetica Neue"/>
                </a:rPr>
                <a:t>PLCs</a:t>
              </a:r>
              <a:endParaRPr lang="en-US" sz="1000" dirty="0">
                <a:solidFill>
                  <a:schemeClr val="bg1"/>
                </a:solidFill>
                <a:latin typeface="Helvetica Neue"/>
                <a:cs typeface="Helvetica Neue"/>
              </a:endParaRPr>
            </a:p>
          </p:txBody>
        </p:sp>
      </p:grpSp>
      <p:sp>
        <p:nvSpPr>
          <p:cNvPr id="6" name="TextBox 5"/>
          <p:cNvSpPr txBox="1"/>
          <p:nvPr/>
        </p:nvSpPr>
        <p:spPr>
          <a:xfrm rot="1668883">
            <a:off x="3173490" y="5709166"/>
            <a:ext cx="1456002" cy="276999"/>
          </a:xfrm>
          <a:prstGeom prst="rect">
            <a:avLst/>
          </a:prstGeom>
          <a:noFill/>
        </p:spPr>
        <p:txBody>
          <a:bodyPr wrap="square" rtlCol="0">
            <a:spAutoFit/>
          </a:bodyPr>
          <a:lstStyle/>
          <a:p>
            <a:r>
              <a:rPr lang="zh-CN" altLang="en-US" sz="1200" b="1" dirty="0" smtClean="0">
                <a:solidFill>
                  <a:schemeClr val="accent2"/>
                </a:solidFill>
                <a:latin typeface="Avenir LT Std 35 Light" panose="020B0402020203020204" pitchFamily="34" charset="0"/>
              </a:rPr>
              <a:t>共享网络</a:t>
            </a:r>
            <a:endParaRPr lang="en-US" sz="1200" b="1" dirty="0">
              <a:solidFill>
                <a:schemeClr val="accent2"/>
              </a:solidFill>
              <a:latin typeface="Avenir LT Std 35 Light" panose="020B0402020203020204" pitchFamily="34" charset="0"/>
            </a:endParaRPr>
          </a:p>
        </p:txBody>
      </p:sp>
      <p:grpSp>
        <p:nvGrpSpPr>
          <p:cNvPr id="13" name="Group 12"/>
          <p:cNvGrpSpPr/>
          <p:nvPr/>
        </p:nvGrpSpPr>
        <p:grpSpPr>
          <a:xfrm>
            <a:off x="4072856" y="3501855"/>
            <a:ext cx="1737792" cy="1031408"/>
            <a:chOff x="4072856" y="3501855"/>
            <a:chExt cx="1737792" cy="1031408"/>
          </a:xfrm>
        </p:grpSpPr>
        <p:sp>
          <p:nvSpPr>
            <p:cNvPr id="133" name="TextBox 132"/>
            <p:cNvSpPr txBox="1"/>
            <p:nvPr/>
          </p:nvSpPr>
          <p:spPr>
            <a:xfrm rot="1656083">
              <a:off x="4072856" y="4287042"/>
              <a:ext cx="1451858" cy="246221"/>
            </a:xfrm>
            <a:prstGeom prst="rect">
              <a:avLst/>
            </a:prstGeom>
            <a:noFill/>
          </p:spPr>
          <p:txBody>
            <a:bodyPr wrap="square" rtlCol="0">
              <a:spAutoFit/>
            </a:bodyPr>
            <a:lstStyle/>
            <a:p>
              <a:pPr algn="ctr"/>
              <a:r>
                <a:rPr lang="en-US" sz="1000" dirty="0" smtClean="0">
                  <a:solidFill>
                    <a:schemeClr val="bg1"/>
                  </a:solidFill>
                  <a:latin typeface="Helvetica Neue"/>
                  <a:cs typeface="Helvetica Neue"/>
                </a:rPr>
                <a:t>SCADA </a:t>
              </a:r>
              <a:r>
                <a:rPr lang="zh-CN" altLang="en-US" sz="1000" dirty="0" smtClean="0">
                  <a:solidFill>
                    <a:schemeClr val="bg1"/>
                  </a:solidFill>
                  <a:latin typeface="Helvetica Neue"/>
                  <a:cs typeface="Helvetica Neue"/>
                </a:rPr>
                <a:t>服务器</a:t>
              </a:r>
              <a:endParaRPr lang="en-US" sz="1000" dirty="0">
                <a:solidFill>
                  <a:schemeClr val="bg1"/>
                </a:solidFill>
                <a:latin typeface="Helvetica Neue"/>
                <a:cs typeface="Helvetica Neue"/>
              </a:endParaRPr>
            </a:p>
          </p:txBody>
        </p:sp>
        <p:pic>
          <p:nvPicPr>
            <p:cNvPr id="5" name="Picture 4"/>
            <p:cNvPicPr>
              <a:picLocks noChangeAspect="1"/>
            </p:cNvPicPr>
            <p:nvPr/>
          </p:nvPicPr>
          <p:blipFill>
            <a:blip r:embed="rId15">
              <a:extLst>
                <a:ext uri="{28A0092B-C50C-407E-A947-70E740481C1C}">
                  <a14:useLocalDpi xmlns="" xmlns:a14="http://schemas.microsoft.com/office/drawing/2010/main" val="0"/>
                </a:ext>
              </a:extLst>
            </a:blip>
            <a:stretch>
              <a:fillRect/>
            </a:stretch>
          </p:blipFill>
          <p:spPr>
            <a:xfrm>
              <a:off x="4878446" y="3501855"/>
              <a:ext cx="932202" cy="964950"/>
            </a:xfrm>
            <a:prstGeom prst="rect">
              <a:avLst/>
            </a:prstGeom>
          </p:spPr>
        </p:pic>
      </p:grpSp>
      <p:grpSp>
        <p:nvGrpSpPr>
          <p:cNvPr id="14" name="Group 13"/>
          <p:cNvGrpSpPr/>
          <p:nvPr/>
        </p:nvGrpSpPr>
        <p:grpSpPr>
          <a:xfrm>
            <a:off x="2848814" y="1407053"/>
            <a:ext cx="2006157" cy="1563539"/>
            <a:chOff x="2848814" y="1407053"/>
            <a:chExt cx="2006157" cy="1563539"/>
          </a:xfrm>
        </p:grpSpPr>
        <p:sp>
          <p:nvSpPr>
            <p:cNvPr id="87" name="Rectangle 86"/>
            <p:cNvSpPr/>
            <p:nvPr/>
          </p:nvSpPr>
          <p:spPr>
            <a:xfrm>
              <a:off x="3112467" y="1407053"/>
              <a:ext cx="1613004" cy="246221"/>
            </a:xfrm>
            <a:prstGeom prst="rect">
              <a:avLst/>
            </a:prstGeom>
          </p:spPr>
          <p:txBody>
            <a:bodyPr wrap="square">
              <a:spAutoFit/>
            </a:bodyPr>
            <a:lstStyle/>
            <a:p>
              <a:pPr algn="ctr"/>
              <a:r>
                <a:rPr lang="en-US" sz="1000" dirty="0">
                  <a:latin typeface="Helvetica Neue"/>
                  <a:cs typeface="Helvetica Neue"/>
                </a:rPr>
                <a:t>SCADA</a:t>
              </a:r>
              <a:r>
                <a:rPr lang="zh-CN" altLang="en-US" sz="1000" dirty="0">
                  <a:latin typeface="Helvetica Neue"/>
                  <a:cs typeface="Helvetica Neue"/>
                </a:rPr>
                <a:t>服务器</a:t>
              </a:r>
              <a:endParaRPr lang="en-US" sz="1000" dirty="0">
                <a:latin typeface="Helvetica Neue"/>
                <a:cs typeface="Helvetica Neue"/>
              </a:endParaRPr>
            </a:p>
          </p:txBody>
        </p:sp>
        <p:pic>
          <p:nvPicPr>
            <p:cNvPr id="81" name="Picture 80" descr="small_sqaures.png"/>
            <p:cNvPicPr>
              <a:picLocks noChangeAspect="1"/>
            </p:cNvPicPr>
            <p:nvPr/>
          </p:nvPicPr>
          <p:blipFill rotWithShape="1">
            <a:blip r:embed="rId3">
              <a:alphaModFix amt="60000"/>
              <a:extLst>
                <a:ext uri="{28A0092B-C50C-407E-A947-70E740481C1C}">
                  <a14:useLocalDpi xmlns="" xmlns:a14="http://schemas.microsoft.com/office/drawing/2010/main" val="0"/>
                </a:ext>
              </a:extLst>
            </a:blip>
            <a:srcRect l="13052" t="58729" r="46154" b="-3358"/>
            <a:stretch/>
          </p:blipFill>
          <p:spPr>
            <a:xfrm>
              <a:off x="2848814" y="1859490"/>
              <a:ext cx="2006157" cy="1111102"/>
            </a:xfrm>
            <a:prstGeom prst="rect">
              <a:avLst/>
            </a:prstGeom>
          </p:spPr>
        </p:pic>
        <p:pic>
          <p:nvPicPr>
            <p:cNvPr id="76" name="Picture 75"/>
            <p:cNvPicPr>
              <a:picLocks noChangeAspect="1"/>
            </p:cNvPicPr>
            <p:nvPr/>
          </p:nvPicPr>
          <p:blipFill>
            <a:blip r:embed="rId15">
              <a:extLst>
                <a:ext uri="{28A0092B-C50C-407E-A947-70E740481C1C}">
                  <a14:useLocalDpi xmlns="" xmlns:a14="http://schemas.microsoft.com/office/drawing/2010/main" val="0"/>
                </a:ext>
              </a:extLst>
            </a:blip>
            <a:stretch>
              <a:fillRect/>
            </a:stretch>
          </p:blipFill>
          <p:spPr>
            <a:xfrm>
              <a:off x="3477178" y="1717963"/>
              <a:ext cx="932202" cy="964950"/>
            </a:xfrm>
            <a:prstGeom prst="rect">
              <a:avLst/>
            </a:prstGeom>
          </p:spPr>
        </p:pic>
      </p:grpSp>
      <p:grpSp>
        <p:nvGrpSpPr>
          <p:cNvPr id="124" name="Group 123"/>
          <p:cNvGrpSpPr/>
          <p:nvPr/>
        </p:nvGrpSpPr>
        <p:grpSpPr>
          <a:xfrm>
            <a:off x="1528853" y="1674366"/>
            <a:ext cx="6313357" cy="1920547"/>
            <a:chOff x="1411667" y="1634284"/>
            <a:chExt cx="6313357" cy="1920547"/>
          </a:xfrm>
        </p:grpSpPr>
        <p:sp>
          <p:nvSpPr>
            <p:cNvPr id="125" name="Oval 124"/>
            <p:cNvSpPr/>
            <p:nvPr/>
          </p:nvSpPr>
          <p:spPr>
            <a:xfrm>
              <a:off x="1411667" y="2302239"/>
              <a:ext cx="2084563" cy="1252592"/>
            </a:xfrm>
            <a:prstGeom prst="ellipse">
              <a:avLst/>
            </a:prstGeom>
            <a:solidFill>
              <a:schemeClr val="bg1">
                <a:alpha val="7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6" name="Oval 125"/>
            <p:cNvSpPr/>
            <p:nvPr/>
          </p:nvSpPr>
          <p:spPr>
            <a:xfrm>
              <a:off x="2704058" y="1634284"/>
              <a:ext cx="2097438" cy="1259992"/>
            </a:xfrm>
            <a:prstGeom prst="ellipse">
              <a:avLst/>
            </a:prstGeom>
            <a:solidFill>
              <a:schemeClr val="bg1">
                <a:alpha val="7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7" name="Oval 126"/>
            <p:cNvSpPr/>
            <p:nvPr/>
          </p:nvSpPr>
          <p:spPr>
            <a:xfrm>
              <a:off x="5760181" y="1687545"/>
              <a:ext cx="1964843" cy="1201944"/>
            </a:xfrm>
            <a:prstGeom prst="ellipse">
              <a:avLst/>
            </a:prstGeom>
            <a:solidFill>
              <a:schemeClr val="bg1">
                <a:alpha val="7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2421813" y="1614829"/>
            <a:ext cx="4498971" cy="1789129"/>
            <a:chOff x="2421813" y="1614829"/>
            <a:chExt cx="4498971" cy="1789129"/>
          </a:xfrm>
        </p:grpSpPr>
        <p:sp>
          <p:nvSpPr>
            <p:cNvPr id="129" name="Arc 128"/>
            <p:cNvSpPr/>
            <p:nvPr/>
          </p:nvSpPr>
          <p:spPr>
            <a:xfrm>
              <a:off x="3940084" y="1756707"/>
              <a:ext cx="2980700" cy="1478367"/>
            </a:xfrm>
            <a:prstGeom prst="arc">
              <a:avLst>
                <a:gd name="adj1" fmla="val 10987313"/>
                <a:gd name="adj2" fmla="val 21252881"/>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0" name="Picture 129"/>
            <p:cNvPicPr>
              <a:picLocks noChangeAspect="1"/>
            </p:cNvPicPr>
            <p:nvPr/>
          </p:nvPicPr>
          <p:blipFill>
            <a:blip r:embed="rId16">
              <a:extLst>
                <a:ext uri="{28A0092B-C50C-407E-A947-70E740481C1C}">
                  <a14:useLocalDpi xmlns="" xmlns:a14="http://schemas.microsoft.com/office/drawing/2010/main" val="0"/>
                </a:ext>
              </a:extLst>
            </a:blip>
            <a:stretch>
              <a:fillRect/>
            </a:stretch>
          </p:blipFill>
          <p:spPr>
            <a:xfrm>
              <a:off x="5303756" y="1614829"/>
              <a:ext cx="182865" cy="188960"/>
            </a:xfrm>
            <a:prstGeom prst="rect">
              <a:avLst/>
            </a:prstGeom>
          </p:spPr>
        </p:pic>
        <p:sp>
          <p:nvSpPr>
            <p:cNvPr id="131" name="Arc 130"/>
            <p:cNvSpPr/>
            <p:nvPr/>
          </p:nvSpPr>
          <p:spPr>
            <a:xfrm rot="20280000">
              <a:off x="2421813" y="2266931"/>
              <a:ext cx="1650727" cy="1137027"/>
            </a:xfrm>
            <a:prstGeom prst="arc">
              <a:avLst>
                <a:gd name="adj1" fmla="val 10987313"/>
                <a:gd name="adj2" fmla="val 21252881"/>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2" name="Picture 131"/>
            <p:cNvPicPr>
              <a:picLocks noChangeAspect="1"/>
            </p:cNvPicPr>
            <p:nvPr/>
          </p:nvPicPr>
          <p:blipFill>
            <a:blip r:embed="rId16">
              <a:extLst>
                <a:ext uri="{28A0092B-C50C-407E-A947-70E740481C1C}">
                  <a14:useLocalDpi xmlns="" xmlns:a14="http://schemas.microsoft.com/office/drawing/2010/main" val="0"/>
                </a:ext>
              </a:extLst>
            </a:blip>
            <a:stretch>
              <a:fillRect/>
            </a:stretch>
          </p:blipFill>
          <p:spPr>
            <a:xfrm>
              <a:off x="2709066" y="2302521"/>
              <a:ext cx="182865" cy="188960"/>
            </a:xfrm>
            <a:prstGeom prst="rect">
              <a:avLst/>
            </a:prstGeom>
          </p:spPr>
        </p:pic>
      </p:grpSp>
      <p:sp>
        <p:nvSpPr>
          <p:cNvPr id="79" name="Rectangle 78"/>
          <p:cNvSpPr/>
          <p:nvPr/>
        </p:nvSpPr>
        <p:spPr>
          <a:xfrm>
            <a:off x="1484669" y="5128098"/>
            <a:ext cx="1547378" cy="246221"/>
          </a:xfrm>
          <a:prstGeom prst="rect">
            <a:avLst/>
          </a:prstGeom>
        </p:spPr>
        <p:txBody>
          <a:bodyPr wrap="square">
            <a:spAutoFit/>
          </a:bodyPr>
          <a:lstStyle/>
          <a:p>
            <a:r>
              <a:rPr lang="en-US" sz="1000" dirty="0">
                <a:latin typeface="Helvetica Neue"/>
                <a:cs typeface="Helvetica Neue"/>
              </a:rPr>
              <a:t>SCADA </a:t>
            </a:r>
            <a:r>
              <a:rPr lang="zh-CN" altLang="en-US" sz="1000" dirty="0" smtClean="0">
                <a:latin typeface="Helvetica Neue"/>
                <a:cs typeface="Helvetica Neue"/>
              </a:rPr>
              <a:t>网络</a:t>
            </a:r>
            <a:endParaRPr lang="en-US" sz="1000" dirty="0">
              <a:latin typeface="Helvetica Neue"/>
              <a:cs typeface="Helvetica Neue"/>
            </a:endParaRPr>
          </a:p>
        </p:txBody>
      </p:sp>
      <p:sp>
        <p:nvSpPr>
          <p:cNvPr id="82" name="Title 1"/>
          <p:cNvSpPr txBox="1">
            <a:spLocks/>
          </p:cNvSpPr>
          <p:nvPr/>
        </p:nvSpPr>
        <p:spPr>
          <a:xfrm>
            <a:off x="0" y="324644"/>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u="sng" dirty="0" smtClean="0">
                <a:solidFill>
                  <a:schemeClr val="bg1"/>
                </a:solidFill>
              </a:rPr>
              <a:t>纵深防御</a:t>
            </a:r>
            <a:endParaRPr lang="en-US" b="1" u="sng" dirty="0" smtClean="0">
              <a:solidFill>
                <a:schemeClr val="bg1"/>
              </a:solidFill>
            </a:endParaRPr>
          </a:p>
          <a:p>
            <a:pPr algn="ctr"/>
            <a:r>
              <a:rPr lang="en-US" sz="2800" b="1" dirty="0" smtClean="0">
                <a:solidFill>
                  <a:schemeClr val="bg1"/>
                </a:solidFill>
              </a:rPr>
              <a:t>80/20 </a:t>
            </a:r>
            <a:r>
              <a:rPr lang="zh-CN" altLang="en-US" sz="2800" b="1" dirty="0" smtClean="0">
                <a:solidFill>
                  <a:schemeClr val="bg1"/>
                </a:solidFill>
              </a:rPr>
              <a:t>规则</a:t>
            </a:r>
            <a:endParaRPr lang="en-US" sz="2800" b="1" dirty="0">
              <a:solidFill>
                <a:schemeClr val="bg1"/>
              </a:solidFill>
            </a:endParaRPr>
          </a:p>
        </p:txBody>
      </p:sp>
    </p:spTree>
    <p:extLst>
      <p:ext uri="{BB962C8B-B14F-4D97-AF65-F5344CB8AC3E}">
        <p14:creationId xmlns="" xmlns:p14="http://schemas.microsoft.com/office/powerpoint/2010/main" val="35656738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1000"/>
                                        <p:tgtEl>
                                          <p:spTgt spid="30"/>
                                        </p:tgtEl>
                                      </p:cBhvr>
                                    </p:animEffect>
                                  </p:childTnLst>
                                </p:cTn>
                              </p:par>
                            </p:childTnLst>
                          </p:cTn>
                        </p:par>
                        <p:par>
                          <p:cTn id="14" fill="hold">
                            <p:stCondLst>
                              <p:cond delay="2000"/>
                            </p:stCondLst>
                            <p:childTnLst>
                              <p:par>
                                <p:cTn id="15" presetID="22" presetClass="exit" presetSubtype="4" fill="hold" nodeType="afterEffect">
                                  <p:stCondLst>
                                    <p:cond delay="2000"/>
                                  </p:stCondLst>
                                  <p:childTnLst>
                                    <p:animEffect transition="out" filter="wipe(down)">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par>
                          <p:cTn id="18" fill="hold">
                            <p:stCondLst>
                              <p:cond delay="4500"/>
                            </p:stCondLst>
                            <p:childTnLst>
                              <p:par>
                                <p:cTn id="19" presetID="42"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par>
                          <p:cTn id="24" fill="hold">
                            <p:stCondLst>
                              <p:cond delay="5500"/>
                            </p:stCondLst>
                            <p:childTnLst>
                              <p:par>
                                <p:cTn id="25" presetID="22" presetClass="exit" presetSubtype="4" fill="hold" nodeType="afterEffect">
                                  <p:stCondLst>
                                    <p:cond delay="0"/>
                                  </p:stCondLst>
                                  <p:childTnLst>
                                    <p:animEffect transition="out" filter="wipe(down)">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par>
                          <p:cTn id="28" fill="hold">
                            <p:stCondLst>
                              <p:cond delay="60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7000"/>
                            </p:stCondLst>
                            <p:childTnLst>
                              <p:par>
                                <p:cTn id="35" presetID="22" presetClass="exit" presetSubtype="4" fill="hold" nodeType="afterEffect">
                                  <p:stCondLst>
                                    <p:cond delay="0"/>
                                  </p:stCondLst>
                                  <p:childTnLst>
                                    <p:animEffect transition="out" filter="wipe(down)">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par>
                          <p:cTn id="38" fill="hold">
                            <p:stCondLst>
                              <p:cond delay="7500"/>
                            </p:stCondLst>
                            <p:childTnLst>
                              <p:par>
                                <p:cTn id="39" presetID="42" presetClass="entr" presetSubtype="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24"/>
                                        </p:tgtEl>
                                        <p:attrNameLst>
                                          <p:attrName>style.visibility</p:attrName>
                                        </p:attrNameLst>
                                      </p:cBhvr>
                                      <p:to>
                                        <p:strVal val="visible"/>
                                      </p:to>
                                    </p:set>
                                    <p:animEffect transition="in" filter="wipe(left)">
                                      <p:cBhvr>
                                        <p:cTn id="48" dur="2000"/>
                                        <p:tgtEl>
                                          <p:spTgt spid="12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39452" y="1514622"/>
            <a:ext cx="7373566" cy="5343378"/>
          </a:xfrm>
          <a:prstGeom prst="rect">
            <a:avLst/>
          </a:prstGeom>
        </p:spPr>
      </p:pic>
      <p:pic>
        <p:nvPicPr>
          <p:cNvPr id="14" name="Picture 1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754728" y="1838054"/>
            <a:ext cx="6112582" cy="4076154"/>
          </a:xfrm>
          <a:prstGeom prst="rect">
            <a:avLst/>
          </a:prstGeom>
        </p:spPr>
      </p:pic>
      <p:sp>
        <p:nvSpPr>
          <p:cNvPr id="2" name="TextBox 1"/>
          <p:cNvSpPr txBox="1"/>
          <p:nvPr/>
        </p:nvSpPr>
        <p:spPr>
          <a:xfrm>
            <a:off x="7819185" y="5267877"/>
            <a:ext cx="4136069" cy="369332"/>
          </a:xfrm>
          <a:prstGeom prst="rect">
            <a:avLst/>
          </a:prstGeom>
          <a:noFill/>
        </p:spPr>
        <p:txBody>
          <a:bodyPr wrap="none" rtlCol="0">
            <a:spAutoFit/>
          </a:bodyPr>
          <a:lstStyle/>
          <a:p>
            <a:pPr algn="ctr"/>
            <a:r>
              <a:rPr lang="zh-CN" altLang="en-US" b="1" dirty="0">
                <a:solidFill>
                  <a:srgbClr val="002060"/>
                </a:solidFill>
                <a:latin typeface="Helvetica" pitchFamily="2" charset="0"/>
              </a:rPr>
              <a:t>多层防御防止针对关键系统的直接攻击</a:t>
            </a:r>
            <a:endParaRPr lang="en-US" b="1" dirty="0">
              <a:solidFill>
                <a:srgbClr val="002060"/>
              </a:solidFill>
              <a:latin typeface="Helvetica" pitchFamily="2" charset="0"/>
            </a:endParaRPr>
          </a:p>
        </p:txBody>
      </p:sp>
      <p:sp>
        <p:nvSpPr>
          <p:cNvPr id="7" name="Title 1"/>
          <p:cNvSpPr txBox="1">
            <a:spLocks/>
          </p:cNvSpPr>
          <p:nvPr/>
        </p:nvSpPr>
        <p:spPr>
          <a:xfrm>
            <a:off x="0" y="324644"/>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u="sng" dirty="0" smtClean="0">
                <a:solidFill>
                  <a:schemeClr val="bg1"/>
                </a:solidFill>
              </a:rPr>
              <a:t>纵深防御</a:t>
            </a:r>
            <a:endParaRPr lang="zh-CN" altLang="en-US" b="1" u="sng" dirty="0">
              <a:solidFill>
                <a:schemeClr val="bg1"/>
              </a:solidFill>
            </a:endParaRPr>
          </a:p>
          <a:p>
            <a:pPr algn="ctr"/>
            <a:r>
              <a:rPr lang="zh-CN" altLang="en-US" sz="2800" b="1" dirty="0">
                <a:solidFill>
                  <a:schemeClr val="bg1"/>
                </a:solidFill>
              </a:rPr>
              <a:t>我们适用于何处</a:t>
            </a:r>
            <a:r>
              <a:rPr lang="en-US" sz="2800" b="1" dirty="0" smtClean="0">
                <a:solidFill>
                  <a:schemeClr val="bg1"/>
                </a:solidFill>
              </a:rPr>
              <a:t>?</a:t>
            </a:r>
            <a:endParaRPr lang="en-US" sz="2800" b="1" dirty="0">
              <a:solidFill>
                <a:schemeClr val="bg1"/>
              </a:solidFill>
            </a:endParaRPr>
          </a:p>
        </p:txBody>
      </p:sp>
    </p:spTree>
    <p:extLst>
      <p:ext uri="{BB962C8B-B14F-4D97-AF65-F5344CB8AC3E}">
        <p14:creationId xmlns="" xmlns:p14="http://schemas.microsoft.com/office/powerpoint/2010/main" val="38042710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1541" y="5231594"/>
            <a:ext cx="2863506" cy="553998"/>
          </a:xfrm>
          <a:prstGeom prst="rect">
            <a:avLst/>
          </a:prstGeom>
          <a:noFill/>
        </p:spPr>
        <p:txBody>
          <a:bodyPr wrap="square" rtlCol="0">
            <a:spAutoFit/>
          </a:bodyPr>
          <a:lstStyle/>
          <a:p>
            <a:pPr algn="ctr">
              <a:lnSpc>
                <a:spcPct val="150000"/>
              </a:lnSpc>
            </a:pPr>
            <a:r>
              <a:rPr lang="en-US" sz="2000" b="1" dirty="0" err="1" smtClean="0">
                <a:solidFill>
                  <a:srgbClr val="002060"/>
                </a:solidFill>
                <a:latin typeface="Helvetica Light"/>
              </a:rPr>
              <a:t>HIPswitch</a:t>
            </a:r>
            <a:r>
              <a:rPr lang="en-US" sz="2000" b="1" dirty="0" smtClean="0">
                <a:solidFill>
                  <a:srgbClr val="002060"/>
                </a:solidFill>
                <a:latin typeface="Helvetica Light"/>
              </a:rPr>
              <a:t> Conductor</a:t>
            </a:r>
            <a:endParaRPr lang="en-US" sz="2000" b="1" dirty="0">
              <a:solidFill>
                <a:srgbClr val="002060"/>
              </a:solidFill>
              <a:latin typeface="Helvetica Light"/>
            </a:endParaRPr>
          </a:p>
        </p:txBody>
      </p:sp>
      <p:sp>
        <p:nvSpPr>
          <p:cNvPr id="16" name="TextBox 15"/>
          <p:cNvSpPr txBox="1"/>
          <p:nvPr/>
        </p:nvSpPr>
        <p:spPr>
          <a:xfrm>
            <a:off x="2229638" y="1513613"/>
            <a:ext cx="7732723" cy="461665"/>
          </a:xfrm>
          <a:prstGeom prst="rect">
            <a:avLst/>
          </a:prstGeom>
          <a:noFill/>
        </p:spPr>
        <p:txBody>
          <a:bodyPr wrap="square" rtlCol="0">
            <a:spAutoFit/>
          </a:bodyPr>
          <a:lstStyle/>
          <a:p>
            <a:pPr algn="ctr"/>
            <a:r>
              <a:rPr lang="zh-CN" altLang="en-US" sz="2400" b="1" u="sng" dirty="0">
                <a:solidFill>
                  <a:srgbClr val="002060"/>
                </a:solidFill>
                <a:latin typeface="Helvetica Light"/>
              </a:rPr>
              <a:t>工业和数据</a:t>
            </a:r>
            <a:r>
              <a:rPr lang="zh-CN" altLang="en-US" sz="2400" b="1" u="sng" dirty="0" smtClean="0">
                <a:solidFill>
                  <a:srgbClr val="002060"/>
                </a:solidFill>
                <a:latin typeface="Helvetica Light"/>
              </a:rPr>
              <a:t>中心等级安全</a:t>
            </a:r>
            <a:r>
              <a:rPr lang="zh-CN" altLang="en-US" sz="2400" b="1" u="sng" dirty="0">
                <a:solidFill>
                  <a:srgbClr val="002060"/>
                </a:solidFill>
                <a:latin typeface="Helvetica Light"/>
              </a:rPr>
              <a:t>设备</a:t>
            </a:r>
            <a:endParaRPr lang="en-US" sz="2400" b="1" u="sng" dirty="0">
              <a:solidFill>
                <a:srgbClr val="002060"/>
              </a:solidFill>
              <a:latin typeface="Helvetica Light"/>
            </a:endParaRPr>
          </a:p>
        </p:txBody>
      </p:sp>
      <p:sp>
        <p:nvSpPr>
          <p:cNvPr id="31" name="TextBox 30"/>
          <p:cNvSpPr txBox="1"/>
          <p:nvPr/>
        </p:nvSpPr>
        <p:spPr>
          <a:xfrm>
            <a:off x="956071" y="5958156"/>
            <a:ext cx="2234445" cy="461665"/>
          </a:xfrm>
          <a:prstGeom prst="rect">
            <a:avLst/>
          </a:prstGeom>
          <a:noFill/>
        </p:spPr>
        <p:txBody>
          <a:bodyPr wrap="square" rtlCol="0">
            <a:spAutoFit/>
          </a:bodyPr>
          <a:lstStyle/>
          <a:p>
            <a:pPr>
              <a:lnSpc>
                <a:spcPct val="150000"/>
              </a:lnSpc>
            </a:pPr>
            <a:r>
              <a:rPr lang="zh-CN" altLang="en-US" sz="1600" b="1" dirty="0">
                <a:solidFill>
                  <a:srgbClr val="0077FA"/>
                </a:solidFill>
                <a:latin typeface="Helvetica Light"/>
              </a:rPr>
              <a:t>可扩展的流程引擎</a:t>
            </a:r>
            <a:endParaRPr lang="en-US" sz="1600" b="1" dirty="0">
              <a:solidFill>
                <a:srgbClr val="0077FA"/>
              </a:solidFill>
              <a:latin typeface="Helvetica Light"/>
            </a:endParaRPr>
          </a:p>
        </p:txBody>
      </p:sp>
      <p:sp>
        <p:nvSpPr>
          <p:cNvPr id="32" name="TextBox 31"/>
          <p:cNvSpPr txBox="1"/>
          <p:nvPr/>
        </p:nvSpPr>
        <p:spPr>
          <a:xfrm>
            <a:off x="1113159" y="2520008"/>
            <a:ext cx="1515169" cy="413831"/>
          </a:xfrm>
          <a:prstGeom prst="rect">
            <a:avLst/>
          </a:prstGeom>
          <a:noFill/>
        </p:spPr>
        <p:txBody>
          <a:bodyPr wrap="square" rtlCol="0">
            <a:spAutoFit/>
          </a:bodyPr>
          <a:lstStyle/>
          <a:p>
            <a:pPr>
              <a:lnSpc>
                <a:spcPct val="150000"/>
              </a:lnSpc>
            </a:pPr>
            <a:r>
              <a:rPr lang="zh-CN" altLang="en-US" sz="1600" b="1" dirty="0">
                <a:solidFill>
                  <a:srgbClr val="0077FA"/>
                </a:solidFill>
                <a:latin typeface="Helvetica Light"/>
              </a:rPr>
              <a:t>用</a:t>
            </a:r>
            <a:r>
              <a:rPr lang="zh-CN" altLang="en-US" sz="1600" b="1" dirty="0" smtClean="0">
                <a:solidFill>
                  <a:srgbClr val="0077FA"/>
                </a:solidFill>
                <a:latin typeface="Helvetica Light"/>
              </a:rPr>
              <a:t>户界面</a:t>
            </a:r>
            <a:endParaRPr lang="en-US" sz="1600" b="1" dirty="0">
              <a:solidFill>
                <a:srgbClr val="0077FA"/>
              </a:solidFill>
              <a:latin typeface="Helvetica Light"/>
            </a:endParaRPr>
          </a:p>
        </p:txBody>
      </p:sp>
      <p:sp>
        <p:nvSpPr>
          <p:cNvPr id="34" name="TextBox 33"/>
          <p:cNvSpPr txBox="1"/>
          <p:nvPr/>
        </p:nvSpPr>
        <p:spPr>
          <a:xfrm>
            <a:off x="853656" y="2136773"/>
            <a:ext cx="2336859" cy="496996"/>
          </a:xfrm>
          <a:prstGeom prst="rect">
            <a:avLst/>
          </a:prstGeom>
          <a:noFill/>
        </p:spPr>
        <p:txBody>
          <a:bodyPr wrap="square" rtlCol="0">
            <a:spAutoFit/>
          </a:bodyPr>
          <a:lstStyle/>
          <a:p>
            <a:pPr algn="ctr">
              <a:lnSpc>
                <a:spcPct val="150000"/>
              </a:lnSpc>
            </a:pPr>
            <a:r>
              <a:rPr lang="en-US" altLang="zh-CN" sz="2000" b="1" dirty="0" err="1" smtClean="0">
                <a:solidFill>
                  <a:srgbClr val="002060"/>
                </a:solidFill>
                <a:latin typeface="Helvetica Light"/>
              </a:rPr>
              <a:t>SimpleConnect</a:t>
            </a:r>
            <a:endParaRPr lang="en-US" sz="2000" b="1" dirty="0">
              <a:solidFill>
                <a:srgbClr val="002060"/>
              </a:solidFill>
              <a:latin typeface="Helvetica Light"/>
            </a:endParaRPr>
          </a:p>
        </p:txBody>
      </p:sp>
      <p:pic>
        <p:nvPicPr>
          <p:cNvPr id="22" name="Picture 2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816856" y="2539229"/>
            <a:ext cx="538402" cy="878813"/>
          </a:xfrm>
          <a:prstGeom prst="rect">
            <a:avLst/>
          </a:prstGeom>
        </p:spPr>
      </p:pic>
      <p:pic>
        <p:nvPicPr>
          <p:cNvPr id="23" name="Picture 2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601280" y="2639519"/>
            <a:ext cx="1523098" cy="727903"/>
          </a:xfrm>
          <a:prstGeom prst="rect">
            <a:avLst/>
          </a:prstGeom>
        </p:spPr>
      </p:pic>
      <p:pic>
        <p:nvPicPr>
          <p:cNvPr id="24" name="Picture 23"/>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116684" y="3988069"/>
            <a:ext cx="2117271" cy="424198"/>
          </a:xfrm>
          <a:prstGeom prst="rect">
            <a:avLst/>
          </a:prstGeom>
        </p:spPr>
      </p:pic>
      <p:pic>
        <p:nvPicPr>
          <p:cNvPr id="25" name="Picture 24"/>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8356527" y="3948386"/>
            <a:ext cx="2270605" cy="494777"/>
          </a:xfrm>
          <a:prstGeom prst="rect">
            <a:avLst/>
          </a:prstGeom>
        </p:spPr>
      </p:pic>
      <p:sp>
        <p:nvSpPr>
          <p:cNvPr id="27" name="Shape 112"/>
          <p:cNvSpPr txBox="1">
            <a:spLocks/>
          </p:cNvSpPr>
          <p:nvPr/>
        </p:nvSpPr>
        <p:spPr>
          <a:xfrm>
            <a:off x="6181998" y="2242976"/>
            <a:ext cx="2024984" cy="295427"/>
          </a:xfrm>
          <a:prstGeom prst="rect">
            <a:avLst/>
          </a:prstGeom>
          <a:noFill/>
          <a:ln>
            <a:noFill/>
          </a:ln>
        </p:spPr>
        <p:txBody>
          <a:bodyPr vert="horz" lIns="68569" tIns="34275" rIns="68569" bIns="34275" rtlCol="0" anchor="t" anchorCtr="0">
            <a:noAutofit/>
          </a:bodyPr>
          <a:lstStyle>
            <a:lvl1pPr marL="342900" indent="-342900" algn="l" defTabSz="457200" rtl="0" eaLnBrk="1" latinLnBrk="0" hangingPunct="1">
              <a:spcBef>
                <a:spcPct val="20000"/>
              </a:spcBef>
              <a:buClr>
                <a:srgbClr val="3674AE"/>
              </a:buClr>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Clr>
                <a:srgbClr val="969D9F"/>
              </a:buClr>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SzPct val="60000"/>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chemeClr val="dk1"/>
              </a:buClr>
              <a:buSzPct val="25000"/>
              <a:buNone/>
            </a:pPr>
            <a:r>
              <a:rPr lang="en-US" sz="1400" b="1" dirty="0" err="1">
                <a:solidFill>
                  <a:srgbClr val="002060"/>
                </a:solidFill>
                <a:latin typeface="Helvetica Light"/>
                <a:ea typeface="+mj-ea"/>
                <a:cs typeface="Allerton"/>
                <a:sym typeface="Calibri"/>
              </a:rPr>
              <a:t>HIPswitch</a:t>
            </a:r>
            <a:r>
              <a:rPr lang="en-US" sz="1400" b="1" dirty="0">
                <a:solidFill>
                  <a:srgbClr val="002060"/>
                </a:solidFill>
                <a:latin typeface="Helvetica Light"/>
                <a:ea typeface="+mj-ea"/>
                <a:cs typeface="Allerton"/>
                <a:sym typeface="Calibri"/>
              </a:rPr>
              <a:t> </a:t>
            </a:r>
            <a:r>
              <a:rPr lang="en-US" sz="1400" b="1" dirty="0" smtClean="0">
                <a:solidFill>
                  <a:srgbClr val="002060"/>
                </a:solidFill>
                <a:latin typeface="Helvetica Light"/>
                <a:ea typeface="+mj-ea"/>
                <a:cs typeface="Allerton"/>
                <a:sym typeface="Calibri"/>
              </a:rPr>
              <a:t>100-</a:t>
            </a:r>
            <a:r>
              <a:rPr lang="zh-CN" altLang="en-US" sz="1400" b="1" dirty="0">
                <a:solidFill>
                  <a:srgbClr val="002060"/>
                </a:solidFill>
                <a:latin typeface="Helvetica Light"/>
                <a:ea typeface="+mj-ea"/>
                <a:cs typeface="Allerton"/>
                <a:sym typeface="Calibri"/>
              </a:rPr>
              <a:t>系列</a:t>
            </a:r>
            <a:endParaRPr lang="en-US" sz="1400" b="1" dirty="0">
              <a:solidFill>
                <a:srgbClr val="002060"/>
              </a:solidFill>
              <a:latin typeface="Helvetica Light"/>
              <a:ea typeface="+mj-ea"/>
              <a:cs typeface="Allerton"/>
              <a:sym typeface="Calibri"/>
            </a:endParaRPr>
          </a:p>
        </p:txBody>
      </p:sp>
      <p:sp>
        <p:nvSpPr>
          <p:cNvPr id="28" name="Shape 112"/>
          <p:cNvSpPr txBox="1">
            <a:spLocks/>
          </p:cNvSpPr>
          <p:nvPr/>
        </p:nvSpPr>
        <p:spPr>
          <a:xfrm>
            <a:off x="8606501" y="2271816"/>
            <a:ext cx="2076881" cy="187668"/>
          </a:xfrm>
          <a:prstGeom prst="rect">
            <a:avLst/>
          </a:prstGeom>
          <a:noFill/>
          <a:ln>
            <a:noFill/>
          </a:ln>
        </p:spPr>
        <p:txBody>
          <a:bodyPr vert="horz" lIns="68569" tIns="34275" rIns="68569" bIns="34275" rtlCol="0" anchor="t" anchorCtr="0">
            <a:noAutofit/>
          </a:bodyPr>
          <a:lstStyle>
            <a:lvl1pPr marL="342900" indent="-342900" algn="l" defTabSz="457200" rtl="0" eaLnBrk="1" latinLnBrk="0" hangingPunct="1">
              <a:spcBef>
                <a:spcPct val="20000"/>
              </a:spcBef>
              <a:buClr>
                <a:srgbClr val="3674AE"/>
              </a:buClr>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Clr>
                <a:srgbClr val="969D9F"/>
              </a:buClr>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SzPct val="60000"/>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chemeClr val="dk1"/>
              </a:buClr>
              <a:buSzPct val="25000"/>
              <a:buNone/>
            </a:pPr>
            <a:r>
              <a:rPr lang="en-US" sz="1400" b="1" dirty="0" err="1">
                <a:solidFill>
                  <a:srgbClr val="002060"/>
                </a:solidFill>
                <a:latin typeface="Helvetica Light"/>
                <a:ea typeface="+mj-ea"/>
                <a:cs typeface="Allerton"/>
                <a:sym typeface="Calibri"/>
              </a:rPr>
              <a:t>HIPswitch</a:t>
            </a:r>
            <a:r>
              <a:rPr lang="en-US" sz="1400" b="1" dirty="0">
                <a:solidFill>
                  <a:srgbClr val="002060"/>
                </a:solidFill>
                <a:latin typeface="Helvetica Light"/>
                <a:ea typeface="+mj-ea"/>
                <a:cs typeface="Allerton"/>
                <a:sym typeface="Calibri"/>
              </a:rPr>
              <a:t> </a:t>
            </a:r>
            <a:r>
              <a:rPr lang="en-US" sz="1400" b="1" dirty="0" smtClean="0">
                <a:solidFill>
                  <a:srgbClr val="002060"/>
                </a:solidFill>
                <a:latin typeface="Helvetica Light"/>
                <a:ea typeface="+mj-ea"/>
                <a:cs typeface="Allerton"/>
                <a:sym typeface="Calibri"/>
              </a:rPr>
              <a:t>200-</a:t>
            </a:r>
            <a:r>
              <a:rPr lang="zh-CN" altLang="en-US" sz="1400" b="1" dirty="0">
                <a:solidFill>
                  <a:srgbClr val="002060"/>
                </a:solidFill>
                <a:latin typeface="Helvetica Light"/>
                <a:ea typeface="+mj-ea"/>
                <a:cs typeface="Allerton"/>
                <a:sym typeface="Calibri"/>
              </a:rPr>
              <a:t>系</a:t>
            </a:r>
            <a:r>
              <a:rPr lang="zh-CN" altLang="en-US" sz="1400" b="1" dirty="0" smtClean="0">
                <a:solidFill>
                  <a:srgbClr val="002060"/>
                </a:solidFill>
                <a:latin typeface="Helvetica Light"/>
                <a:ea typeface="+mj-ea"/>
                <a:cs typeface="Allerton"/>
                <a:sym typeface="Calibri"/>
              </a:rPr>
              <a:t>列</a:t>
            </a:r>
            <a:endParaRPr lang="en-US" sz="1400" b="1" dirty="0">
              <a:solidFill>
                <a:srgbClr val="002060"/>
              </a:solidFill>
              <a:latin typeface="Helvetica Light"/>
              <a:ea typeface="+mj-ea"/>
              <a:cs typeface="Allerton"/>
              <a:sym typeface="Calibri"/>
            </a:endParaRPr>
          </a:p>
        </p:txBody>
      </p:sp>
      <p:sp>
        <p:nvSpPr>
          <p:cNvPr id="29" name="Shape 112"/>
          <p:cNvSpPr txBox="1">
            <a:spLocks/>
          </p:cNvSpPr>
          <p:nvPr/>
        </p:nvSpPr>
        <p:spPr>
          <a:xfrm>
            <a:off x="6181997" y="3576940"/>
            <a:ext cx="2032137" cy="105629"/>
          </a:xfrm>
          <a:prstGeom prst="rect">
            <a:avLst/>
          </a:prstGeom>
          <a:noFill/>
          <a:ln>
            <a:noFill/>
          </a:ln>
        </p:spPr>
        <p:txBody>
          <a:bodyPr vert="horz" lIns="68569" tIns="34275" rIns="68569" bIns="34275" rtlCol="0" anchor="t" anchorCtr="0">
            <a:noAutofit/>
          </a:bodyPr>
          <a:lstStyle>
            <a:lvl1pPr marL="342900" indent="-342900" algn="l" defTabSz="457200" rtl="0" eaLnBrk="1" latinLnBrk="0" hangingPunct="1">
              <a:spcBef>
                <a:spcPct val="20000"/>
              </a:spcBef>
              <a:buClr>
                <a:srgbClr val="3674AE"/>
              </a:buClr>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Clr>
                <a:srgbClr val="969D9F"/>
              </a:buClr>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SzPct val="60000"/>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chemeClr val="dk1"/>
              </a:buClr>
              <a:buSzPct val="25000"/>
              <a:buNone/>
            </a:pPr>
            <a:r>
              <a:rPr lang="en-US" sz="1400" b="1" dirty="0" err="1">
                <a:solidFill>
                  <a:srgbClr val="002060"/>
                </a:solidFill>
                <a:latin typeface="Helvetica Light"/>
                <a:ea typeface="+mj-ea"/>
                <a:cs typeface="Allerton"/>
                <a:sym typeface="Calibri"/>
              </a:rPr>
              <a:t>HIPswitch</a:t>
            </a:r>
            <a:r>
              <a:rPr lang="en-US" sz="1400" b="1" dirty="0">
                <a:solidFill>
                  <a:srgbClr val="002060"/>
                </a:solidFill>
                <a:latin typeface="Helvetica Light"/>
                <a:ea typeface="+mj-ea"/>
                <a:cs typeface="Allerton"/>
                <a:sym typeface="Calibri"/>
              </a:rPr>
              <a:t> </a:t>
            </a:r>
            <a:r>
              <a:rPr lang="en-US" sz="1400" b="1" dirty="0" smtClean="0">
                <a:solidFill>
                  <a:srgbClr val="002060"/>
                </a:solidFill>
                <a:latin typeface="Helvetica Light"/>
                <a:ea typeface="+mj-ea"/>
                <a:cs typeface="Allerton"/>
                <a:sym typeface="Calibri"/>
              </a:rPr>
              <a:t>300-</a:t>
            </a:r>
            <a:r>
              <a:rPr lang="zh-CN" altLang="en-US" sz="1400" b="1" dirty="0" smtClean="0">
                <a:solidFill>
                  <a:srgbClr val="002060"/>
                </a:solidFill>
                <a:latin typeface="Helvetica Light"/>
                <a:ea typeface="+mj-ea"/>
                <a:cs typeface="Allerton"/>
                <a:sym typeface="Calibri"/>
              </a:rPr>
              <a:t>系列</a:t>
            </a:r>
            <a:endParaRPr lang="en-US" sz="1400" b="1" dirty="0">
              <a:solidFill>
                <a:srgbClr val="002060"/>
              </a:solidFill>
              <a:latin typeface="Helvetica Light"/>
              <a:ea typeface="+mj-ea"/>
              <a:cs typeface="Allerton"/>
              <a:sym typeface="Calibri"/>
            </a:endParaRPr>
          </a:p>
        </p:txBody>
      </p:sp>
      <p:sp>
        <p:nvSpPr>
          <p:cNvPr id="30" name="Shape 112"/>
          <p:cNvSpPr txBox="1">
            <a:spLocks/>
          </p:cNvSpPr>
          <p:nvPr/>
        </p:nvSpPr>
        <p:spPr>
          <a:xfrm>
            <a:off x="8601280" y="3580909"/>
            <a:ext cx="1932356" cy="101660"/>
          </a:xfrm>
          <a:prstGeom prst="rect">
            <a:avLst/>
          </a:prstGeom>
          <a:noFill/>
          <a:ln>
            <a:noFill/>
          </a:ln>
        </p:spPr>
        <p:txBody>
          <a:bodyPr vert="horz" lIns="68569" tIns="34275" rIns="68569" bIns="34275" rtlCol="0" anchor="t" anchorCtr="0">
            <a:noAutofit/>
          </a:bodyPr>
          <a:lstStyle>
            <a:lvl1pPr marL="342900" indent="-342900" algn="l" defTabSz="457200" rtl="0" eaLnBrk="1" latinLnBrk="0" hangingPunct="1">
              <a:spcBef>
                <a:spcPct val="20000"/>
              </a:spcBef>
              <a:buClr>
                <a:srgbClr val="3674AE"/>
              </a:buClr>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Clr>
                <a:srgbClr val="969D9F"/>
              </a:buClr>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SzPct val="60000"/>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chemeClr val="dk1"/>
              </a:buClr>
              <a:buSzPct val="25000"/>
              <a:buNone/>
            </a:pPr>
            <a:r>
              <a:rPr lang="en-US" sz="1400" b="1" dirty="0" err="1">
                <a:solidFill>
                  <a:srgbClr val="002060"/>
                </a:solidFill>
                <a:latin typeface="Helvetica Light"/>
                <a:ea typeface="+mj-ea"/>
                <a:cs typeface="Allerton"/>
                <a:sym typeface="Calibri"/>
              </a:rPr>
              <a:t>HIPswitch</a:t>
            </a:r>
            <a:r>
              <a:rPr lang="en-US" sz="1400" b="1" dirty="0">
                <a:solidFill>
                  <a:srgbClr val="002060"/>
                </a:solidFill>
                <a:latin typeface="Helvetica Light"/>
                <a:ea typeface="+mj-ea"/>
                <a:cs typeface="Allerton"/>
                <a:sym typeface="Calibri"/>
              </a:rPr>
              <a:t> </a:t>
            </a:r>
            <a:r>
              <a:rPr lang="en-US" sz="1400" b="1" dirty="0" smtClean="0">
                <a:solidFill>
                  <a:srgbClr val="002060"/>
                </a:solidFill>
                <a:latin typeface="Helvetica Light"/>
                <a:ea typeface="+mj-ea"/>
                <a:cs typeface="Allerton"/>
                <a:sym typeface="Calibri"/>
              </a:rPr>
              <a:t>400-</a:t>
            </a:r>
            <a:r>
              <a:rPr lang="zh-CN" altLang="en-US" sz="1400" b="1" dirty="0" smtClean="0">
                <a:solidFill>
                  <a:srgbClr val="002060"/>
                </a:solidFill>
                <a:latin typeface="Helvetica Light"/>
                <a:ea typeface="+mj-ea"/>
                <a:cs typeface="Allerton"/>
                <a:sym typeface="Calibri"/>
              </a:rPr>
              <a:t>系列</a:t>
            </a:r>
            <a:endParaRPr lang="en-US" sz="1400" b="1" dirty="0">
              <a:solidFill>
                <a:srgbClr val="002060"/>
              </a:solidFill>
              <a:latin typeface="Helvetica Light"/>
              <a:ea typeface="+mj-ea"/>
              <a:cs typeface="Allerton"/>
              <a:sym typeface="Calibri"/>
            </a:endParaRPr>
          </a:p>
        </p:txBody>
      </p:sp>
      <p:pic>
        <p:nvPicPr>
          <p:cNvPr id="2" name="Picture 1"/>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61221" y="3059634"/>
            <a:ext cx="4336834" cy="2281068"/>
          </a:xfrm>
          <a:prstGeom prst="rect">
            <a:avLst/>
          </a:prstGeom>
        </p:spPr>
      </p:pic>
      <p:sp>
        <p:nvSpPr>
          <p:cNvPr id="19"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en-NZ" altLang="zh-CN" b="1" dirty="0" smtClean="0">
                <a:solidFill>
                  <a:schemeClr val="bg1"/>
                </a:solidFill>
              </a:rPr>
              <a:t>Tempered Networks</a:t>
            </a:r>
            <a:r>
              <a:rPr lang="zh-CN" altLang="en-US" b="1" dirty="0" smtClean="0">
                <a:solidFill>
                  <a:schemeClr val="bg1"/>
                </a:solidFill>
              </a:rPr>
              <a:t>产</a:t>
            </a:r>
            <a:r>
              <a:rPr lang="zh-CN" altLang="en-US" b="1" dirty="0">
                <a:solidFill>
                  <a:schemeClr val="bg1"/>
                </a:solidFill>
              </a:rPr>
              <a:t>品套</a:t>
            </a:r>
            <a:r>
              <a:rPr lang="zh-CN" altLang="en-US" b="1" dirty="0" smtClean="0">
                <a:solidFill>
                  <a:schemeClr val="bg1"/>
                </a:solidFill>
              </a:rPr>
              <a:t>件</a:t>
            </a:r>
            <a:endParaRPr lang="en-US" b="1" dirty="0">
              <a:solidFill>
                <a:schemeClr val="bg1"/>
              </a:solidFill>
            </a:endParaRPr>
          </a:p>
        </p:txBody>
      </p:sp>
      <p:cxnSp>
        <p:nvCxnSpPr>
          <p:cNvPr id="8" name="Straight Connector 7"/>
          <p:cNvCxnSpPr/>
          <p:nvPr/>
        </p:nvCxnSpPr>
        <p:spPr>
          <a:xfrm>
            <a:off x="6181997" y="3493523"/>
            <a:ext cx="4234542"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8299268" y="2259139"/>
            <a:ext cx="0" cy="2184024"/>
          </a:xfrm>
          <a:prstGeom prst="line">
            <a:avLst/>
          </a:prstGeom>
        </p:spPr>
        <p:style>
          <a:lnRef idx="2">
            <a:schemeClr val="dk1"/>
          </a:lnRef>
          <a:fillRef idx="0">
            <a:schemeClr val="dk1"/>
          </a:fillRef>
          <a:effectRef idx="1">
            <a:schemeClr val="dk1"/>
          </a:effectRef>
          <a:fontRef idx="minor">
            <a:schemeClr val="tx1"/>
          </a:fontRef>
        </p:style>
      </p:cxnSp>
      <p:sp>
        <p:nvSpPr>
          <p:cNvPr id="33" name="Shape 112"/>
          <p:cNvSpPr txBox="1">
            <a:spLocks/>
          </p:cNvSpPr>
          <p:nvPr/>
        </p:nvSpPr>
        <p:spPr>
          <a:xfrm>
            <a:off x="5347930" y="4803994"/>
            <a:ext cx="3654556" cy="1409199"/>
          </a:xfrm>
          <a:prstGeom prst="rect">
            <a:avLst/>
          </a:prstGeom>
          <a:noFill/>
          <a:ln>
            <a:noFill/>
          </a:ln>
        </p:spPr>
        <p:txBody>
          <a:bodyPr vert="horz" lIns="68569" tIns="34275" rIns="68569" bIns="34275" rtlCol="0" anchor="t" anchorCtr="0">
            <a:noAutofit/>
          </a:bodyPr>
          <a:lstStyle>
            <a:lvl1pPr marL="342900" indent="-342900" algn="l" defTabSz="457200" rtl="0" eaLnBrk="1" latinLnBrk="0" hangingPunct="1">
              <a:spcBef>
                <a:spcPct val="20000"/>
              </a:spcBef>
              <a:buClr>
                <a:srgbClr val="3674AE"/>
              </a:buClr>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Clr>
                <a:srgbClr val="969D9F"/>
              </a:buClr>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SzPct val="60000"/>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buClr>
                <a:srgbClr val="0070C0"/>
              </a:buClr>
              <a:buSzPct val="70000"/>
              <a:buFont typeface="Wingdings" panose="05000000000000000000" pitchFamily="2" charset="2"/>
              <a:buChar char="Ø"/>
            </a:pPr>
            <a:r>
              <a:rPr lang="zh-CN" altLang="en-US" sz="1400" b="1" dirty="0">
                <a:solidFill>
                  <a:srgbClr val="002060"/>
                </a:solidFill>
                <a:latin typeface="Helvetica "/>
                <a:cs typeface="+mn-cs"/>
                <a:sym typeface="Calibri"/>
              </a:rPr>
              <a:t>可作为实质或虚拟设</a:t>
            </a:r>
            <a:r>
              <a:rPr lang="zh-CN" altLang="en-US" sz="1400" b="1" dirty="0" smtClean="0">
                <a:solidFill>
                  <a:srgbClr val="002060"/>
                </a:solidFill>
                <a:latin typeface="Helvetica "/>
                <a:cs typeface="+mn-cs"/>
                <a:sym typeface="Calibri"/>
              </a:rPr>
              <a:t>备</a:t>
            </a:r>
            <a:endParaRPr lang="en-US" altLang="zh-CN" sz="1400" b="1" dirty="0" smtClean="0">
              <a:solidFill>
                <a:srgbClr val="002060"/>
              </a:solidFill>
              <a:latin typeface="Helvetica "/>
              <a:cs typeface="+mn-cs"/>
              <a:sym typeface="Calibri"/>
            </a:endParaRPr>
          </a:p>
          <a:p>
            <a:pPr marL="0" indent="0">
              <a:lnSpc>
                <a:spcPct val="120000"/>
              </a:lnSpc>
              <a:spcBef>
                <a:spcPts val="0"/>
              </a:spcBef>
              <a:buClr>
                <a:srgbClr val="0070C0"/>
              </a:buClr>
              <a:buSzPct val="70000"/>
              <a:buNone/>
            </a:pPr>
            <a:endParaRPr lang="en-US" sz="1400" b="1" dirty="0">
              <a:solidFill>
                <a:srgbClr val="002060"/>
              </a:solidFill>
              <a:latin typeface="Helvetica "/>
              <a:cs typeface="+mn-cs"/>
              <a:sym typeface="Calibri"/>
            </a:endParaRPr>
          </a:p>
          <a:p>
            <a:pPr>
              <a:lnSpc>
                <a:spcPct val="120000"/>
              </a:lnSpc>
              <a:spcBef>
                <a:spcPts val="0"/>
              </a:spcBef>
              <a:buClr>
                <a:srgbClr val="0070C0"/>
              </a:buClr>
              <a:buSzPct val="70000"/>
              <a:buFont typeface="Wingdings" panose="05000000000000000000" pitchFamily="2" charset="2"/>
              <a:buChar char="Ø"/>
            </a:pPr>
            <a:r>
              <a:rPr lang="en-US" sz="1400" b="1" dirty="0">
                <a:solidFill>
                  <a:srgbClr val="002060"/>
                </a:solidFill>
                <a:latin typeface="Helvetica "/>
                <a:cs typeface="+mn-cs"/>
                <a:sym typeface="Calibri"/>
              </a:rPr>
              <a:t>H</a:t>
            </a:r>
            <a:r>
              <a:rPr lang="en-US" sz="1400" b="1" dirty="0" smtClean="0">
                <a:solidFill>
                  <a:srgbClr val="002060"/>
                </a:solidFill>
                <a:latin typeface="Helvetica "/>
                <a:cs typeface="+mn-cs"/>
                <a:sym typeface="Calibri"/>
              </a:rPr>
              <a:t>IPswitch-100/200 </a:t>
            </a:r>
            <a:r>
              <a:rPr lang="zh-CN" altLang="en-US" sz="1400" b="1" dirty="0">
                <a:solidFill>
                  <a:srgbClr val="002060"/>
                </a:solidFill>
                <a:latin typeface="Helvetica "/>
                <a:cs typeface="+mn-cs"/>
                <a:sym typeface="Calibri"/>
              </a:rPr>
              <a:t>支持有线</a:t>
            </a:r>
            <a:r>
              <a:rPr lang="zh-CN" altLang="en-US" sz="1400" b="1" dirty="0" smtClean="0">
                <a:solidFill>
                  <a:srgbClr val="002060"/>
                </a:solidFill>
                <a:latin typeface="Helvetica "/>
                <a:cs typeface="+mn-cs"/>
                <a:sym typeface="Calibri"/>
              </a:rPr>
              <a:t>和蜂窝网络</a:t>
            </a:r>
            <a:r>
              <a:rPr lang="zh-CN" altLang="en-US" sz="1400" b="1" dirty="0">
                <a:solidFill>
                  <a:srgbClr val="002060"/>
                </a:solidFill>
                <a:latin typeface="Helvetica "/>
                <a:cs typeface="+mn-cs"/>
                <a:sym typeface="Calibri"/>
              </a:rPr>
              <a:t>及</a:t>
            </a:r>
            <a:r>
              <a:rPr lang="en-US" altLang="zh-CN" sz="1400" b="1" dirty="0" err="1">
                <a:solidFill>
                  <a:srgbClr val="002060"/>
                </a:solidFill>
                <a:latin typeface="Helvetica "/>
                <a:cs typeface="+mn-cs"/>
                <a:sym typeface="Calibri"/>
              </a:rPr>
              <a:t>WiFi</a:t>
            </a:r>
            <a:r>
              <a:rPr lang="zh-CN" altLang="en-US" sz="1400" b="1" dirty="0">
                <a:solidFill>
                  <a:srgbClr val="002060"/>
                </a:solidFill>
                <a:latin typeface="Helvetica "/>
                <a:cs typeface="+mn-cs"/>
                <a:sym typeface="Calibri"/>
              </a:rPr>
              <a:t>间的故障切换</a:t>
            </a:r>
            <a:endParaRPr lang="en-US" sz="1100" b="1" dirty="0">
              <a:solidFill>
                <a:srgbClr val="002060"/>
              </a:solidFill>
              <a:latin typeface="Helvetica "/>
              <a:ea typeface="+mj-ea"/>
              <a:cs typeface="Allerton"/>
              <a:sym typeface="Calibri"/>
            </a:endParaRPr>
          </a:p>
        </p:txBody>
      </p:sp>
      <p:sp>
        <p:nvSpPr>
          <p:cNvPr id="14" name="Rectangle 13"/>
          <p:cNvSpPr/>
          <p:nvPr/>
        </p:nvSpPr>
        <p:spPr>
          <a:xfrm>
            <a:off x="8852740" y="4803994"/>
            <a:ext cx="3228770" cy="1384995"/>
          </a:xfrm>
          <a:prstGeom prst="rect">
            <a:avLst/>
          </a:prstGeom>
        </p:spPr>
        <p:txBody>
          <a:bodyPr wrap="square">
            <a:spAutoFit/>
          </a:bodyPr>
          <a:lstStyle/>
          <a:p>
            <a:pPr marL="285750" indent="-285750">
              <a:lnSpc>
                <a:spcPct val="120000"/>
              </a:lnSpc>
              <a:buClr>
                <a:srgbClr val="0070C0"/>
              </a:buClr>
              <a:buSzPct val="70000"/>
              <a:buFont typeface="Wingdings" panose="05000000000000000000" pitchFamily="2" charset="2"/>
              <a:buChar char="Ø"/>
            </a:pPr>
            <a:r>
              <a:rPr lang="en-US" sz="1400" b="1" dirty="0" smtClean="0">
                <a:solidFill>
                  <a:srgbClr val="002060"/>
                </a:solidFill>
                <a:latin typeface="Helvetica "/>
                <a:sym typeface="Calibri"/>
              </a:rPr>
              <a:t>HIPswitch-200/300/400 </a:t>
            </a:r>
            <a:r>
              <a:rPr lang="zh-CN" altLang="en-US" sz="1400" b="1" dirty="0">
                <a:solidFill>
                  <a:srgbClr val="002060"/>
                </a:solidFill>
                <a:latin typeface="Helvetica "/>
                <a:sym typeface="Calibri"/>
              </a:rPr>
              <a:t>支</a:t>
            </a:r>
            <a:r>
              <a:rPr lang="zh-CN" altLang="en-US" sz="1400" b="1" dirty="0" smtClean="0">
                <a:solidFill>
                  <a:srgbClr val="002060"/>
                </a:solidFill>
                <a:latin typeface="Helvetica "/>
                <a:sym typeface="Calibri"/>
              </a:rPr>
              <a:t>持串行至</a:t>
            </a:r>
            <a:r>
              <a:rPr lang="en-US" altLang="zh-CN" sz="1400" b="1" dirty="0" smtClean="0">
                <a:solidFill>
                  <a:srgbClr val="002060"/>
                </a:solidFill>
                <a:latin typeface="Helvetica "/>
                <a:sym typeface="Calibri"/>
              </a:rPr>
              <a:t>IP</a:t>
            </a:r>
            <a:r>
              <a:rPr lang="zh-CN" altLang="en-US" sz="1400" b="1" dirty="0" smtClean="0">
                <a:solidFill>
                  <a:srgbClr val="002060"/>
                </a:solidFill>
                <a:latin typeface="Helvetica "/>
                <a:sym typeface="Calibri"/>
              </a:rPr>
              <a:t>的封装</a:t>
            </a:r>
            <a:endParaRPr lang="en-US" sz="1400" b="1" dirty="0">
              <a:solidFill>
                <a:srgbClr val="002060"/>
              </a:solidFill>
              <a:latin typeface="Helvetica "/>
              <a:sym typeface="Calibri"/>
            </a:endParaRPr>
          </a:p>
          <a:p>
            <a:pPr marL="285750" indent="-285750">
              <a:lnSpc>
                <a:spcPct val="120000"/>
              </a:lnSpc>
              <a:buClr>
                <a:srgbClr val="0070C0"/>
              </a:buClr>
              <a:buSzPct val="70000"/>
              <a:buFont typeface="Wingdings" panose="05000000000000000000" pitchFamily="2" charset="2"/>
              <a:buChar char="Ø"/>
            </a:pPr>
            <a:endParaRPr lang="en-US" sz="1400" b="1" dirty="0">
              <a:solidFill>
                <a:srgbClr val="002060"/>
              </a:solidFill>
              <a:latin typeface="Helvetica "/>
              <a:sym typeface="Calibri"/>
            </a:endParaRPr>
          </a:p>
          <a:p>
            <a:pPr marL="285750" indent="-285750">
              <a:lnSpc>
                <a:spcPct val="120000"/>
              </a:lnSpc>
              <a:buClr>
                <a:srgbClr val="0070C0"/>
              </a:buClr>
              <a:buSzPct val="70000"/>
              <a:buFont typeface="Wingdings" panose="05000000000000000000" pitchFamily="2" charset="2"/>
              <a:buChar char="Ø"/>
            </a:pPr>
            <a:r>
              <a:rPr lang="en-US" sz="1400" b="1" dirty="0" smtClean="0">
                <a:solidFill>
                  <a:srgbClr val="002060"/>
                </a:solidFill>
                <a:latin typeface="Helvetica "/>
                <a:sym typeface="Calibri"/>
              </a:rPr>
              <a:t>HIPswitch-300 </a:t>
            </a:r>
            <a:r>
              <a:rPr lang="en-US" sz="1400" b="1" dirty="0">
                <a:solidFill>
                  <a:srgbClr val="002060"/>
                </a:solidFill>
                <a:latin typeface="Helvetica "/>
                <a:sym typeface="Calibri"/>
              </a:rPr>
              <a:t>&amp; 400 </a:t>
            </a:r>
            <a:r>
              <a:rPr lang="zh-CN" altLang="en-US" sz="1400" b="1" dirty="0">
                <a:solidFill>
                  <a:srgbClr val="002060"/>
                </a:solidFill>
                <a:latin typeface="Helvetica "/>
                <a:sym typeface="Calibri"/>
              </a:rPr>
              <a:t>支持高可用性</a:t>
            </a:r>
            <a:endParaRPr lang="en-US" sz="1400" b="1" dirty="0">
              <a:solidFill>
                <a:srgbClr val="002060"/>
              </a:solidFill>
              <a:latin typeface="Helvetica "/>
              <a:sym typeface="Calibri"/>
            </a:endParaRPr>
          </a:p>
        </p:txBody>
      </p:sp>
    </p:spTree>
    <p:extLst>
      <p:ext uri="{BB962C8B-B14F-4D97-AF65-F5344CB8AC3E}">
        <p14:creationId xmlns="" xmlns:p14="http://schemas.microsoft.com/office/powerpoint/2010/main" val="41829100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en-US" b="1" dirty="0" smtClean="0">
                <a:solidFill>
                  <a:schemeClr val="bg1"/>
                </a:solidFill>
              </a:rPr>
              <a:t>Conductor </a:t>
            </a:r>
            <a:r>
              <a:rPr lang="zh-CN" altLang="en-US" b="1" dirty="0">
                <a:solidFill>
                  <a:schemeClr val="bg1"/>
                </a:solidFill>
              </a:rPr>
              <a:t>和</a:t>
            </a:r>
            <a:r>
              <a:rPr lang="en-US" b="1" dirty="0" smtClean="0">
                <a:solidFill>
                  <a:schemeClr val="bg1"/>
                </a:solidFill>
              </a:rPr>
              <a:t> </a:t>
            </a:r>
            <a:r>
              <a:rPr lang="en-US" b="1" dirty="0" err="1" smtClean="0">
                <a:solidFill>
                  <a:schemeClr val="bg1"/>
                </a:solidFill>
              </a:rPr>
              <a:t>SimpleConnect</a:t>
            </a:r>
            <a:r>
              <a:rPr lang="en-US" b="1" dirty="0" smtClean="0">
                <a:solidFill>
                  <a:schemeClr val="bg1"/>
                </a:solidFill>
              </a:rPr>
              <a:t> </a:t>
            </a:r>
            <a:r>
              <a:rPr lang="zh-CN" altLang="en-US" b="1" dirty="0" smtClean="0">
                <a:solidFill>
                  <a:schemeClr val="bg1"/>
                </a:solidFill>
              </a:rPr>
              <a:t>的用户界面</a:t>
            </a:r>
            <a:endParaRPr lang="en-US" b="1" dirty="0">
              <a:solidFill>
                <a:schemeClr val="bg1"/>
              </a:solidFill>
            </a:endParaRPr>
          </a:p>
        </p:txBody>
      </p:sp>
      <p:pic>
        <p:nvPicPr>
          <p:cNvPr id="2" name="Picture 1"/>
          <p:cNvPicPr>
            <a:picLocks noChangeAspect="1"/>
          </p:cNvPicPr>
          <p:nvPr/>
        </p:nvPicPr>
        <p:blipFill>
          <a:blip r:embed="rId3"/>
          <a:stretch>
            <a:fillRect/>
          </a:stretch>
        </p:blipFill>
        <p:spPr>
          <a:xfrm>
            <a:off x="75821" y="1457719"/>
            <a:ext cx="10093855" cy="4493284"/>
          </a:xfrm>
          <a:prstGeom prst="rect">
            <a:avLst/>
          </a:prstGeom>
          <a:ln>
            <a:solidFill>
              <a:schemeClr val="tx1"/>
            </a:solidFill>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4"/>
          <a:stretch>
            <a:fillRect/>
          </a:stretch>
        </p:blipFill>
        <p:spPr>
          <a:xfrm>
            <a:off x="5317044" y="3735018"/>
            <a:ext cx="6397514" cy="2960981"/>
          </a:xfrm>
          <a:prstGeom prst="rect">
            <a:avLst/>
          </a:prstGeom>
          <a:ln>
            <a:solidFill>
              <a:schemeClr val="bg2">
                <a:lumMod val="75000"/>
              </a:schemeClr>
            </a:solidFill>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525004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09"/>
          <p:cNvSpPr txBox="1">
            <a:spLocks/>
          </p:cNvSpPr>
          <p:nvPr/>
        </p:nvSpPr>
        <p:spPr>
          <a:xfrm>
            <a:off x="1154692" y="1678124"/>
            <a:ext cx="10858500" cy="4760433"/>
          </a:xfrm>
          <a:prstGeom prst="rect">
            <a:avLst/>
          </a:prstGeom>
        </p:spPr>
        <p:txBody>
          <a:bodyPr vert="horz" lIns="91440" tIns="45720" rIns="91440" bIns="45720" rtlCol="0">
            <a:noAutofit/>
          </a:bodyPr>
          <a:lstStyle>
            <a:lvl1pPr marL="342900" indent="-342900" algn="l" defTabSz="457200" rtl="0" eaLnBrk="1" latinLnBrk="0" hangingPunct="1">
              <a:lnSpc>
                <a:spcPct val="100000"/>
              </a:lnSpc>
              <a:spcBef>
                <a:spcPct val="20000"/>
              </a:spcBef>
              <a:buClr>
                <a:schemeClr val="accent1"/>
              </a:buClr>
              <a:buFont typeface="Arial"/>
              <a:buChar char="•"/>
              <a:defRPr sz="2400" b="0" i="0" kern="1200">
                <a:solidFill>
                  <a:schemeClr val="tx1"/>
                </a:solidFill>
                <a:latin typeface="Helvetica Light"/>
                <a:ea typeface="+mn-ea"/>
                <a:cs typeface="Helvetica Light"/>
              </a:defRPr>
            </a:lvl1pPr>
            <a:lvl2pPr marL="742950" indent="-285750" algn="l" defTabSz="457200" rtl="0" eaLnBrk="1" latinLnBrk="0" hangingPunct="1">
              <a:lnSpc>
                <a:spcPct val="100000"/>
              </a:lnSpc>
              <a:spcBef>
                <a:spcPct val="20000"/>
              </a:spcBef>
              <a:buClr>
                <a:schemeClr val="accent1"/>
              </a:buClr>
              <a:buFont typeface="Arial"/>
              <a:buChar char="–"/>
              <a:defRPr sz="2000" b="0" i="0" kern="1200">
                <a:solidFill>
                  <a:schemeClr val="tx1"/>
                </a:solidFill>
                <a:latin typeface="Helvetica Light"/>
                <a:ea typeface="+mn-ea"/>
                <a:cs typeface="Helvetica Light"/>
              </a:defRPr>
            </a:lvl2pPr>
            <a:lvl3pPr marL="1143000" indent="-228600" algn="l" defTabSz="457200" rtl="0" eaLnBrk="1" latinLnBrk="0" hangingPunct="1">
              <a:lnSpc>
                <a:spcPct val="90000"/>
              </a:lnSpc>
              <a:spcBef>
                <a:spcPct val="20000"/>
              </a:spcBef>
              <a:buClr>
                <a:schemeClr val="accent1"/>
              </a:buClr>
              <a:buFont typeface="Arial"/>
              <a:buChar char="•"/>
              <a:defRPr sz="1800" b="0" i="0" kern="1200">
                <a:solidFill>
                  <a:schemeClr val="tx1"/>
                </a:solidFill>
                <a:latin typeface="Helvetica Light"/>
                <a:ea typeface="+mn-ea"/>
                <a:cs typeface="Helvetica Light"/>
              </a:defRPr>
            </a:lvl3pPr>
            <a:lvl4pPr marL="13716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4pPr>
            <a:lvl5pPr marL="18288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zh-CN" altLang="en-US" sz="1800" b="1" dirty="0" smtClean="0">
                <a:solidFill>
                  <a:srgbClr val="002060"/>
                </a:solidFill>
                <a:latin typeface="Helvetica" panose="020B0604020202020204" pitchFamily="34" charset="0"/>
                <a:cs typeface="Helvetica" panose="020B0604020202020204" pitchFamily="34" charset="0"/>
              </a:rPr>
              <a:t>隐匿关</a:t>
            </a:r>
            <a:r>
              <a:rPr lang="zh-CN" altLang="en-US" sz="1800" b="1" dirty="0">
                <a:solidFill>
                  <a:srgbClr val="002060"/>
                </a:solidFill>
                <a:latin typeface="Helvetica" panose="020B0604020202020204" pitchFamily="34" charset="0"/>
                <a:cs typeface="Helvetica" panose="020B0604020202020204" pitchFamily="34" charset="0"/>
              </a:rPr>
              <a:t>键基础设施</a:t>
            </a:r>
            <a:r>
              <a:rPr lang="en-US" sz="1800" b="1" dirty="0">
                <a:solidFill>
                  <a:srgbClr val="002060"/>
                </a:solidFill>
                <a:latin typeface="Helvetica" panose="020B0604020202020204" pitchFamily="34" charset="0"/>
                <a:cs typeface="Helvetica" panose="020B0604020202020204" pitchFamily="34" charset="0"/>
              </a:rPr>
              <a:t> </a:t>
            </a:r>
          </a:p>
          <a:p>
            <a:pPr marL="0" lvl="0" indent="0">
              <a:buNone/>
            </a:pPr>
            <a:r>
              <a:rPr lang="zh-CN" altLang="en-US" sz="1800" dirty="0">
                <a:solidFill>
                  <a:srgbClr val="002060"/>
                </a:solidFill>
                <a:latin typeface="Helvetica" panose="020B0604020202020204" pitchFamily="34" charset="0"/>
                <a:cs typeface="Helvetica" panose="020B0604020202020204" pitchFamily="34" charset="0"/>
              </a:rPr>
              <a:t>保护并</a:t>
            </a:r>
            <a:r>
              <a:rPr lang="zh-CN" altLang="en-US" sz="1800" dirty="0" smtClean="0">
                <a:solidFill>
                  <a:srgbClr val="002060"/>
                </a:solidFill>
                <a:latin typeface="Helvetica" panose="020B0604020202020204" pitchFamily="34" charset="0"/>
                <a:cs typeface="Helvetica" panose="020B0604020202020204" pitchFamily="34" charset="0"/>
              </a:rPr>
              <a:t>隐匿设置密码的</a:t>
            </a:r>
            <a:r>
              <a:rPr lang="zh-CN" altLang="en-US" sz="1800" dirty="0">
                <a:solidFill>
                  <a:srgbClr val="002060"/>
                </a:solidFill>
                <a:latin typeface="Helvetica" panose="020B0604020202020204" pitchFamily="34" charset="0"/>
                <a:cs typeface="Helvetica" panose="020B0604020202020204" pitchFamily="34" charset="0"/>
              </a:rPr>
              <a:t>可信设备间的通讯</a:t>
            </a:r>
            <a:r>
              <a:rPr lang="en-US" sz="1800" dirty="0" smtClean="0">
                <a:solidFill>
                  <a:srgbClr val="002060"/>
                </a:solidFill>
                <a:latin typeface="Helvetica" panose="020B0604020202020204" pitchFamily="34" charset="0"/>
                <a:cs typeface="Helvetica" panose="020B0604020202020204" pitchFamily="34" charset="0"/>
              </a:rPr>
              <a:t> </a:t>
            </a:r>
            <a:endParaRPr lang="en-US" sz="1800" dirty="0">
              <a:solidFill>
                <a:srgbClr val="002060"/>
              </a:solidFill>
              <a:latin typeface="Helvetica" panose="020B0604020202020204" pitchFamily="34" charset="0"/>
              <a:cs typeface="Helvetica" panose="020B0604020202020204" pitchFamily="34" charset="0"/>
            </a:endParaRPr>
          </a:p>
          <a:p>
            <a:pPr marL="0" lvl="0" indent="0">
              <a:buNone/>
            </a:pPr>
            <a:endParaRPr lang="en-US" sz="600" b="1" dirty="0" smtClean="0">
              <a:solidFill>
                <a:srgbClr val="002060"/>
              </a:solidFill>
              <a:latin typeface="Helvetica" panose="020B0604020202020204" pitchFamily="34" charset="0"/>
              <a:cs typeface="Helvetica" panose="020B0604020202020204" pitchFamily="34" charset="0"/>
            </a:endParaRPr>
          </a:p>
          <a:p>
            <a:pPr marL="0" lvl="0" indent="0">
              <a:buNone/>
            </a:pPr>
            <a:r>
              <a:rPr lang="zh-CN" altLang="en-US" sz="1800" b="1" dirty="0" smtClean="0">
                <a:solidFill>
                  <a:srgbClr val="002060"/>
                </a:solidFill>
                <a:latin typeface="Helvetica" panose="020B0604020202020204" pitchFamily="34" charset="0"/>
                <a:cs typeface="Helvetica" panose="020B0604020202020204" pitchFamily="34" charset="0"/>
              </a:rPr>
              <a:t>分段网络</a:t>
            </a:r>
            <a:endParaRPr lang="en-US" altLang="zh-CN" sz="1800" b="1" dirty="0" smtClean="0">
              <a:solidFill>
                <a:srgbClr val="002060"/>
              </a:solidFill>
              <a:latin typeface="Helvetica" panose="020B0604020202020204" pitchFamily="34" charset="0"/>
              <a:cs typeface="Helvetica" panose="020B0604020202020204" pitchFamily="34" charset="0"/>
            </a:endParaRPr>
          </a:p>
          <a:p>
            <a:pPr marL="0" lvl="0" indent="0">
              <a:buNone/>
            </a:pPr>
            <a:r>
              <a:rPr lang="zh-CN" altLang="en-US" sz="1800" dirty="0">
                <a:solidFill>
                  <a:srgbClr val="002060"/>
                </a:solidFill>
                <a:latin typeface="Helvetica" panose="020B0604020202020204" pitchFamily="34" charset="0"/>
                <a:cs typeface="Helvetica" panose="020B0604020202020204" pitchFamily="34" charset="0"/>
              </a:rPr>
              <a:t>基于设备白名单集中管理的微分段</a:t>
            </a:r>
            <a:r>
              <a:rPr lang="zh-CN" altLang="en-US" sz="1800" dirty="0" smtClean="0">
                <a:solidFill>
                  <a:srgbClr val="002060"/>
                </a:solidFill>
                <a:latin typeface="Helvetica" panose="020B0604020202020204" pitchFamily="34" charset="0"/>
                <a:cs typeface="Helvetica" panose="020B0604020202020204" pitchFamily="34" charset="0"/>
              </a:rPr>
              <a:t>网络可以提高</a:t>
            </a:r>
            <a:r>
              <a:rPr lang="zh-CN" altLang="en-US" sz="1800" dirty="0">
                <a:solidFill>
                  <a:srgbClr val="002060"/>
                </a:solidFill>
                <a:latin typeface="Helvetica" panose="020B0604020202020204" pitchFamily="34" charset="0"/>
                <a:cs typeface="Helvetica" panose="020B0604020202020204" pitchFamily="34" charset="0"/>
              </a:rPr>
              <a:t>整体安全状</a:t>
            </a:r>
            <a:r>
              <a:rPr lang="zh-CN" altLang="en-US" sz="1800" dirty="0" smtClean="0">
                <a:solidFill>
                  <a:srgbClr val="002060"/>
                </a:solidFill>
                <a:latin typeface="Helvetica" panose="020B0604020202020204" pitchFamily="34" charset="0"/>
                <a:cs typeface="Helvetica" panose="020B0604020202020204" pitchFamily="34" charset="0"/>
              </a:rPr>
              <a:t>况</a:t>
            </a:r>
            <a:endParaRPr lang="en-US" altLang="zh-CN" sz="1800" dirty="0" smtClean="0">
              <a:solidFill>
                <a:srgbClr val="002060"/>
              </a:solidFill>
              <a:latin typeface="Helvetica" panose="020B0604020202020204" pitchFamily="34" charset="0"/>
              <a:cs typeface="Helvetica" panose="020B0604020202020204" pitchFamily="34" charset="0"/>
            </a:endParaRPr>
          </a:p>
          <a:p>
            <a:pPr marL="0" lvl="0" indent="0">
              <a:buNone/>
            </a:pPr>
            <a:endParaRPr lang="en-US" sz="600" b="1" dirty="0" smtClean="0">
              <a:solidFill>
                <a:srgbClr val="002060"/>
              </a:solidFill>
              <a:latin typeface="Helvetica" panose="020B0604020202020204" pitchFamily="34" charset="0"/>
              <a:cs typeface="Helvetica" panose="020B0604020202020204" pitchFamily="34" charset="0"/>
            </a:endParaRPr>
          </a:p>
          <a:p>
            <a:pPr marL="0" lvl="0" indent="0">
              <a:buNone/>
            </a:pPr>
            <a:r>
              <a:rPr lang="zh-CN" altLang="en-US" sz="1800" b="1" dirty="0">
                <a:solidFill>
                  <a:srgbClr val="002060"/>
                </a:solidFill>
                <a:latin typeface="Helvetica" panose="020B0604020202020204" pitchFamily="34" charset="0"/>
                <a:cs typeface="Helvetica" panose="020B0604020202020204" pitchFamily="34" charset="0"/>
              </a:rPr>
              <a:t>扩展网</a:t>
            </a:r>
            <a:r>
              <a:rPr lang="zh-CN" altLang="en-US" sz="1800" b="1" dirty="0" smtClean="0">
                <a:solidFill>
                  <a:srgbClr val="002060"/>
                </a:solidFill>
                <a:latin typeface="Helvetica" panose="020B0604020202020204" pitchFamily="34" charset="0"/>
                <a:cs typeface="Helvetica" panose="020B0604020202020204" pitchFamily="34" charset="0"/>
              </a:rPr>
              <a:t>络</a:t>
            </a:r>
            <a:endParaRPr lang="en-US" altLang="zh-CN" sz="1800" b="1" dirty="0" smtClean="0">
              <a:solidFill>
                <a:srgbClr val="002060"/>
              </a:solidFill>
              <a:latin typeface="Helvetica" panose="020B0604020202020204" pitchFamily="34" charset="0"/>
              <a:cs typeface="Helvetica" panose="020B0604020202020204" pitchFamily="34" charset="0"/>
            </a:endParaRPr>
          </a:p>
          <a:p>
            <a:pPr marL="0" lvl="0" indent="0">
              <a:buNone/>
            </a:pPr>
            <a:r>
              <a:rPr lang="zh-CN" altLang="en-US" sz="1800" dirty="0">
                <a:solidFill>
                  <a:srgbClr val="002060"/>
                </a:solidFill>
                <a:latin typeface="Helvetica" panose="020B0604020202020204" pitchFamily="34" charset="0"/>
                <a:cs typeface="Helvetica" panose="020B0604020202020204" pitchFamily="34" charset="0"/>
              </a:rPr>
              <a:t>安全地扩展您的网络至任何位置，不论其</a:t>
            </a:r>
            <a:r>
              <a:rPr lang="zh-CN" altLang="en-US" sz="1800" dirty="0" smtClean="0">
                <a:solidFill>
                  <a:srgbClr val="002060"/>
                </a:solidFill>
                <a:latin typeface="Helvetica" panose="020B0604020202020204" pitchFamily="34" charset="0"/>
                <a:cs typeface="Helvetica" panose="020B0604020202020204" pitchFamily="34" charset="0"/>
              </a:rPr>
              <a:t>拓扑结构如何</a:t>
            </a:r>
            <a:endParaRPr lang="en-US" altLang="zh-CN" sz="1800" dirty="0" smtClean="0">
              <a:solidFill>
                <a:srgbClr val="002060"/>
              </a:solidFill>
              <a:latin typeface="Helvetica" panose="020B0604020202020204" pitchFamily="34" charset="0"/>
              <a:cs typeface="Helvetica" panose="020B0604020202020204" pitchFamily="34" charset="0"/>
            </a:endParaRPr>
          </a:p>
          <a:p>
            <a:pPr marL="0" lvl="0" indent="0">
              <a:buNone/>
            </a:pPr>
            <a:endParaRPr lang="en-US" sz="600" b="1" dirty="0" smtClean="0">
              <a:solidFill>
                <a:srgbClr val="002060"/>
              </a:solidFill>
              <a:latin typeface="Helvetica" panose="020B0604020202020204" pitchFamily="34" charset="0"/>
              <a:cs typeface="Helvetica" panose="020B0604020202020204" pitchFamily="34" charset="0"/>
            </a:endParaRPr>
          </a:p>
          <a:p>
            <a:pPr marL="0" lvl="0" indent="0">
              <a:buNone/>
            </a:pPr>
            <a:r>
              <a:rPr lang="zh-CN" altLang="en-US" sz="1800" b="1" dirty="0">
                <a:solidFill>
                  <a:srgbClr val="002060"/>
                </a:solidFill>
                <a:latin typeface="Helvetica" panose="020B0604020202020204" pitchFamily="34" charset="0"/>
                <a:cs typeface="Helvetica" panose="020B0604020202020204" pitchFamily="34" charset="0"/>
              </a:rPr>
              <a:t>保</a:t>
            </a:r>
            <a:r>
              <a:rPr lang="zh-CN" altLang="en-US" sz="1800" b="1" dirty="0" smtClean="0">
                <a:solidFill>
                  <a:srgbClr val="002060"/>
                </a:solidFill>
                <a:latin typeface="Helvetica" panose="020B0604020202020204" pitchFamily="34" charset="0"/>
                <a:cs typeface="Helvetica" panose="020B0604020202020204" pitchFamily="34" charset="0"/>
              </a:rPr>
              <a:t>留原有投资</a:t>
            </a:r>
            <a:endParaRPr lang="en-US" sz="1800" b="1" dirty="0" smtClean="0">
              <a:solidFill>
                <a:srgbClr val="002060"/>
              </a:solidFill>
              <a:latin typeface="Helvetica" panose="020B0604020202020204" pitchFamily="34" charset="0"/>
              <a:cs typeface="Helvetica" panose="020B0604020202020204" pitchFamily="34" charset="0"/>
            </a:endParaRPr>
          </a:p>
          <a:p>
            <a:pPr marL="0" lvl="0" indent="0">
              <a:buNone/>
            </a:pPr>
            <a:r>
              <a:rPr lang="zh-CN" altLang="en-US" sz="1800" dirty="0" smtClean="0">
                <a:solidFill>
                  <a:srgbClr val="002060"/>
                </a:solidFill>
                <a:latin typeface="Helvetica" panose="020B0604020202020204" pitchFamily="34" charset="0"/>
                <a:cs typeface="Helvetica" panose="020B0604020202020204" pitchFamily="34" charset="0"/>
              </a:rPr>
              <a:t>与</a:t>
            </a:r>
            <a:r>
              <a:rPr lang="zh-CN" altLang="en-US" sz="1800" dirty="0">
                <a:solidFill>
                  <a:srgbClr val="002060"/>
                </a:solidFill>
                <a:latin typeface="Helvetica" panose="020B0604020202020204" pitchFamily="34" charset="0"/>
                <a:cs typeface="Helvetica" panose="020B0604020202020204" pitchFamily="34" charset="0"/>
              </a:rPr>
              <a:t>现有的设备和基础</a:t>
            </a:r>
            <a:r>
              <a:rPr lang="zh-CN" altLang="en-US" sz="1800" dirty="0" smtClean="0">
                <a:solidFill>
                  <a:srgbClr val="002060"/>
                </a:solidFill>
                <a:latin typeface="Helvetica" panose="020B0604020202020204" pitchFamily="34" charset="0"/>
                <a:cs typeface="Helvetica" panose="020B0604020202020204" pitchFamily="34" charset="0"/>
              </a:rPr>
              <a:t>设施无缝结合</a:t>
            </a:r>
            <a:r>
              <a:rPr lang="zh-CN" altLang="en-US" sz="1800" dirty="0">
                <a:solidFill>
                  <a:srgbClr val="002060"/>
                </a:solidFill>
                <a:latin typeface="Helvetica" panose="020B0604020202020204" pitchFamily="34" charset="0"/>
                <a:cs typeface="Helvetica" panose="020B0604020202020204" pitchFamily="34" charset="0"/>
              </a:rPr>
              <a:t>而不影响底层网</a:t>
            </a:r>
            <a:r>
              <a:rPr lang="zh-CN" altLang="en-US" sz="1800" dirty="0" smtClean="0">
                <a:solidFill>
                  <a:srgbClr val="002060"/>
                </a:solidFill>
                <a:latin typeface="Helvetica" panose="020B0604020202020204" pitchFamily="34" charset="0"/>
                <a:cs typeface="Helvetica" panose="020B0604020202020204" pitchFamily="34" charset="0"/>
              </a:rPr>
              <a:t>络</a:t>
            </a:r>
            <a:endParaRPr lang="en-US" altLang="zh-CN" sz="1800" dirty="0" smtClean="0">
              <a:solidFill>
                <a:srgbClr val="002060"/>
              </a:solidFill>
              <a:latin typeface="Helvetica" panose="020B0604020202020204" pitchFamily="34" charset="0"/>
              <a:cs typeface="Helvetica" panose="020B0604020202020204" pitchFamily="34" charset="0"/>
            </a:endParaRPr>
          </a:p>
          <a:p>
            <a:pPr marL="0" lvl="0" indent="0">
              <a:buNone/>
            </a:pPr>
            <a:endParaRPr lang="en-US" sz="600" b="1" dirty="0" smtClean="0">
              <a:solidFill>
                <a:srgbClr val="002060"/>
              </a:solidFill>
              <a:latin typeface="Helvetica" panose="020B0604020202020204" pitchFamily="34" charset="0"/>
              <a:cs typeface="Helvetica" panose="020B0604020202020204" pitchFamily="34" charset="0"/>
            </a:endParaRPr>
          </a:p>
          <a:p>
            <a:pPr marL="0" lvl="0" indent="0">
              <a:buNone/>
            </a:pPr>
            <a:r>
              <a:rPr lang="zh-CN" altLang="en-US" sz="1800" b="1" dirty="0" smtClean="0">
                <a:solidFill>
                  <a:srgbClr val="002060"/>
                </a:solidFill>
                <a:latin typeface="Helvetica" panose="020B0604020202020204" pitchFamily="34" charset="0"/>
                <a:cs typeface="Helvetica" panose="020B0604020202020204" pitchFamily="34" charset="0"/>
              </a:rPr>
              <a:t>安</a:t>
            </a:r>
            <a:r>
              <a:rPr lang="zh-CN" altLang="en-US" sz="1800" b="1" dirty="0">
                <a:solidFill>
                  <a:srgbClr val="002060"/>
                </a:solidFill>
                <a:latin typeface="Helvetica" panose="020B0604020202020204" pitchFamily="34" charset="0"/>
                <a:cs typeface="Helvetica" panose="020B0604020202020204" pitchFamily="34" charset="0"/>
              </a:rPr>
              <a:t>全远程访问</a:t>
            </a:r>
            <a:endParaRPr lang="en-US" sz="1800" b="1" dirty="0" smtClean="0">
              <a:solidFill>
                <a:srgbClr val="002060"/>
              </a:solidFill>
              <a:latin typeface="Helvetica" panose="020B0604020202020204" pitchFamily="34" charset="0"/>
              <a:cs typeface="Helvetica" panose="020B0604020202020204" pitchFamily="34" charset="0"/>
            </a:endParaRPr>
          </a:p>
          <a:p>
            <a:pPr marL="0" lvl="0" indent="0">
              <a:buNone/>
            </a:pPr>
            <a:r>
              <a:rPr lang="zh-CN" altLang="en-US" sz="1800" dirty="0" smtClean="0">
                <a:solidFill>
                  <a:srgbClr val="002060"/>
                </a:solidFill>
                <a:latin typeface="Helvetica" panose="020B0604020202020204" pitchFamily="34" charset="0"/>
                <a:cs typeface="Helvetica" panose="020B0604020202020204" pitchFamily="34" charset="0"/>
              </a:rPr>
              <a:t>可以在短时间内可确认或</a:t>
            </a:r>
            <a:r>
              <a:rPr lang="zh-CN" altLang="en-US" sz="1800" dirty="0">
                <a:solidFill>
                  <a:srgbClr val="002060"/>
                </a:solidFill>
                <a:latin typeface="Helvetica" panose="020B0604020202020204" pitchFamily="34" charset="0"/>
                <a:cs typeface="Helvetica" panose="020B0604020202020204" pitchFamily="34" charset="0"/>
              </a:rPr>
              <a:t>撤销</a:t>
            </a:r>
            <a:r>
              <a:rPr lang="zh-CN" altLang="en-US" sz="1800" dirty="0" smtClean="0">
                <a:solidFill>
                  <a:srgbClr val="002060"/>
                </a:solidFill>
                <a:latin typeface="Helvetica" panose="020B0604020202020204" pitchFamily="34" charset="0"/>
                <a:cs typeface="Helvetica" panose="020B0604020202020204" pitchFamily="34" charset="0"/>
              </a:rPr>
              <a:t>超的远程访问</a:t>
            </a:r>
            <a:endParaRPr lang="en-US" altLang="zh-CN" sz="1800" dirty="0" smtClean="0">
              <a:solidFill>
                <a:srgbClr val="002060"/>
              </a:solidFill>
              <a:latin typeface="Helvetica" panose="020B0604020202020204" pitchFamily="34" charset="0"/>
              <a:cs typeface="Helvetica" panose="020B0604020202020204" pitchFamily="34" charset="0"/>
            </a:endParaRPr>
          </a:p>
          <a:p>
            <a:pPr marL="0" lvl="0" indent="0">
              <a:buNone/>
            </a:pPr>
            <a:endParaRPr lang="en-US" sz="600" b="1" dirty="0" smtClean="0">
              <a:solidFill>
                <a:srgbClr val="002060"/>
              </a:solidFill>
              <a:latin typeface="Helvetica" panose="020B0604020202020204" pitchFamily="34" charset="0"/>
              <a:cs typeface="Helvetica" panose="020B0604020202020204" pitchFamily="34" charset="0"/>
            </a:endParaRPr>
          </a:p>
          <a:p>
            <a:pPr marL="0" lvl="0" indent="0">
              <a:buNone/>
            </a:pPr>
            <a:r>
              <a:rPr lang="zh-CN" altLang="en-US" sz="1800" b="1" dirty="0">
                <a:solidFill>
                  <a:srgbClr val="002060"/>
                </a:solidFill>
                <a:latin typeface="Helvetica" panose="020B0604020202020204" pitchFamily="34" charset="0"/>
                <a:cs typeface="Helvetica" panose="020B0604020202020204" pitchFamily="34" charset="0"/>
              </a:rPr>
              <a:t>提高</a:t>
            </a:r>
            <a:r>
              <a:rPr lang="zh-CN" altLang="en-US" sz="1800" b="1" dirty="0" smtClean="0">
                <a:solidFill>
                  <a:srgbClr val="002060"/>
                </a:solidFill>
                <a:latin typeface="Helvetica" panose="020B0604020202020204" pitchFamily="34" charset="0"/>
                <a:cs typeface="Helvetica" panose="020B0604020202020204" pitchFamily="34" charset="0"/>
              </a:rPr>
              <a:t>运作的完</a:t>
            </a:r>
            <a:r>
              <a:rPr lang="zh-CN" altLang="en-US" sz="1800" b="1" dirty="0">
                <a:solidFill>
                  <a:srgbClr val="002060"/>
                </a:solidFill>
                <a:latin typeface="Helvetica" panose="020B0604020202020204" pitchFamily="34" charset="0"/>
                <a:cs typeface="Helvetica" panose="020B0604020202020204" pitchFamily="34" charset="0"/>
              </a:rPr>
              <a:t>整性和可用</a:t>
            </a:r>
            <a:r>
              <a:rPr lang="zh-CN" altLang="en-US" sz="1800" b="1" dirty="0" smtClean="0">
                <a:solidFill>
                  <a:srgbClr val="002060"/>
                </a:solidFill>
                <a:latin typeface="Helvetica" panose="020B0604020202020204" pitchFamily="34" charset="0"/>
                <a:cs typeface="Helvetica" panose="020B0604020202020204" pitchFamily="34" charset="0"/>
              </a:rPr>
              <a:t>性</a:t>
            </a:r>
            <a:endParaRPr lang="en-US" altLang="zh-CN" sz="1800" b="1" dirty="0" smtClean="0">
              <a:solidFill>
                <a:srgbClr val="002060"/>
              </a:solidFill>
              <a:latin typeface="Helvetica" panose="020B0604020202020204" pitchFamily="34" charset="0"/>
              <a:cs typeface="Helvetica" panose="020B0604020202020204" pitchFamily="34" charset="0"/>
            </a:endParaRPr>
          </a:p>
          <a:p>
            <a:pPr marL="0" lvl="0" indent="0">
              <a:buNone/>
            </a:pPr>
            <a:r>
              <a:rPr lang="zh-CN" altLang="en-US" sz="1800" dirty="0">
                <a:solidFill>
                  <a:srgbClr val="002060"/>
                </a:solidFill>
                <a:latin typeface="Helvetica" panose="020B0604020202020204" pitchFamily="34" charset="0"/>
                <a:cs typeface="Helvetica" panose="020B0604020202020204" pitchFamily="34" charset="0"/>
              </a:rPr>
              <a:t>洞察网络流量从而进行诊断、调</a:t>
            </a:r>
            <a:r>
              <a:rPr lang="zh-CN" altLang="en-US" sz="1800" dirty="0" smtClean="0">
                <a:solidFill>
                  <a:srgbClr val="002060"/>
                </a:solidFill>
                <a:latin typeface="Helvetica" panose="020B0604020202020204" pitchFamily="34" charset="0"/>
                <a:cs typeface="Helvetica" panose="020B0604020202020204" pitchFamily="34" charset="0"/>
              </a:rPr>
              <a:t>试及优</a:t>
            </a:r>
            <a:r>
              <a:rPr lang="zh-CN" altLang="en-US" sz="1800" dirty="0">
                <a:solidFill>
                  <a:srgbClr val="002060"/>
                </a:solidFill>
                <a:latin typeface="Helvetica" panose="020B0604020202020204" pitchFamily="34" charset="0"/>
                <a:cs typeface="Helvetica" panose="020B0604020202020204" pitchFamily="34" charset="0"/>
              </a:rPr>
              <a:t>化性能</a:t>
            </a:r>
            <a:endParaRPr lang="en-US" sz="1600" dirty="0">
              <a:solidFill>
                <a:srgbClr val="002060"/>
              </a:solidFill>
            </a:endParaRPr>
          </a:p>
          <a:p>
            <a:pPr marL="0" indent="0" defTabSz="395019">
              <a:spcBef>
                <a:spcPts val="0"/>
              </a:spcBef>
              <a:buNone/>
              <a:defRPr sz="1800"/>
            </a:pPr>
            <a:endParaRPr lang="en-US" sz="1600" dirty="0">
              <a:solidFill>
                <a:srgbClr val="002060"/>
              </a:solidFill>
            </a:endParaRPr>
          </a:p>
          <a:p>
            <a:pPr marL="0" indent="0" defTabSz="395019">
              <a:spcBef>
                <a:spcPts val="0"/>
              </a:spcBef>
              <a:buNone/>
              <a:defRPr sz="1800"/>
            </a:pPr>
            <a:endParaRPr lang="en-US" sz="1600" dirty="0">
              <a:solidFill>
                <a:srgbClr val="002060"/>
              </a:solidFill>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82447" y="1649843"/>
            <a:ext cx="656089" cy="656089"/>
          </a:xfrm>
          <a:prstGeom prst="rect">
            <a:avLst/>
          </a:prstGeom>
        </p:spPr>
      </p:pic>
      <p:pic>
        <p:nvPicPr>
          <p:cNvPr id="5" name="Picture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23529" y="5721713"/>
            <a:ext cx="771525" cy="762000"/>
          </a:xfrm>
          <a:prstGeom prst="rect">
            <a:avLst/>
          </a:prstGeom>
        </p:spPr>
      </p:pic>
      <p:pic>
        <p:nvPicPr>
          <p:cNvPr id="7" name="Picture 6"/>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400479" y="4201959"/>
            <a:ext cx="694575" cy="686000"/>
          </a:xfrm>
          <a:prstGeom prst="rect">
            <a:avLst/>
          </a:prstGeom>
        </p:spPr>
      </p:pic>
      <p:pic>
        <p:nvPicPr>
          <p:cNvPr id="8" name="Picture 7"/>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324656" y="2399837"/>
            <a:ext cx="771525" cy="762000"/>
          </a:xfrm>
          <a:prstGeom prst="rect">
            <a:avLst/>
          </a:prstGeom>
        </p:spPr>
      </p:pic>
      <p:pic>
        <p:nvPicPr>
          <p:cNvPr id="6" name="Picture 5"/>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347533" y="4963627"/>
            <a:ext cx="713808" cy="704996"/>
          </a:xfrm>
          <a:prstGeom prst="rect">
            <a:avLst/>
          </a:prstGeom>
        </p:spPr>
      </p:pic>
      <p:pic>
        <p:nvPicPr>
          <p:cNvPr id="10" name="Picture 9"/>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347533" y="3357343"/>
            <a:ext cx="762000" cy="762000"/>
          </a:xfrm>
          <a:prstGeom prst="rect">
            <a:avLst/>
          </a:prstGeom>
        </p:spPr>
      </p:pic>
      <p:sp>
        <p:nvSpPr>
          <p:cNvPr id="11"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dirty="0" smtClean="0">
                <a:solidFill>
                  <a:schemeClr val="bg1"/>
                </a:solidFill>
              </a:rPr>
              <a:t>客户利益</a:t>
            </a:r>
            <a:endParaRPr lang="en-US" b="1" dirty="0">
              <a:solidFill>
                <a:schemeClr val="bg1"/>
              </a:solidFill>
            </a:endParaRPr>
          </a:p>
        </p:txBody>
      </p:sp>
    </p:spTree>
    <p:extLst>
      <p:ext uri="{BB962C8B-B14F-4D97-AF65-F5344CB8AC3E}">
        <p14:creationId xmlns="" xmlns:p14="http://schemas.microsoft.com/office/powerpoint/2010/main" val="1761110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8828" y="1897745"/>
            <a:ext cx="10439400" cy="4348163"/>
          </a:xfrm>
        </p:spPr>
        <p:txBody>
          <a:bodyPr>
            <a:normAutofit lnSpcReduction="10000"/>
          </a:bodyPr>
          <a:lstStyle/>
          <a:p>
            <a:r>
              <a:rPr lang="zh-CN" altLang="en-US" sz="2200" b="1" dirty="0">
                <a:solidFill>
                  <a:srgbClr val="002060"/>
                </a:solidFill>
                <a:latin typeface="Helvetica "/>
              </a:rPr>
              <a:t>提</a:t>
            </a:r>
            <a:r>
              <a:rPr lang="zh-CN" altLang="en-US" sz="2200" b="1" dirty="0" smtClean="0">
                <a:solidFill>
                  <a:srgbClr val="002060"/>
                </a:solidFill>
                <a:latin typeface="Helvetica "/>
              </a:rPr>
              <a:t>高安</a:t>
            </a:r>
            <a:r>
              <a:rPr lang="zh-CN" altLang="en-US" sz="2200" b="1" dirty="0">
                <a:solidFill>
                  <a:srgbClr val="002060"/>
                </a:solidFill>
                <a:latin typeface="Helvetica "/>
              </a:rPr>
              <a:t>全性</a:t>
            </a:r>
            <a:r>
              <a:rPr lang="en-US" sz="2200" dirty="0" smtClean="0">
                <a:solidFill>
                  <a:srgbClr val="002060"/>
                </a:solidFill>
                <a:latin typeface="Helvetica "/>
              </a:rPr>
              <a:t>–</a:t>
            </a:r>
            <a:r>
              <a:rPr lang="en-US" altLang="zh-CN" sz="2200" dirty="0" smtClean="0">
                <a:solidFill>
                  <a:srgbClr val="002060"/>
                </a:solidFill>
                <a:latin typeface="Helvetica "/>
              </a:rPr>
              <a:t> </a:t>
            </a:r>
            <a:r>
              <a:rPr lang="zh-CN" altLang="en-US" sz="2200" dirty="0">
                <a:solidFill>
                  <a:srgbClr val="002060"/>
                </a:solidFill>
                <a:latin typeface="Helvetica "/>
              </a:rPr>
              <a:t>保护您的重要基础设施和资产</a:t>
            </a:r>
            <a:r>
              <a:rPr lang="zh-CN" altLang="en-US" sz="2200" dirty="0" smtClean="0">
                <a:solidFill>
                  <a:srgbClr val="002060"/>
                </a:solidFill>
                <a:latin typeface="Helvetica "/>
              </a:rPr>
              <a:t>，保持操作安全，防止网络</a:t>
            </a:r>
            <a:r>
              <a:rPr lang="zh-CN" altLang="en-US" sz="2200" dirty="0">
                <a:solidFill>
                  <a:srgbClr val="002060"/>
                </a:solidFill>
                <a:latin typeface="Helvetica "/>
              </a:rPr>
              <a:t>攻击、人为错误或误</a:t>
            </a:r>
            <a:r>
              <a:rPr lang="zh-CN" altLang="en-US" sz="2200" dirty="0" smtClean="0">
                <a:solidFill>
                  <a:srgbClr val="002060"/>
                </a:solidFill>
                <a:latin typeface="Helvetica "/>
              </a:rPr>
              <a:t>用</a:t>
            </a:r>
            <a:r>
              <a:rPr lang="en-US" sz="2200" dirty="0" smtClean="0">
                <a:solidFill>
                  <a:srgbClr val="002060"/>
                </a:solidFill>
                <a:latin typeface="Helvetica "/>
              </a:rPr>
              <a:t>  </a:t>
            </a:r>
          </a:p>
          <a:p>
            <a:endParaRPr lang="en-US" sz="2200" dirty="0" smtClean="0">
              <a:solidFill>
                <a:srgbClr val="002060"/>
              </a:solidFill>
              <a:latin typeface="Helvetica "/>
            </a:endParaRPr>
          </a:p>
          <a:p>
            <a:r>
              <a:rPr lang="zh-CN" altLang="en-US" sz="2200" b="1" dirty="0">
                <a:solidFill>
                  <a:srgbClr val="002060"/>
                </a:solidFill>
                <a:latin typeface="Helvetica "/>
              </a:rPr>
              <a:t>提高可用性 </a:t>
            </a:r>
            <a:r>
              <a:rPr lang="en-US" altLang="zh-CN" sz="2200" b="1" dirty="0">
                <a:solidFill>
                  <a:srgbClr val="002060"/>
                </a:solidFill>
                <a:latin typeface="Helvetica "/>
              </a:rPr>
              <a:t>–</a:t>
            </a:r>
            <a:r>
              <a:rPr lang="zh-CN" altLang="en-US" sz="2200" dirty="0" smtClean="0">
                <a:solidFill>
                  <a:srgbClr val="002060"/>
                </a:solidFill>
                <a:latin typeface="Helvetica "/>
              </a:rPr>
              <a:t>通</a:t>
            </a:r>
            <a:r>
              <a:rPr lang="zh-CN" altLang="en-US" sz="2200" dirty="0">
                <a:solidFill>
                  <a:srgbClr val="002060"/>
                </a:solidFill>
                <a:latin typeface="Helvetica "/>
              </a:rPr>
              <a:t>过安全连接生产设施以确保可靠的、终端到终端的服务从而降低</a:t>
            </a:r>
            <a:r>
              <a:rPr lang="en-US" altLang="zh-CN" sz="2200" dirty="0">
                <a:solidFill>
                  <a:srgbClr val="002060"/>
                </a:solidFill>
                <a:latin typeface="Helvetica "/>
              </a:rPr>
              <a:t>ICS</a:t>
            </a:r>
            <a:r>
              <a:rPr lang="zh-CN" altLang="en-US" sz="2200" dirty="0">
                <a:solidFill>
                  <a:srgbClr val="002060"/>
                </a:solidFill>
                <a:latin typeface="Helvetica "/>
              </a:rPr>
              <a:t>网络的风险。</a:t>
            </a:r>
          </a:p>
          <a:p>
            <a:endParaRPr lang="en-US" sz="2200" b="1" dirty="0">
              <a:solidFill>
                <a:srgbClr val="002060"/>
              </a:solidFill>
              <a:latin typeface="Helvetica "/>
            </a:endParaRPr>
          </a:p>
          <a:p>
            <a:r>
              <a:rPr lang="zh-CN" altLang="en-US" sz="2200" b="1" dirty="0">
                <a:solidFill>
                  <a:srgbClr val="002060"/>
                </a:solidFill>
                <a:latin typeface="Helvetica "/>
              </a:rPr>
              <a:t>强</a:t>
            </a:r>
            <a:r>
              <a:rPr lang="zh-CN" altLang="en-US" sz="2200" b="1" dirty="0" smtClean="0">
                <a:solidFill>
                  <a:srgbClr val="002060"/>
                </a:solidFill>
                <a:latin typeface="Helvetica "/>
              </a:rPr>
              <a:t>化</a:t>
            </a:r>
            <a:r>
              <a:rPr lang="zh-CN" altLang="en-US" sz="2200" b="1" dirty="0">
                <a:solidFill>
                  <a:srgbClr val="002060"/>
                </a:solidFill>
                <a:latin typeface="Helvetica "/>
              </a:rPr>
              <a:t>完整性 </a:t>
            </a:r>
            <a:r>
              <a:rPr lang="en-US" altLang="zh-CN" sz="2200" b="1" dirty="0">
                <a:solidFill>
                  <a:srgbClr val="002060"/>
                </a:solidFill>
                <a:latin typeface="Helvetica "/>
              </a:rPr>
              <a:t>–</a:t>
            </a:r>
            <a:r>
              <a:rPr lang="zh-CN" altLang="en-US" sz="2200" dirty="0" smtClean="0">
                <a:solidFill>
                  <a:srgbClr val="002060"/>
                </a:solidFill>
                <a:latin typeface="Helvetica "/>
              </a:rPr>
              <a:t>获</a:t>
            </a:r>
            <a:r>
              <a:rPr lang="zh-CN" altLang="en-US" sz="2200" dirty="0">
                <a:solidFill>
                  <a:srgbClr val="002060"/>
                </a:solidFill>
                <a:latin typeface="Helvetica "/>
              </a:rPr>
              <a:t>得更好的可视性以控制网络流量进行诊断、调试和优化性</a:t>
            </a:r>
            <a:r>
              <a:rPr lang="zh-CN" altLang="en-US" sz="2200" dirty="0" smtClean="0">
                <a:solidFill>
                  <a:srgbClr val="002060"/>
                </a:solidFill>
                <a:latin typeface="Helvetica "/>
              </a:rPr>
              <a:t>能</a:t>
            </a:r>
            <a:endParaRPr lang="en-US" altLang="zh-CN" sz="2200" dirty="0" smtClean="0">
              <a:solidFill>
                <a:srgbClr val="002060"/>
              </a:solidFill>
              <a:latin typeface="Helvetica "/>
            </a:endParaRPr>
          </a:p>
          <a:p>
            <a:endParaRPr lang="en-US" dirty="0" smtClean="0">
              <a:solidFill>
                <a:srgbClr val="002060"/>
              </a:solidFill>
              <a:latin typeface="Helvetica "/>
            </a:endParaRPr>
          </a:p>
          <a:p>
            <a:r>
              <a:rPr lang="zh-CN" altLang="en-US" sz="2200" b="1" dirty="0" smtClean="0">
                <a:solidFill>
                  <a:srgbClr val="002060"/>
                </a:solidFill>
                <a:latin typeface="Helvetica "/>
              </a:rPr>
              <a:t>提高产出率 </a:t>
            </a:r>
            <a:r>
              <a:rPr lang="en-US" altLang="zh-CN" sz="2200" b="1" dirty="0" smtClean="0">
                <a:solidFill>
                  <a:srgbClr val="002060"/>
                </a:solidFill>
                <a:latin typeface="Helvetica "/>
              </a:rPr>
              <a:t>–</a:t>
            </a:r>
            <a:r>
              <a:rPr lang="zh-CN" altLang="en-US" sz="2200" dirty="0" smtClean="0">
                <a:solidFill>
                  <a:srgbClr val="002060"/>
                </a:solidFill>
                <a:latin typeface="Helvetica "/>
              </a:rPr>
              <a:t>提供的新</a:t>
            </a:r>
            <a:r>
              <a:rPr lang="zh-CN" altLang="en-US" sz="2200" dirty="0">
                <a:solidFill>
                  <a:srgbClr val="002060"/>
                </a:solidFill>
                <a:latin typeface="Helvetica "/>
              </a:rPr>
              <a:t>功能</a:t>
            </a:r>
            <a:r>
              <a:rPr lang="en-US" altLang="zh-CN" sz="2200" dirty="0">
                <a:solidFill>
                  <a:srgbClr val="002060"/>
                </a:solidFill>
                <a:latin typeface="Helvetica "/>
              </a:rPr>
              <a:t>/</a:t>
            </a:r>
            <a:r>
              <a:rPr lang="zh-CN" altLang="en-US" sz="2200" dirty="0">
                <a:solidFill>
                  <a:srgbClr val="002060"/>
                </a:solidFill>
                <a:latin typeface="Helvetica "/>
              </a:rPr>
              <a:t>服</a:t>
            </a:r>
            <a:r>
              <a:rPr lang="zh-CN" altLang="en-US" sz="2200" dirty="0" smtClean="0">
                <a:solidFill>
                  <a:srgbClr val="002060"/>
                </a:solidFill>
                <a:latin typeface="Helvetica "/>
              </a:rPr>
              <a:t>务提高了效率并降</a:t>
            </a:r>
            <a:r>
              <a:rPr lang="zh-CN" altLang="en-US" sz="2200" dirty="0">
                <a:solidFill>
                  <a:srgbClr val="002060"/>
                </a:solidFill>
                <a:latin typeface="Helvetica "/>
              </a:rPr>
              <a:t>低运营成</a:t>
            </a:r>
            <a:r>
              <a:rPr lang="zh-CN" altLang="en-US" sz="2200" dirty="0" smtClean="0">
                <a:solidFill>
                  <a:srgbClr val="002060"/>
                </a:solidFill>
                <a:latin typeface="Helvetica "/>
              </a:rPr>
              <a:t>本</a:t>
            </a:r>
            <a:endParaRPr lang="en-US" sz="2200" dirty="0">
              <a:solidFill>
                <a:srgbClr val="002060"/>
              </a:solidFill>
              <a:latin typeface="Helvetica "/>
            </a:endParaRPr>
          </a:p>
          <a:p>
            <a:endParaRPr lang="en-US" sz="2200" dirty="0" smtClean="0">
              <a:solidFill>
                <a:srgbClr val="002060"/>
              </a:solidFill>
              <a:latin typeface="Helvetica "/>
            </a:endParaRPr>
          </a:p>
          <a:p>
            <a:r>
              <a:rPr lang="zh-CN" altLang="en-US" sz="2200" b="1" dirty="0" smtClean="0">
                <a:solidFill>
                  <a:srgbClr val="002060"/>
                </a:solidFill>
                <a:latin typeface="Helvetica "/>
              </a:rPr>
              <a:t>遵循</a:t>
            </a:r>
            <a:r>
              <a:rPr lang="en-US" sz="2200" b="1" dirty="0" smtClean="0">
                <a:solidFill>
                  <a:srgbClr val="002060"/>
                </a:solidFill>
                <a:latin typeface="Helvetica "/>
              </a:rPr>
              <a:t> </a:t>
            </a:r>
            <a:r>
              <a:rPr lang="zh-CN" altLang="en-US" sz="2200" dirty="0">
                <a:solidFill>
                  <a:srgbClr val="002060"/>
                </a:solidFill>
                <a:latin typeface="Helvetica "/>
              </a:rPr>
              <a:t>行业和安全法规</a:t>
            </a:r>
            <a:endParaRPr lang="en-US" sz="2200" dirty="0">
              <a:solidFill>
                <a:srgbClr val="002060"/>
              </a:solidFill>
              <a:latin typeface="Helvetica "/>
            </a:endParaRPr>
          </a:p>
        </p:txBody>
      </p:sp>
      <p:sp>
        <p:nvSpPr>
          <p:cNvPr id="4"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en-US" b="1" dirty="0" smtClean="0">
                <a:solidFill>
                  <a:schemeClr val="bg1"/>
                </a:solidFill>
              </a:rPr>
              <a:t>OT</a:t>
            </a:r>
            <a:r>
              <a:rPr lang="zh-CN" altLang="en-US" b="1" dirty="0" smtClean="0">
                <a:solidFill>
                  <a:schemeClr val="bg1"/>
                </a:solidFill>
              </a:rPr>
              <a:t>的利益</a:t>
            </a:r>
            <a:endParaRPr lang="en-US" b="1" dirty="0">
              <a:solidFill>
                <a:schemeClr val="bg1"/>
              </a:solidFill>
            </a:endParaRPr>
          </a:p>
        </p:txBody>
      </p:sp>
    </p:spTree>
    <p:extLst>
      <p:ext uri="{BB962C8B-B14F-4D97-AF65-F5344CB8AC3E}">
        <p14:creationId xmlns="" xmlns:p14="http://schemas.microsoft.com/office/powerpoint/2010/main" val="445788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6825" y="2151443"/>
            <a:ext cx="7829550" cy="1762990"/>
          </a:xfrm>
          <a:prstGeom prst="rect">
            <a:avLst/>
          </a:prstGeom>
          <a:ln>
            <a:noFill/>
          </a:ln>
        </p:spPr>
        <p:txBody>
          <a:bodyPr vert="horz" lIns="91440" tIns="45720" rIns="91440" bIns="45720" rtlCol="0">
            <a:normAutofit/>
          </a:bodyPr>
          <a:lstStyle>
            <a:lvl1pPr marL="342900" indent="-342900" algn="l" defTabSz="457200" rtl="0" eaLnBrk="1" latinLnBrk="0" hangingPunct="1">
              <a:lnSpc>
                <a:spcPct val="100000"/>
              </a:lnSpc>
              <a:spcBef>
                <a:spcPct val="20000"/>
              </a:spcBef>
              <a:buClr>
                <a:schemeClr val="accent1"/>
              </a:buClr>
              <a:buFont typeface="Arial"/>
              <a:buChar char="•"/>
              <a:defRPr sz="2400" b="0" i="0" kern="1200">
                <a:solidFill>
                  <a:schemeClr val="tx1"/>
                </a:solidFill>
                <a:latin typeface="Helvetica Light"/>
                <a:ea typeface="+mn-ea"/>
                <a:cs typeface="Helvetica Light"/>
              </a:defRPr>
            </a:lvl1pPr>
            <a:lvl2pPr marL="742950" indent="-285750" algn="l" defTabSz="457200" rtl="0" eaLnBrk="1" latinLnBrk="0" hangingPunct="1">
              <a:lnSpc>
                <a:spcPct val="100000"/>
              </a:lnSpc>
              <a:spcBef>
                <a:spcPct val="20000"/>
              </a:spcBef>
              <a:buClr>
                <a:schemeClr val="accent1"/>
              </a:buClr>
              <a:buFont typeface="Arial"/>
              <a:buChar char="–"/>
              <a:defRPr sz="2000" b="0" i="0" kern="1200">
                <a:solidFill>
                  <a:schemeClr val="tx1"/>
                </a:solidFill>
                <a:latin typeface="Helvetica Light"/>
                <a:ea typeface="+mn-ea"/>
                <a:cs typeface="Helvetica Light"/>
              </a:defRPr>
            </a:lvl2pPr>
            <a:lvl3pPr marL="1143000" indent="-228600" algn="l" defTabSz="457200" rtl="0" eaLnBrk="1" latinLnBrk="0" hangingPunct="1">
              <a:lnSpc>
                <a:spcPct val="90000"/>
              </a:lnSpc>
              <a:spcBef>
                <a:spcPct val="20000"/>
              </a:spcBef>
              <a:buClr>
                <a:schemeClr val="accent1"/>
              </a:buClr>
              <a:buFont typeface="Arial"/>
              <a:buChar char="•"/>
              <a:defRPr sz="1800" b="0" i="0" kern="1200">
                <a:solidFill>
                  <a:schemeClr val="tx1"/>
                </a:solidFill>
                <a:latin typeface="Helvetica Light"/>
                <a:ea typeface="+mn-ea"/>
                <a:cs typeface="Helvetica Light"/>
              </a:defRPr>
            </a:lvl3pPr>
            <a:lvl4pPr marL="13716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4pPr>
            <a:lvl5pPr marL="18288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buNone/>
            </a:pPr>
            <a:r>
              <a:rPr lang="zh-CN" altLang="en-US" sz="2000" dirty="0" smtClean="0">
                <a:solidFill>
                  <a:srgbClr val="002060"/>
                </a:solidFill>
                <a:latin typeface="Helvetica "/>
              </a:rPr>
              <a:t>商业目标：</a:t>
            </a:r>
            <a:endParaRPr lang="en-US" sz="2000" dirty="0">
              <a:solidFill>
                <a:srgbClr val="002060"/>
              </a:solidFill>
              <a:latin typeface="Helvetica "/>
            </a:endParaRPr>
          </a:p>
          <a:p>
            <a:r>
              <a:rPr lang="zh-CN" altLang="en-US" sz="2000" dirty="0" smtClean="0">
                <a:solidFill>
                  <a:srgbClr val="002060"/>
                </a:solidFill>
                <a:latin typeface="Helvetica "/>
              </a:rPr>
              <a:t>远程站点的能见度‘</a:t>
            </a:r>
            <a:endParaRPr lang="en-US" altLang="zh-CN" sz="2000" dirty="0" smtClean="0">
              <a:solidFill>
                <a:srgbClr val="002060"/>
              </a:solidFill>
              <a:latin typeface="Helvetica "/>
            </a:endParaRPr>
          </a:p>
          <a:p>
            <a:r>
              <a:rPr lang="zh-CN" altLang="en-US" sz="2000" dirty="0" smtClean="0">
                <a:solidFill>
                  <a:srgbClr val="002060"/>
                </a:solidFill>
                <a:latin typeface="Helvetica "/>
              </a:rPr>
              <a:t>按要求限制访问</a:t>
            </a:r>
            <a:endParaRPr lang="en-US" sz="2000" dirty="0">
              <a:solidFill>
                <a:srgbClr val="002060"/>
              </a:solidFill>
              <a:latin typeface="Helvetica "/>
            </a:endParaRPr>
          </a:p>
          <a:p>
            <a:r>
              <a:rPr lang="zh-CN" altLang="en-US" sz="2000" dirty="0" smtClean="0">
                <a:solidFill>
                  <a:srgbClr val="002060"/>
                </a:solidFill>
                <a:latin typeface="Helvetica "/>
              </a:rPr>
              <a:t>便于操作</a:t>
            </a:r>
            <a:endParaRPr lang="en-US" sz="2000" dirty="0">
              <a:solidFill>
                <a:srgbClr val="002060"/>
              </a:solidFill>
              <a:latin typeface="Helvetica "/>
            </a:endParaRPr>
          </a:p>
          <a:p>
            <a:pPr marL="0" indent="0">
              <a:buNone/>
            </a:pPr>
            <a:endParaRPr lang="en-US" sz="2000" dirty="0">
              <a:solidFill>
                <a:srgbClr val="002060"/>
              </a:solidFill>
              <a:latin typeface="Helvetica "/>
            </a:endParaRPr>
          </a:p>
        </p:txBody>
      </p:sp>
      <p:sp>
        <p:nvSpPr>
          <p:cNvPr id="5" name="Content Placeholder 2"/>
          <p:cNvSpPr txBox="1">
            <a:spLocks/>
          </p:cNvSpPr>
          <p:nvPr/>
        </p:nvSpPr>
        <p:spPr>
          <a:xfrm>
            <a:off x="516825" y="4434891"/>
            <a:ext cx="7829550" cy="2150684"/>
          </a:xfrm>
          <a:prstGeom prst="rect">
            <a:avLst/>
          </a:prstGeom>
          <a:ln>
            <a:noFill/>
          </a:ln>
        </p:spPr>
        <p:txBody>
          <a:bodyPr vert="horz" lIns="91440" tIns="45720" rIns="91440" bIns="45720" rtlCol="0">
            <a:noAutofit/>
          </a:bodyPr>
          <a:lstStyle>
            <a:lvl1pPr marL="342900" indent="-342900" algn="l" defTabSz="457200" rtl="0" eaLnBrk="1" latinLnBrk="0" hangingPunct="1">
              <a:lnSpc>
                <a:spcPct val="100000"/>
              </a:lnSpc>
              <a:spcBef>
                <a:spcPct val="20000"/>
              </a:spcBef>
              <a:buClr>
                <a:schemeClr val="accent1"/>
              </a:buClr>
              <a:buFont typeface="Arial"/>
              <a:buChar char="•"/>
              <a:defRPr sz="2400" b="0" i="0" kern="1200">
                <a:solidFill>
                  <a:schemeClr val="tx1"/>
                </a:solidFill>
                <a:latin typeface="Helvetica Light"/>
                <a:ea typeface="+mn-ea"/>
                <a:cs typeface="Helvetica Light"/>
              </a:defRPr>
            </a:lvl1pPr>
            <a:lvl2pPr marL="742950" indent="-285750" algn="l" defTabSz="457200" rtl="0" eaLnBrk="1" latinLnBrk="0" hangingPunct="1">
              <a:lnSpc>
                <a:spcPct val="100000"/>
              </a:lnSpc>
              <a:spcBef>
                <a:spcPct val="20000"/>
              </a:spcBef>
              <a:buClr>
                <a:schemeClr val="accent1"/>
              </a:buClr>
              <a:buFont typeface="Arial"/>
              <a:buChar char="–"/>
              <a:defRPr sz="2000" b="0" i="0" kern="1200">
                <a:solidFill>
                  <a:schemeClr val="tx1"/>
                </a:solidFill>
                <a:latin typeface="Helvetica Light"/>
                <a:ea typeface="+mn-ea"/>
                <a:cs typeface="Helvetica Light"/>
              </a:defRPr>
            </a:lvl2pPr>
            <a:lvl3pPr marL="1143000" indent="-228600" algn="l" defTabSz="457200" rtl="0" eaLnBrk="1" latinLnBrk="0" hangingPunct="1">
              <a:lnSpc>
                <a:spcPct val="90000"/>
              </a:lnSpc>
              <a:spcBef>
                <a:spcPct val="20000"/>
              </a:spcBef>
              <a:buClr>
                <a:schemeClr val="accent1"/>
              </a:buClr>
              <a:buFont typeface="Arial"/>
              <a:buChar char="•"/>
              <a:defRPr sz="1800" b="0" i="0" kern="1200">
                <a:solidFill>
                  <a:schemeClr val="tx1"/>
                </a:solidFill>
                <a:latin typeface="Helvetica Light"/>
                <a:ea typeface="+mn-ea"/>
                <a:cs typeface="Helvetica Light"/>
              </a:defRPr>
            </a:lvl3pPr>
            <a:lvl4pPr marL="13716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4pPr>
            <a:lvl5pPr marL="18288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2000" dirty="0" smtClean="0">
                <a:solidFill>
                  <a:srgbClr val="002060"/>
                </a:solidFill>
                <a:latin typeface="Helvetica "/>
              </a:rPr>
              <a:t>效益</a:t>
            </a:r>
            <a:r>
              <a:rPr lang="en-US" sz="2000" dirty="0" smtClean="0">
                <a:solidFill>
                  <a:srgbClr val="002060"/>
                </a:solidFill>
                <a:latin typeface="Helvetica "/>
              </a:rPr>
              <a:t>:</a:t>
            </a:r>
            <a:endParaRPr lang="en-US" sz="2000" dirty="0">
              <a:solidFill>
                <a:srgbClr val="002060"/>
              </a:solidFill>
              <a:latin typeface="Helvetica "/>
            </a:endParaRPr>
          </a:p>
          <a:p>
            <a:r>
              <a:rPr lang="zh-CN" altLang="en-US" sz="2000" dirty="0" smtClean="0">
                <a:solidFill>
                  <a:srgbClr val="002060"/>
                </a:solidFill>
                <a:latin typeface="Helvetica "/>
              </a:rPr>
              <a:t>维护客户所在地的连通性</a:t>
            </a:r>
            <a:endParaRPr lang="en-US" sz="2000" dirty="0">
              <a:solidFill>
                <a:srgbClr val="002060"/>
              </a:solidFill>
              <a:latin typeface="Helvetica "/>
            </a:endParaRPr>
          </a:p>
          <a:p>
            <a:r>
              <a:rPr lang="zh-CN" altLang="en-US" sz="2000" dirty="0" smtClean="0">
                <a:solidFill>
                  <a:srgbClr val="002060"/>
                </a:solidFill>
                <a:latin typeface="Helvetica "/>
              </a:rPr>
              <a:t>通过私人覆盖网络提高安全性</a:t>
            </a:r>
            <a:endParaRPr lang="en-US" altLang="zh-CN" sz="2000" dirty="0" smtClean="0">
              <a:solidFill>
                <a:srgbClr val="002060"/>
              </a:solidFill>
              <a:latin typeface="Helvetica "/>
            </a:endParaRPr>
          </a:p>
          <a:p>
            <a:r>
              <a:rPr lang="zh-CN" altLang="en-US" sz="2000" dirty="0" smtClean="0">
                <a:solidFill>
                  <a:srgbClr val="002060"/>
                </a:solidFill>
                <a:latin typeface="Helvetica "/>
              </a:rPr>
              <a:t>便于配置管理</a:t>
            </a:r>
            <a:endParaRPr lang="en-US" altLang="zh-CN" sz="2000" dirty="0" smtClean="0">
              <a:solidFill>
                <a:srgbClr val="002060"/>
              </a:solidFill>
              <a:latin typeface="Helvetica "/>
            </a:endParaRPr>
          </a:p>
          <a:p>
            <a:r>
              <a:rPr lang="zh-CN" altLang="en-US" sz="2000" dirty="0" smtClean="0">
                <a:solidFill>
                  <a:srgbClr val="002060"/>
                </a:solidFill>
                <a:latin typeface="Helvetica "/>
              </a:rPr>
              <a:t>提高客户满意度，降低成本</a:t>
            </a:r>
            <a:endParaRPr lang="en-US" sz="2000" dirty="0">
              <a:solidFill>
                <a:srgbClr val="002060"/>
              </a:solidFill>
              <a:latin typeface="Helvetica "/>
            </a:endParaRPr>
          </a:p>
        </p:txBody>
      </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537687" y="1489416"/>
            <a:ext cx="5567228" cy="3087045"/>
          </a:xfrm>
          <a:prstGeom prst="rect">
            <a:avLst/>
          </a:prstGeom>
        </p:spPr>
      </p:pic>
      <p:sp>
        <p:nvSpPr>
          <p:cNvPr id="6" name="Title 1"/>
          <p:cNvSpPr txBox="1">
            <a:spLocks/>
          </p:cNvSpPr>
          <p:nvPr/>
        </p:nvSpPr>
        <p:spPr>
          <a:xfrm>
            <a:off x="0" y="302872"/>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u="sng" dirty="0" smtClean="0">
                <a:solidFill>
                  <a:schemeClr val="bg1"/>
                </a:solidFill>
              </a:rPr>
              <a:t>工</a:t>
            </a:r>
            <a:r>
              <a:rPr lang="zh-CN" altLang="en-US" b="1" u="sng" dirty="0">
                <a:solidFill>
                  <a:schemeClr val="bg1"/>
                </a:solidFill>
              </a:rPr>
              <a:t>业供</a:t>
            </a:r>
            <a:r>
              <a:rPr lang="zh-CN" altLang="en-US" b="1" u="sng" dirty="0" smtClean="0">
                <a:solidFill>
                  <a:schemeClr val="bg1"/>
                </a:solidFill>
              </a:rPr>
              <a:t>应商</a:t>
            </a:r>
            <a:endParaRPr lang="en-US" b="1" u="sng" dirty="0" smtClean="0">
              <a:solidFill>
                <a:schemeClr val="bg1"/>
              </a:solidFill>
            </a:endParaRPr>
          </a:p>
          <a:p>
            <a:pPr algn="ctr"/>
            <a:r>
              <a:rPr lang="zh-CN" altLang="en-US" b="1" dirty="0">
                <a:solidFill>
                  <a:schemeClr val="bg1"/>
                </a:solidFill>
              </a:rPr>
              <a:t>削减支</a:t>
            </a:r>
            <a:r>
              <a:rPr lang="zh-CN" altLang="en-US" b="1" dirty="0" smtClean="0">
                <a:solidFill>
                  <a:schemeClr val="bg1"/>
                </a:solidFill>
              </a:rPr>
              <a:t>持成本和</a:t>
            </a:r>
            <a:r>
              <a:rPr lang="zh-CN" altLang="en-US" b="1" dirty="0">
                <a:solidFill>
                  <a:schemeClr val="bg1"/>
                </a:solidFill>
              </a:rPr>
              <a:t>提高客户服务</a:t>
            </a:r>
            <a:endParaRPr lang="en-US" b="1" dirty="0">
              <a:solidFill>
                <a:schemeClr val="bg1"/>
              </a:solidFill>
            </a:endParaRPr>
          </a:p>
        </p:txBody>
      </p:sp>
    </p:spTree>
    <p:extLst>
      <p:ext uri="{BB962C8B-B14F-4D97-AF65-F5344CB8AC3E}">
        <p14:creationId xmlns="" xmlns:p14="http://schemas.microsoft.com/office/powerpoint/2010/main" val="253863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6"/>
          <p:cNvSpPr txBox="1">
            <a:spLocks/>
          </p:cNvSpPr>
          <p:nvPr/>
        </p:nvSpPr>
        <p:spPr>
          <a:xfrm>
            <a:off x="509156" y="1607804"/>
            <a:ext cx="11440391" cy="864195"/>
          </a:xfrm>
          <a:prstGeom prst="rect">
            <a:avLst/>
          </a:prstGeom>
        </p:spPr>
        <p:txBody>
          <a:bodyPr vert="horz" lIns="91440" tIns="45720" rIns="91440" bIns="45720" rtlCol="0">
            <a:normAutofit lnSpcReduction="10000"/>
          </a:bodyPr>
          <a:lstStyle>
            <a:lvl1pPr marL="342900" indent="-342900" algn="l" defTabSz="457200" rtl="0" eaLnBrk="1" latinLnBrk="0" hangingPunct="1">
              <a:lnSpc>
                <a:spcPct val="100000"/>
              </a:lnSpc>
              <a:spcBef>
                <a:spcPct val="20000"/>
              </a:spcBef>
              <a:buClr>
                <a:schemeClr val="accent1"/>
              </a:buClr>
              <a:buFont typeface="Arial"/>
              <a:buChar char="•"/>
              <a:defRPr sz="2400" b="0" i="0" kern="1200">
                <a:solidFill>
                  <a:schemeClr val="tx1"/>
                </a:solidFill>
                <a:latin typeface="Helvetica Light"/>
                <a:ea typeface="+mn-ea"/>
                <a:cs typeface="Helvetica Light"/>
              </a:defRPr>
            </a:lvl1pPr>
            <a:lvl2pPr marL="742950" indent="-285750" algn="l" defTabSz="457200" rtl="0" eaLnBrk="1" latinLnBrk="0" hangingPunct="1">
              <a:lnSpc>
                <a:spcPct val="100000"/>
              </a:lnSpc>
              <a:spcBef>
                <a:spcPct val="20000"/>
              </a:spcBef>
              <a:buClr>
                <a:schemeClr val="accent1"/>
              </a:buClr>
              <a:buFont typeface="Arial"/>
              <a:buChar char="–"/>
              <a:defRPr sz="2000" b="0" i="0" kern="1200">
                <a:solidFill>
                  <a:schemeClr val="tx1"/>
                </a:solidFill>
                <a:latin typeface="Helvetica Light"/>
                <a:ea typeface="+mn-ea"/>
                <a:cs typeface="Helvetica Light"/>
              </a:defRPr>
            </a:lvl2pPr>
            <a:lvl3pPr marL="1143000" indent="-228600" algn="l" defTabSz="457200" rtl="0" eaLnBrk="1" latinLnBrk="0" hangingPunct="1">
              <a:lnSpc>
                <a:spcPct val="90000"/>
              </a:lnSpc>
              <a:spcBef>
                <a:spcPct val="20000"/>
              </a:spcBef>
              <a:buClr>
                <a:schemeClr val="accent1"/>
              </a:buClr>
              <a:buFont typeface="Arial"/>
              <a:buChar char="•"/>
              <a:defRPr sz="1800" b="0" i="0" kern="1200">
                <a:solidFill>
                  <a:schemeClr val="tx1"/>
                </a:solidFill>
                <a:latin typeface="Helvetica Light"/>
                <a:ea typeface="+mn-ea"/>
                <a:cs typeface="Helvetica Light"/>
              </a:defRPr>
            </a:lvl3pPr>
            <a:lvl4pPr marL="13716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4pPr>
            <a:lvl5pPr marL="18288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457146">
              <a:buClr>
                <a:schemeClr val="tx2">
                  <a:lumMod val="50000"/>
                  <a:lumOff val="50000"/>
                </a:schemeClr>
              </a:buClr>
              <a:buSzPct val="100000"/>
              <a:buFont typeface="Arial"/>
              <a:buNone/>
            </a:pPr>
            <a:r>
              <a:rPr lang="zh-CN" altLang="en-US" dirty="0" smtClean="0">
                <a:solidFill>
                  <a:srgbClr val="002060"/>
                </a:solidFill>
                <a:latin typeface="Helvetica "/>
              </a:rPr>
              <a:t>考虑风险</a:t>
            </a:r>
            <a:endParaRPr lang="en-US" dirty="0" smtClean="0">
              <a:solidFill>
                <a:srgbClr val="002060"/>
              </a:solidFill>
              <a:latin typeface="Helvetica "/>
            </a:endParaRPr>
          </a:p>
          <a:p>
            <a:pPr marL="0" indent="0" algn="ctr" defTabSz="457146">
              <a:buClr>
                <a:schemeClr val="tx2">
                  <a:lumMod val="50000"/>
                  <a:lumOff val="50000"/>
                </a:schemeClr>
              </a:buClr>
              <a:buSzPct val="100000"/>
              <a:buFont typeface="Arial"/>
              <a:buNone/>
            </a:pPr>
            <a:r>
              <a:rPr lang="zh-CN" altLang="en-US" dirty="0">
                <a:solidFill>
                  <a:srgbClr val="002060"/>
                </a:solidFill>
                <a:latin typeface="Helvetica "/>
              </a:rPr>
              <a:t>关</a:t>
            </a:r>
            <a:r>
              <a:rPr lang="zh-CN" altLang="en-US" dirty="0" smtClean="0">
                <a:solidFill>
                  <a:srgbClr val="002060"/>
                </a:solidFill>
                <a:latin typeface="Helvetica "/>
              </a:rPr>
              <a:t>键基础设施每天都在遭受威胁</a:t>
            </a:r>
            <a:r>
              <a:rPr lang="en-US" dirty="0" smtClean="0">
                <a:solidFill>
                  <a:srgbClr val="002060"/>
                </a:solidFill>
                <a:latin typeface="Helvetica "/>
              </a:rPr>
              <a:t>.. </a:t>
            </a:r>
          </a:p>
          <a:p>
            <a:pPr marL="0" indent="0">
              <a:buFont typeface="Arial"/>
              <a:buNone/>
            </a:pPr>
            <a:endParaRPr lang="en-US" dirty="0">
              <a:latin typeface="Helvetica "/>
            </a:endParaRPr>
          </a:p>
        </p:txBody>
      </p:sp>
      <p:grpSp>
        <p:nvGrpSpPr>
          <p:cNvPr id="36" name="Group 35"/>
          <p:cNvGrpSpPr/>
          <p:nvPr/>
        </p:nvGrpSpPr>
        <p:grpSpPr>
          <a:xfrm>
            <a:off x="7118417" y="4626859"/>
            <a:ext cx="1751023" cy="1908665"/>
            <a:chOff x="10096500" y="2514600"/>
            <a:chExt cx="1751023" cy="1908665"/>
          </a:xfrm>
        </p:grpSpPr>
        <p:pic>
          <p:nvPicPr>
            <p:cNvPr id="17" name="Picture 16"/>
            <p:cNvPicPr>
              <a:picLocks noChangeAspect="1"/>
            </p:cNvPicPr>
            <p:nvPr/>
          </p:nvPicPr>
          <p:blipFill>
            <a:blip r:embed="rId3"/>
            <a:stretch>
              <a:fillRect/>
            </a:stretch>
          </p:blipFill>
          <p:spPr>
            <a:xfrm>
              <a:off x="10096500" y="2514600"/>
              <a:ext cx="1751023" cy="1511300"/>
            </a:xfrm>
            <a:prstGeom prst="rect">
              <a:avLst/>
            </a:prstGeom>
          </p:spPr>
        </p:pic>
        <p:sp>
          <p:nvSpPr>
            <p:cNvPr id="23" name="TextBox 22"/>
            <p:cNvSpPr txBox="1"/>
            <p:nvPr/>
          </p:nvSpPr>
          <p:spPr>
            <a:xfrm>
              <a:off x="10482863" y="4053933"/>
              <a:ext cx="646331" cy="369332"/>
            </a:xfrm>
            <a:prstGeom prst="rect">
              <a:avLst/>
            </a:prstGeom>
            <a:noFill/>
          </p:spPr>
          <p:txBody>
            <a:bodyPr wrap="none" rtlCol="0">
              <a:spAutoFit/>
            </a:bodyPr>
            <a:lstStyle/>
            <a:p>
              <a:r>
                <a:rPr lang="zh-CN" altLang="en-US" dirty="0" smtClean="0">
                  <a:solidFill>
                    <a:srgbClr val="002060"/>
                  </a:solidFill>
                  <a:latin typeface="Helvetica "/>
                </a:rPr>
                <a:t>核能</a:t>
              </a:r>
              <a:endParaRPr lang="en-US" dirty="0">
                <a:solidFill>
                  <a:srgbClr val="002060"/>
                </a:solidFill>
                <a:latin typeface="Helvetica "/>
              </a:endParaRPr>
            </a:p>
          </p:txBody>
        </p:sp>
      </p:grpSp>
      <p:grpSp>
        <p:nvGrpSpPr>
          <p:cNvPr id="41" name="Group 40"/>
          <p:cNvGrpSpPr/>
          <p:nvPr/>
        </p:nvGrpSpPr>
        <p:grpSpPr>
          <a:xfrm>
            <a:off x="2178542" y="4756666"/>
            <a:ext cx="1790972" cy="1703258"/>
            <a:chOff x="2442452" y="3250774"/>
            <a:chExt cx="1790972" cy="1703258"/>
          </a:xfrm>
        </p:grpSpPr>
        <p:pic>
          <p:nvPicPr>
            <p:cNvPr id="12" name="Picture 11"/>
            <p:cNvPicPr>
              <a:picLocks noChangeAspect="1"/>
            </p:cNvPicPr>
            <p:nvPr/>
          </p:nvPicPr>
          <p:blipFill>
            <a:blip r:embed="rId4"/>
            <a:stretch>
              <a:fillRect/>
            </a:stretch>
          </p:blipFill>
          <p:spPr>
            <a:xfrm>
              <a:off x="2442452" y="3250774"/>
              <a:ext cx="1790972" cy="1245025"/>
            </a:xfrm>
            <a:prstGeom prst="rect">
              <a:avLst/>
            </a:prstGeom>
          </p:spPr>
        </p:pic>
        <p:sp>
          <p:nvSpPr>
            <p:cNvPr id="21" name="TextBox 20"/>
            <p:cNvSpPr txBox="1"/>
            <p:nvPr/>
          </p:nvSpPr>
          <p:spPr>
            <a:xfrm>
              <a:off x="2616200" y="4584700"/>
              <a:ext cx="646331" cy="369332"/>
            </a:xfrm>
            <a:prstGeom prst="rect">
              <a:avLst/>
            </a:prstGeom>
            <a:noFill/>
          </p:spPr>
          <p:txBody>
            <a:bodyPr wrap="none" rtlCol="0">
              <a:spAutoFit/>
            </a:bodyPr>
            <a:lstStyle/>
            <a:p>
              <a:r>
                <a:rPr lang="zh-CN" altLang="en-US" dirty="0" smtClean="0">
                  <a:solidFill>
                    <a:srgbClr val="002060"/>
                  </a:solidFill>
                  <a:latin typeface="Helvetica "/>
                </a:rPr>
                <a:t>水力</a:t>
              </a:r>
              <a:endParaRPr lang="en-US" dirty="0">
                <a:solidFill>
                  <a:srgbClr val="002060"/>
                </a:solidFill>
                <a:latin typeface="Helvetica "/>
              </a:endParaRPr>
            </a:p>
          </p:txBody>
        </p:sp>
      </p:grpSp>
      <p:grpSp>
        <p:nvGrpSpPr>
          <p:cNvPr id="45" name="Group 44"/>
          <p:cNvGrpSpPr/>
          <p:nvPr/>
        </p:nvGrpSpPr>
        <p:grpSpPr>
          <a:xfrm>
            <a:off x="4412301" y="2981810"/>
            <a:ext cx="2004113" cy="1855232"/>
            <a:chOff x="4526671" y="3086100"/>
            <a:chExt cx="2004113" cy="1855232"/>
          </a:xfrm>
        </p:grpSpPr>
        <p:pic>
          <p:nvPicPr>
            <p:cNvPr id="20" name="Picture 19" descr="oilrig.jpeg"/>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4539371" y="3086100"/>
              <a:ext cx="1991413" cy="1485900"/>
            </a:xfrm>
            <a:prstGeom prst="rect">
              <a:avLst/>
            </a:prstGeom>
          </p:spPr>
        </p:pic>
        <p:sp>
          <p:nvSpPr>
            <p:cNvPr id="22" name="TextBox 21"/>
            <p:cNvSpPr txBox="1"/>
            <p:nvPr/>
          </p:nvSpPr>
          <p:spPr>
            <a:xfrm>
              <a:off x="4526671" y="4572000"/>
              <a:ext cx="1107996" cy="369332"/>
            </a:xfrm>
            <a:prstGeom prst="rect">
              <a:avLst/>
            </a:prstGeom>
            <a:noFill/>
          </p:spPr>
          <p:txBody>
            <a:bodyPr wrap="none" rtlCol="0">
              <a:spAutoFit/>
            </a:bodyPr>
            <a:lstStyle/>
            <a:p>
              <a:r>
                <a:rPr lang="zh-CN" altLang="en-US" dirty="0">
                  <a:solidFill>
                    <a:srgbClr val="002060"/>
                  </a:solidFill>
                  <a:latin typeface="Helvetica "/>
                </a:rPr>
                <a:t>石油加工</a:t>
              </a:r>
              <a:endParaRPr lang="en-US" dirty="0">
                <a:solidFill>
                  <a:srgbClr val="002060"/>
                </a:solidFill>
                <a:latin typeface="Helvetica "/>
              </a:endParaRPr>
            </a:p>
          </p:txBody>
        </p:sp>
      </p:grpSp>
      <p:grpSp>
        <p:nvGrpSpPr>
          <p:cNvPr id="40" name="Group 39"/>
          <p:cNvGrpSpPr/>
          <p:nvPr/>
        </p:nvGrpSpPr>
        <p:grpSpPr>
          <a:xfrm>
            <a:off x="73416" y="2864820"/>
            <a:ext cx="1984248" cy="1972222"/>
            <a:chOff x="7620" y="2981810"/>
            <a:chExt cx="1984248" cy="1972222"/>
          </a:xfrm>
        </p:grpSpPr>
        <p:pic>
          <p:nvPicPr>
            <p:cNvPr id="9" name="Picture 8"/>
            <p:cNvPicPr>
              <a:picLocks noChangeAspect="1"/>
            </p:cNvPicPr>
            <p:nvPr/>
          </p:nvPicPr>
          <p:blipFill rotWithShape="1">
            <a:blip r:embed="rId6"/>
            <a:srcRect l="12102" r="43"/>
            <a:stretch/>
          </p:blipFill>
          <p:spPr>
            <a:xfrm>
              <a:off x="7620" y="2981810"/>
              <a:ext cx="1984248" cy="1755290"/>
            </a:xfrm>
            <a:prstGeom prst="rect">
              <a:avLst/>
            </a:prstGeom>
          </p:spPr>
        </p:pic>
        <p:sp>
          <p:nvSpPr>
            <p:cNvPr id="31" name="TextBox 30"/>
            <p:cNvSpPr txBox="1"/>
            <p:nvPr/>
          </p:nvSpPr>
          <p:spPr>
            <a:xfrm>
              <a:off x="1104900" y="4584700"/>
              <a:ext cx="877163" cy="369332"/>
            </a:xfrm>
            <a:prstGeom prst="rect">
              <a:avLst/>
            </a:prstGeom>
            <a:noFill/>
          </p:spPr>
          <p:txBody>
            <a:bodyPr wrap="none" rtlCol="0">
              <a:spAutoFit/>
            </a:bodyPr>
            <a:lstStyle/>
            <a:p>
              <a:r>
                <a:rPr lang="zh-CN" altLang="en-US" dirty="0" smtClean="0">
                  <a:solidFill>
                    <a:srgbClr val="002060"/>
                  </a:solidFill>
                  <a:latin typeface="Helvetica "/>
                </a:rPr>
                <a:t>天然气</a:t>
              </a:r>
              <a:endParaRPr lang="en-US" dirty="0">
                <a:solidFill>
                  <a:srgbClr val="002060"/>
                </a:solidFill>
                <a:latin typeface="Helvetica "/>
              </a:endParaRPr>
            </a:p>
          </p:txBody>
        </p:sp>
      </p:grpSp>
      <p:grpSp>
        <p:nvGrpSpPr>
          <p:cNvPr id="46" name="Group 45"/>
          <p:cNvGrpSpPr/>
          <p:nvPr/>
        </p:nvGrpSpPr>
        <p:grpSpPr>
          <a:xfrm>
            <a:off x="8771051" y="3142873"/>
            <a:ext cx="1676400" cy="1594227"/>
            <a:chOff x="8890000" y="3390900"/>
            <a:chExt cx="1676400" cy="1594227"/>
          </a:xfrm>
        </p:grpSpPr>
        <p:pic>
          <p:nvPicPr>
            <p:cNvPr id="42" name="Picture 41"/>
            <p:cNvPicPr>
              <a:picLocks noChangeAspect="1"/>
            </p:cNvPicPr>
            <p:nvPr/>
          </p:nvPicPr>
          <p:blipFill>
            <a:blip r:embed="rId7"/>
            <a:stretch>
              <a:fillRect/>
            </a:stretch>
          </p:blipFill>
          <p:spPr>
            <a:xfrm>
              <a:off x="8890000" y="3390900"/>
              <a:ext cx="1676400" cy="1257300"/>
            </a:xfrm>
            <a:prstGeom prst="rect">
              <a:avLst/>
            </a:prstGeom>
          </p:spPr>
        </p:pic>
        <p:sp>
          <p:nvSpPr>
            <p:cNvPr id="43" name="TextBox 42"/>
            <p:cNvSpPr txBox="1"/>
            <p:nvPr/>
          </p:nvSpPr>
          <p:spPr>
            <a:xfrm>
              <a:off x="9300769" y="4615795"/>
              <a:ext cx="646331" cy="369332"/>
            </a:xfrm>
            <a:prstGeom prst="rect">
              <a:avLst/>
            </a:prstGeom>
            <a:noFill/>
          </p:spPr>
          <p:txBody>
            <a:bodyPr wrap="none" rtlCol="0">
              <a:spAutoFit/>
            </a:bodyPr>
            <a:lstStyle/>
            <a:p>
              <a:r>
                <a:rPr lang="zh-CN" altLang="en-US" dirty="0" smtClean="0">
                  <a:solidFill>
                    <a:srgbClr val="002060"/>
                  </a:solidFill>
                  <a:latin typeface="Helvetica "/>
                </a:rPr>
                <a:t>电力</a:t>
              </a:r>
              <a:endParaRPr lang="en-US" dirty="0">
                <a:solidFill>
                  <a:srgbClr val="002060"/>
                </a:solidFill>
                <a:latin typeface="Helvetica "/>
              </a:endParaRPr>
            </a:p>
          </p:txBody>
        </p:sp>
      </p:grpSp>
      <p:sp>
        <p:nvSpPr>
          <p:cNvPr id="24" name="Title 1"/>
          <p:cNvSpPr>
            <a:spLocks noGrp="1"/>
          </p:cNvSpPr>
          <p:nvPr>
            <p:ph type="title"/>
          </p:nvPr>
        </p:nvSpPr>
        <p:spPr>
          <a:xfrm>
            <a:off x="0" y="346416"/>
            <a:ext cx="12192000" cy="1143000"/>
          </a:xfrm>
        </p:spPr>
        <p:txBody>
          <a:bodyPr/>
          <a:lstStyle/>
          <a:p>
            <a:pPr algn="ctr"/>
            <a:r>
              <a:rPr lang="zh-CN" altLang="en-US" b="1" dirty="0">
                <a:solidFill>
                  <a:schemeClr val="bg1"/>
                </a:solidFill>
              </a:rPr>
              <a:t>目标：关键基础设施</a:t>
            </a:r>
            <a:endParaRPr lang="en-US" b="1" dirty="0">
              <a:solidFill>
                <a:schemeClr val="bg1"/>
              </a:solidFill>
            </a:endParaRPr>
          </a:p>
        </p:txBody>
      </p:sp>
      <p:pic>
        <p:nvPicPr>
          <p:cNvPr id="2" name="Picture 1" descr="financial.png"/>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10343641" y="4959044"/>
            <a:ext cx="1395984" cy="999744"/>
          </a:xfrm>
          <a:prstGeom prst="rect">
            <a:avLst/>
          </a:prstGeom>
        </p:spPr>
      </p:pic>
      <p:pic>
        <p:nvPicPr>
          <p:cNvPr id="3" name="Picture 2" descr="camera 1.png"/>
          <p:cNvPicPr>
            <a:picLocks noChangeAspect="1"/>
          </p:cNvPicPr>
          <p:nvPr/>
        </p:nvPicPr>
        <p:blipFill>
          <a:blip r:embed="rId9">
            <a:extLst>
              <a:ext uri="{28A0092B-C50C-407E-A947-70E740481C1C}">
                <a14:useLocalDpi xmlns="" xmlns:a14="http://schemas.microsoft.com/office/drawing/2010/main" val="0"/>
              </a:ext>
            </a:extLst>
          </a:blip>
          <a:stretch>
            <a:fillRect/>
          </a:stretch>
        </p:blipFill>
        <p:spPr>
          <a:xfrm>
            <a:off x="7082786" y="2841325"/>
            <a:ext cx="676656" cy="591312"/>
          </a:xfrm>
          <a:prstGeom prst="rect">
            <a:avLst/>
          </a:prstGeom>
        </p:spPr>
      </p:pic>
      <p:pic>
        <p:nvPicPr>
          <p:cNvPr id="4" name="Picture 3" descr="pos 1.png"/>
          <p:cNvPicPr>
            <a:picLocks noChangeAspect="1"/>
          </p:cNvPicPr>
          <p:nvPr/>
        </p:nvPicPr>
        <p:blipFill>
          <a:blip r:embed="rId10">
            <a:extLst>
              <a:ext uri="{28A0092B-C50C-407E-A947-70E740481C1C}">
                <a14:useLocalDpi xmlns="" xmlns:a14="http://schemas.microsoft.com/office/drawing/2010/main" val="0"/>
              </a:ext>
            </a:extLst>
          </a:blip>
          <a:stretch>
            <a:fillRect/>
          </a:stretch>
        </p:blipFill>
        <p:spPr>
          <a:xfrm>
            <a:off x="4960673" y="5205405"/>
            <a:ext cx="1072896" cy="1170432"/>
          </a:xfrm>
          <a:prstGeom prst="rect">
            <a:avLst/>
          </a:prstGeom>
        </p:spPr>
      </p:pic>
      <p:sp>
        <p:nvSpPr>
          <p:cNvPr id="25" name="TextBox 24"/>
          <p:cNvSpPr txBox="1"/>
          <p:nvPr/>
        </p:nvSpPr>
        <p:spPr>
          <a:xfrm>
            <a:off x="10491040" y="6053228"/>
            <a:ext cx="646331" cy="369332"/>
          </a:xfrm>
          <a:prstGeom prst="rect">
            <a:avLst/>
          </a:prstGeom>
          <a:noFill/>
        </p:spPr>
        <p:txBody>
          <a:bodyPr wrap="none" rtlCol="0">
            <a:spAutoFit/>
          </a:bodyPr>
          <a:lstStyle/>
          <a:p>
            <a:r>
              <a:rPr lang="zh-CN" altLang="en-US" dirty="0" smtClean="0">
                <a:solidFill>
                  <a:srgbClr val="002060"/>
                </a:solidFill>
                <a:latin typeface="Helvetica "/>
              </a:rPr>
              <a:t>金融</a:t>
            </a:r>
            <a:endParaRPr lang="en-US" dirty="0">
              <a:solidFill>
                <a:srgbClr val="002060"/>
              </a:solidFill>
              <a:latin typeface="Helvetica "/>
            </a:endParaRPr>
          </a:p>
        </p:txBody>
      </p:sp>
      <p:sp>
        <p:nvSpPr>
          <p:cNvPr id="26" name="TextBox 25"/>
          <p:cNvSpPr txBox="1"/>
          <p:nvPr/>
        </p:nvSpPr>
        <p:spPr>
          <a:xfrm>
            <a:off x="5183474" y="6318592"/>
            <a:ext cx="1107996" cy="369332"/>
          </a:xfrm>
          <a:prstGeom prst="rect">
            <a:avLst/>
          </a:prstGeom>
          <a:noFill/>
        </p:spPr>
        <p:txBody>
          <a:bodyPr wrap="none" rtlCol="0">
            <a:spAutoFit/>
          </a:bodyPr>
          <a:lstStyle/>
          <a:p>
            <a:r>
              <a:rPr lang="zh-CN" altLang="en-US" dirty="0" smtClean="0">
                <a:solidFill>
                  <a:srgbClr val="002060"/>
                </a:solidFill>
                <a:latin typeface="Helvetica "/>
              </a:rPr>
              <a:t>收银系统</a:t>
            </a:r>
            <a:endParaRPr lang="en-US" dirty="0">
              <a:solidFill>
                <a:srgbClr val="002060"/>
              </a:solidFill>
              <a:latin typeface="Helvetica "/>
            </a:endParaRPr>
          </a:p>
        </p:txBody>
      </p:sp>
      <p:sp>
        <p:nvSpPr>
          <p:cNvPr id="27" name="TextBox 26"/>
          <p:cNvSpPr txBox="1"/>
          <p:nvPr/>
        </p:nvSpPr>
        <p:spPr>
          <a:xfrm>
            <a:off x="6965299" y="3494362"/>
            <a:ext cx="1107996" cy="369332"/>
          </a:xfrm>
          <a:prstGeom prst="rect">
            <a:avLst/>
          </a:prstGeom>
          <a:noFill/>
        </p:spPr>
        <p:txBody>
          <a:bodyPr wrap="none" rtlCol="0">
            <a:spAutoFit/>
          </a:bodyPr>
          <a:lstStyle/>
          <a:p>
            <a:r>
              <a:rPr lang="zh-CN" altLang="en-US" dirty="0">
                <a:solidFill>
                  <a:srgbClr val="002060"/>
                </a:solidFill>
                <a:latin typeface="Helvetica "/>
              </a:rPr>
              <a:t>闭路电视</a:t>
            </a:r>
            <a:endParaRPr lang="en-US" dirty="0">
              <a:solidFill>
                <a:srgbClr val="002060"/>
              </a:solidFill>
              <a:latin typeface="Helvetica "/>
            </a:endParaRPr>
          </a:p>
        </p:txBody>
      </p:sp>
      <p:pic>
        <p:nvPicPr>
          <p:cNvPr id="5" name="Picture 4" descr="data center.png"/>
          <p:cNvPicPr>
            <a:picLocks noChangeAspect="1"/>
          </p:cNvPicPr>
          <p:nvPr/>
        </p:nvPicPr>
        <p:blipFill>
          <a:blip r:embed="rId11">
            <a:extLst>
              <a:ext uri="{28A0092B-C50C-407E-A947-70E740481C1C}">
                <a14:useLocalDpi xmlns="" xmlns:a14="http://schemas.microsoft.com/office/drawing/2010/main" val="0"/>
              </a:ext>
            </a:extLst>
          </a:blip>
          <a:stretch>
            <a:fillRect/>
          </a:stretch>
        </p:blipFill>
        <p:spPr>
          <a:xfrm>
            <a:off x="2739083" y="2498213"/>
            <a:ext cx="870420" cy="1441908"/>
          </a:xfrm>
          <a:prstGeom prst="rect">
            <a:avLst/>
          </a:prstGeom>
        </p:spPr>
      </p:pic>
      <p:sp>
        <p:nvSpPr>
          <p:cNvPr id="28" name="TextBox 27"/>
          <p:cNvSpPr txBox="1"/>
          <p:nvPr/>
        </p:nvSpPr>
        <p:spPr>
          <a:xfrm>
            <a:off x="2814027" y="3769197"/>
            <a:ext cx="1569660" cy="369332"/>
          </a:xfrm>
          <a:prstGeom prst="rect">
            <a:avLst/>
          </a:prstGeom>
          <a:noFill/>
        </p:spPr>
        <p:txBody>
          <a:bodyPr wrap="none" rtlCol="0">
            <a:spAutoFit/>
          </a:bodyPr>
          <a:lstStyle/>
          <a:p>
            <a:r>
              <a:rPr lang="zh-CN" altLang="en-US" dirty="0">
                <a:solidFill>
                  <a:srgbClr val="002060"/>
                </a:solidFill>
                <a:latin typeface="Helvetica "/>
              </a:rPr>
              <a:t>国际劳工组织</a:t>
            </a:r>
            <a:endParaRPr lang="en-US" dirty="0">
              <a:solidFill>
                <a:srgbClr val="002060"/>
              </a:solidFill>
              <a:latin typeface="Helvetica "/>
            </a:endParaRPr>
          </a:p>
        </p:txBody>
      </p:sp>
      <p:pic>
        <p:nvPicPr>
          <p:cNvPr id="8" name="Picture 7" descr="building automation.png"/>
          <p:cNvPicPr>
            <a:picLocks noChangeAspect="1"/>
          </p:cNvPicPr>
          <p:nvPr/>
        </p:nvPicPr>
        <p:blipFill>
          <a:blip r:embed="rId12">
            <a:extLst>
              <a:ext uri="{28A0092B-C50C-407E-A947-70E740481C1C}">
                <a14:useLocalDpi xmlns="" xmlns:a14="http://schemas.microsoft.com/office/drawing/2010/main" val="0"/>
              </a:ext>
            </a:extLst>
          </a:blip>
          <a:stretch>
            <a:fillRect/>
          </a:stretch>
        </p:blipFill>
        <p:spPr>
          <a:xfrm>
            <a:off x="698423" y="5032438"/>
            <a:ext cx="781354" cy="1470464"/>
          </a:xfrm>
          <a:prstGeom prst="rect">
            <a:avLst/>
          </a:prstGeom>
        </p:spPr>
      </p:pic>
    </p:spTree>
    <p:extLst>
      <p:ext uri="{BB962C8B-B14F-4D97-AF65-F5344CB8AC3E}">
        <p14:creationId xmlns="" xmlns:p14="http://schemas.microsoft.com/office/powerpoint/2010/main" val="22758209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93361" y="1748658"/>
            <a:ext cx="9527927" cy="2199662"/>
          </a:xfrm>
          <a:prstGeom prst="rect">
            <a:avLst/>
          </a:prstGeom>
          <a:ln>
            <a:noFill/>
          </a:ln>
        </p:spPr>
        <p:txBody>
          <a:bodyPr vert="horz" lIns="91440" tIns="45720" rIns="91440" bIns="45720" rtlCol="0">
            <a:normAutofit/>
          </a:bodyPr>
          <a:lstStyle>
            <a:lvl1pPr marL="342900" indent="-342900" algn="l" defTabSz="457200" rtl="0" eaLnBrk="1" latinLnBrk="0" hangingPunct="1">
              <a:lnSpc>
                <a:spcPct val="100000"/>
              </a:lnSpc>
              <a:spcBef>
                <a:spcPct val="20000"/>
              </a:spcBef>
              <a:buClr>
                <a:schemeClr val="accent1"/>
              </a:buClr>
              <a:buFont typeface="Arial"/>
              <a:buChar char="•"/>
              <a:defRPr sz="2400" b="0" i="0" kern="1200">
                <a:solidFill>
                  <a:schemeClr val="tx1"/>
                </a:solidFill>
                <a:latin typeface="Helvetica Light"/>
                <a:ea typeface="+mn-ea"/>
                <a:cs typeface="Helvetica Light"/>
              </a:defRPr>
            </a:lvl1pPr>
            <a:lvl2pPr marL="742950" indent="-285750" algn="l" defTabSz="457200" rtl="0" eaLnBrk="1" latinLnBrk="0" hangingPunct="1">
              <a:lnSpc>
                <a:spcPct val="100000"/>
              </a:lnSpc>
              <a:spcBef>
                <a:spcPct val="20000"/>
              </a:spcBef>
              <a:buClr>
                <a:schemeClr val="accent1"/>
              </a:buClr>
              <a:buFont typeface="Arial"/>
              <a:buChar char="–"/>
              <a:defRPr sz="2000" b="0" i="0" kern="1200">
                <a:solidFill>
                  <a:schemeClr val="tx1"/>
                </a:solidFill>
                <a:latin typeface="Helvetica Light"/>
                <a:ea typeface="+mn-ea"/>
                <a:cs typeface="Helvetica Light"/>
              </a:defRPr>
            </a:lvl2pPr>
            <a:lvl3pPr marL="1143000" indent="-228600" algn="l" defTabSz="457200" rtl="0" eaLnBrk="1" latinLnBrk="0" hangingPunct="1">
              <a:lnSpc>
                <a:spcPct val="90000"/>
              </a:lnSpc>
              <a:spcBef>
                <a:spcPct val="20000"/>
              </a:spcBef>
              <a:buClr>
                <a:schemeClr val="accent1"/>
              </a:buClr>
              <a:buFont typeface="Arial"/>
              <a:buChar char="•"/>
              <a:defRPr sz="1800" b="0" i="0" kern="1200">
                <a:solidFill>
                  <a:schemeClr val="tx1"/>
                </a:solidFill>
                <a:latin typeface="Helvetica Light"/>
                <a:ea typeface="+mn-ea"/>
                <a:cs typeface="Helvetica Light"/>
              </a:defRPr>
            </a:lvl3pPr>
            <a:lvl4pPr marL="13716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4pPr>
            <a:lvl5pPr marL="18288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buNone/>
            </a:pPr>
            <a:r>
              <a:rPr lang="zh-CN" altLang="en-US" sz="2000" dirty="0" smtClean="0">
                <a:solidFill>
                  <a:srgbClr val="002060"/>
                </a:solidFill>
                <a:latin typeface="Helvetica "/>
              </a:rPr>
              <a:t>商业目标</a:t>
            </a:r>
            <a:r>
              <a:rPr lang="en-US" sz="2000" dirty="0" smtClean="0">
                <a:solidFill>
                  <a:srgbClr val="002060"/>
                </a:solidFill>
                <a:latin typeface="Helvetica "/>
              </a:rPr>
              <a:t>:</a:t>
            </a:r>
            <a:endParaRPr lang="en-US" sz="2000" dirty="0">
              <a:solidFill>
                <a:srgbClr val="002060"/>
              </a:solidFill>
              <a:latin typeface="Helvetica "/>
            </a:endParaRPr>
          </a:p>
          <a:p>
            <a:r>
              <a:rPr lang="zh-CN" altLang="en-US" sz="2000" dirty="0" smtClean="0">
                <a:solidFill>
                  <a:srgbClr val="002060"/>
                </a:solidFill>
                <a:latin typeface="Helvetica "/>
              </a:rPr>
              <a:t>把可以获取的设备中现成的工具整合到公司网络中去</a:t>
            </a:r>
            <a:endParaRPr lang="en-US" sz="2000" dirty="0" smtClean="0">
              <a:solidFill>
                <a:srgbClr val="002060"/>
              </a:solidFill>
              <a:latin typeface="Helvetica "/>
            </a:endParaRPr>
          </a:p>
          <a:p>
            <a:r>
              <a:rPr lang="zh-CN" altLang="en-US" sz="2000" dirty="0" smtClean="0">
                <a:solidFill>
                  <a:srgbClr val="002060"/>
                </a:solidFill>
                <a:latin typeface="Helvetica "/>
              </a:rPr>
              <a:t>使用公司内部已有的</a:t>
            </a:r>
            <a:r>
              <a:rPr lang="en-US" altLang="zh-CN" sz="2000" dirty="0" smtClean="0">
                <a:solidFill>
                  <a:srgbClr val="002060"/>
                </a:solidFill>
                <a:latin typeface="Helvetica "/>
              </a:rPr>
              <a:t>IP</a:t>
            </a:r>
            <a:r>
              <a:rPr lang="zh-CN" altLang="en-US" sz="2000" dirty="0" smtClean="0">
                <a:solidFill>
                  <a:srgbClr val="002060"/>
                </a:solidFill>
                <a:latin typeface="Helvetica "/>
              </a:rPr>
              <a:t>地址编址方案与多种工具进行独立通信</a:t>
            </a:r>
            <a:endParaRPr lang="en-US" sz="2000" dirty="0">
              <a:solidFill>
                <a:srgbClr val="002060"/>
              </a:solidFill>
              <a:latin typeface="Helvetica "/>
            </a:endParaRPr>
          </a:p>
          <a:p>
            <a:r>
              <a:rPr lang="zh-CN" altLang="en-US" sz="2000" dirty="0" smtClean="0">
                <a:solidFill>
                  <a:srgbClr val="002060"/>
                </a:solidFill>
                <a:latin typeface="Helvetica "/>
              </a:rPr>
              <a:t>协助厂外工程师远程访问各种工具</a:t>
            </a:r>
            <a:endParaRPr lang="en-US" sz="2000" dirty="0">
              <a:solidFill>
                <a:srgbClr val="002060"/>
              </a:solidFill>
              <a:latin typeface="Helvetica "/>
            </a:endParaRPr>
          </a:p>
          <a:p>
            <a:pPr marL="0" indent="0">
              <a:buNone/>
            </a:pPr>
            <a:endParaRPr lang="en-US" sz="1800" dirty="0">
              <a:latin typeface="Helvetica "/>
            </a:endParaRPr>
          </a:p>
        </p:txBody>
      </p:sp>
      <p:sp>
        <p:nvSpPr>
          <p:cNvPr id="5" name="Content Placeholder 2"/>
          <p:cNvSpPr txBox="1">
            <a:spLocks/>
          </p:cNvSpPr>
          <p:nvPr/>
        </p:nvSpPr>
        <p:spPr>
          <a:xfrm>
            <a:off x="393361" y="4568806"/>
            <a:ext cx="7829550" cy="2150684"/>
          </a:xfrm>
          <a:prstGeom prst="rect">
            <a:avLst/>
          </a:prstGeom>
          <a:ln>
            <a:noFill/>
          </a:ln>
        </p:spPr>
        <p:txBody>
          <a:bodyPr vert="horz" lIns="91440" tIns="45720" rIns="91440" bIns="45720" rtlCol="0">
            <a:noAutofit/>
          </a:bodyPr>
          <a:lstStyle>
            <a:lvl1pPr marL="342900" indent="-342900" algn="l" defTabSz="457200" rtl="0" eaLnBrk="1" latinLnBrk="0" hangingPunct="1">
              <a:lnSpc>
                <a:spcPct val="100000"/>
              </a:lnSpc>
              <a:spcBef>
                <a:spcPct val="20000"/>
              </a:spcBef>
              <a:buClr>
                <a:schemeClr val="accent1"/>
              </a:buClr>
              <a:buFont typeface="Arial"/>
              <a:buChar char="•"/>
              <a:defRPr sz="2400" b="0" i="0" kern="1200">
                <a:solidFill>
                  <a:schemeClr val="tx1"/>
                </a:solidFill>
                <a:latin typeface="Helvetica Light"/>
                <a:ea typeface="+mn-ea"/>
                <a:cs typeface="Helvetica Light"/>
              </a:defRPr>
            </a:lvl1pPr>
            <a:lvl2pPr marL="742950" indent="-285750" algn="l" defTabSz="457200" rtl="0" eaLnBrk="1" latinLnBrk="0" hangingPunct="1">
              <a:lnSpc>
                <a:spcPct val="100000"/>
              </a:lnSpc>
              <a:spcBef>
                <a:spcPct val="20000"/>
              </a:spcBef>
              <a:buClr>
                <a:schemeClr val="accent1"/>
              </a:buClr>
              <a:buFont typeface="Arial"/>
              <a:buChar char="–"/>
              <a:defRPr sz="2000" b="0" i="0" kern="1200">
                <a:solidFill>
                  <a:schemeClr val="tx1"/>
                </a:solidFill>
                <a:latin typeface="Helvetica Light"/>
                <a:ea typeface="+mn-ea"/>
                <a:cs typeface="Helvetica Light"/>
              </a:defRPr>
            </a:lvl2pPr>
            <a:lvl3pPr marL="1143000" indent="-228600" algn="l" defTabSz="457200" rtl="0" eaLnBrk="1" latinLnBrk="0" hangingPunct="1">
              <a:lnSpc>
                <a:spcPct val="90000"/>
              </a:lnSpc>
              <a:spcBef>
                <a:spcPct val="20000"/>
              </a:spcBef>
              <a:buClr>
                <a:schemeClr val="accent1"/>
              </a:buClr>
              <a:buFont typeface="Arial"/>
              <a:buChar char="•"/>
              <a:defRPr sz="1800" b="0" i="0" kern="1200">
                <a:solidFill>
                  <a:schemeClr val="tx1"/>
                </a:solidFill>
                <a:latin typeface="Helvetica Light"/>
                <a:ea typeface="+mn-ea"/>
                <a:cs typeface="Helvetica Light"/>
              </a:defRPr>
            </a:lvl3pPr>
            <a:lvl4pPr marL="13716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4pPr>
            <a:lvl5pPr marL="18288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2000" dirty="0" smtClean="0">
                <a:solidFill>
                  <a:srgbClr val="002060"/>
                </a:solidFill>
                <a:latin typeface="Helvetica "/>
              </a:rPr>
              <a:t>效益</a:t>
            </a:r>
            <a:r>
              <a:rPr lang="en-US" sz="2000" dirty="0" smtClean="0">
                <a:solidFill>
                  <a:srgbClr val="002060"/>
                </a:solidFill>
                <a:latin typeface="Helvetica "/>
              </a:rPr>
              <a:t>:</a:t>
            </a:r>
            <a:endParaRPr lang="en-US" sz="2000" dirty="0">
              <a:solidFill>
                <a:srgbClr val="002060"/>
              </a:solidFill>
              <a:latin typeface="Helvetica "/>
            </a:endParaRPr>
          </a:p>
          <a:p>
            <a:r>
              <a:rPr lang="zh-CN" altLang="en-US" sz="2000" dirty="0" smtClean="0">
                <a:solidFill>
                  <a:srgbClr val="002060"/>
                </a:solidFill>
                <a:latin typeface="Helvetica "/>
              </a:rPr>
              <a:t>无需重置，轻松整合</a:t>
            </a:r>
            <a:endParaRPr lang="en-US" sz="2000" dirty="0">
              <a:solidFill>
                <a:srgbClr val="002060"/>
              </a:solidFill>
              <a:latin typeface="Helvetica "/>
            </a:endParaRPr>
          </a:p>
          <a:p>
            <a:r>
              <a:rPr lang="zh-CN" altLang="en-US" sz="2000" dirty="0" smtClean="0">
                <a:solidFill>
                  <a:srgbClr val="002060"/>
                </a:solidFill>
                <a:latin typeface="Helvetica "/>
              </a:rPr>
              <a:t>内置网络地址转换</a:t>
            </a:r>
            <a:endParaRPr lang="en-US" sz="2000" dirty="0">
              <a:solidFill>
                <a:srgbClr val="002060"/>
              </a:solidFill>
              <a:latin typeface="Helvetica "/>
            </a:endParaRPr>
          </a:p>
          <a:p>
            <a:r>
              <a:rPr lang="zh-CN" altLang="en-US" sz="2000" dirty="0" smtClean="0">
                <a:solidFill>
                  <a:srgbClr val="002060"/>
                </a:solidFill>
                <a:latin typeface="Helvetica "/>
              </a:rPr>
              <a:t>协助厂外工程组远程访问</a:t>
            </a:r>
            <a:endParaRPr lang="en-US" sz="2000" dirty="0">
              <a:solidFill>
                <a:srgbClr val="002060"/>
              </a:solidFill>
              <a:latin typeface="Helvetica "/>
            </a:endParaRPr>
          </a:p>
          <a:p>
            <a:endParaRPr lang="en-US" sz="2000" dirty="0">
              <a:solidFill>
                <a:srgbClr val="002060"/>
              </a:solidFill>
              <a:latin typeface="Helvetica "/>
            </a:endParaRPr>
          </a:p>
        </p:txBody>
      </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879772" y="3801193"/>
            <a:ext cx="5221644" cy="2943243"/>
          </a:xfrm>
          <a:prstGeom prst="rect">
            <a:avLst/>
          </a:prstGeom>
        </p:spPr>
      </p:pic>
      <p:sp>
        <p:nvSpPr>
          <p:cNvPr id="7" name="Title 1"/>
          <p:cNvSpPr txBox="1">
            <a:spLocks/>
          </p:cNvSpPr>
          <p:nvPr/>
        </p:nvSpPr>
        <p:spPr>
          <a:xfrm>
            <a:off x="0" y="302872"/>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dirty="0" smtClean="0">
                <a:solidFill>
                  <a:schemeClr val="bg1"/>
                </a:solidFill>
              </a:rPr>
              <a:t>工业生产商</a:t>
            </a:r>
            <a:endParaRPr lang="en-US" altLang="zh-CN" b="1" dirty="0" smtClean="0">
              <a:solidFill>
                <a:schemeClr val="bg1"/>
              </a:solidFill>
            </a:endParaRPr>
          </a:p>
          <a:p>
            <a:pPr algn="ctr"/>
            <a:r>
              <a:rPr lang="zh-CN" altLang="en-US" b="1" dirty="0" smtClean="0">
                <a:solidFill>
                  <a:schemeClr val="bg1"/>
                </a:solidFill>
              </a:rPr>
              <a:t>接入后的设备整合</a:t>
            </a:r>
            <a:endParaRPr lang="en-US" b="1" dirty="0">
              <a:solidFill>
                <a:schemeClr val="bg1"/>
              </a:solidFill>
            </a:endParaRPr>
          </a:p>
        </p:txBody>
      </p:sp>
    </p:spTree>
    <p:extLst>
      <p:ext uri="{BB962C8B-B14F-4D97-AF65-F5344CB8AC3E}">
        <p14:creationId xmlns="" xmlns:p14="http://schemas.microsoft.com/office/powerpoint/2010/main" val="19692605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07642" y="1808959"/>
            <a:ext cx="9527927" cy="2199662"/>
          </a:xfrm>
          <a:prstGeom prst="rect">
            <a:avLst/>
          </a:prstGeom>
          <a:ln>
            <a:noFill/>
          </a:ln>
        </p:spPr>
        <p:txBody>
          <a:bodyPr vert="horz" lIns="91440" tIns="45720" rIns="91440" bIns="45720" rtlCol="0">
            <a:normAutofit/>
          </a:bodyPr>
          <a:lstStyle>
            <a:lvl1pPr marL="342900" indent="-342900" algn="l" defTabSz="457200" rtl="0" eaLnBrk="1" latinLnBrk="0" hangingPunct="1">
              <a:lnSpc>
                <a:spcPct val="100000"/>
              </a:lnSpc>
              <a:spcBef>
                <a:spcPct val="20000"/>
              </a:spcBef>
              <a:buClr>
                <a:schemeClr val="accent1"/>
              </a:buClr>
              <a:buFont typeface="Arial"/>
              <a:buChar char="•"/>
              <a:defRPr sz="2400" b="0" i="0" kern="1200">
                <a:solidFill>
                  <a:schemeClr val="tx1"/>
                </a:solidFill>
                <a:latin typeface="Helvetica Light"/>
                <a:ea typeface="+mn-ea"/>
                <a:cs typeface="Helvetica Light"/>
              </a:defRPr>
            </a:lvl1pPr>
            <a:lvl2pPr marL="742950" indent="-285750" algn="l" defTabSz="457200" rtl="0" eaLnBrk="1" latinLnBrk="0" hangingPunct="1">
              <a:lnSpc>
                <a:spcPct val="100000"/>
              </a:lnSpc>
              <a:spcBef>
                <a:spcPct val="20000"/>
              </a:spcBef>
              <a:buClr>
                <a:schemeClr val="accent1"/>
              </a:buClr>
              <a:buFont typeface="Arial"/>
              <a:buChar char="–"/>
              <a:defRPr sz="2000" b="0" i="0" kern="1200">
                <a:solidFill>
                  <a:schemeClr val="tx1"/>
                </a:solidFill>
                <a:latin typeface="Helvetica Light"/>
                <a:ea typeface="+mn-ea"/>
                <a:cs typeface="Helvetica Light"/>
              </a:defRPr>
            </a:lvl2pPr>
            <a:lvl3pPr marL="1143000" indent="-228600" algn="l" defTabSz="457200" rtl="0" eaLnBrk="1" latinLnBrk="0" hangingPunct="1">
              <a:lnSpc>
                <a:spcPct val="90000"/>
              </a:lnSpc>
              <a:spcBef>
                <a:spcPct val="20000"/>
              </a:spcBef>
              <a:buClr>
                <a:schemeClr val="accent1"/>
              </a:buClr>
              <a:buFont typeface="Arial"/>
              <a:buChar char="•"/>
              <a:defRPr sz="1800" b="0" i="0" kern="1200">
                <a:solidFill>
                  <a:schemeClr val="tx1"/>
                </a:solidFill>
                <a:latin typeface="Helvetica Light"/>
                <a:ea typeface="+mn-ea"/>
                <a:cs typeface="Helvetica Light"/>
              </a:defRPr>
            </a:lvl3pPr>
            <a:lvl4pPr marL="13716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4pPr>
            <a:lvl5pPr marL="18288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buNone/>
            </a:pPr>
            <a:r>
              <a:rPr lang="zh-CN" altLang="en-US" sz="2000" dirty="0" smtClean="0">
                <a:solidFill>
                  <a:srgbClr val="002060"/>
                </a:solidFill>
                <a:latin typeface="Helvetica "/>
              </a:rPr>
              <a:t>商业目标</a:t>
            </a:r>
            <a:r>
              <a:rPr lang="en-US" sz="2000" dirty="0" smtClean="0">
                <a:solidFill>
                  <a:srgbClr val="002060"/>
                </a:solidFill>
                <a:latin typeface="Helvetica "/>
              </a:rPr>
              <a:t>:</a:t>
            </a:r>
            <a:endParaRPr lang="en-US" sz="2000" dirty="0">
              <a:solidFill>
                <a:srgbClr val="002060"/>
              </a:solidFill>
              <a:latin typeface="Helvetica "/>
            </a:endParaRPr>
          </a:p>
          <a:p>
            <a:r>
              <a:rPr lang="zh-CN" altLang="en-US" sz="2000" dirty="0" smtClean="0">
                <a:solidFill>
                  <a:srgbClr val="002060"/>
                </a:solidFill>
                <a:latin typeface="Helvetica "/>
              </a:rPr>
              <a:t>用只能设备连接厂区设备，减少能源消耗</a:t>
            </a:r>
            <a:endParaRPr lang="en-US" sz="2000" dirty="0" smtClean="0">
              <a:solidFill>
                <a:srgbClr val="002060"/>
              </a:solidFill>
              <a:latin typeface="Helvetica "/>
            </a:endParaRPr>
          </a:p>
          <a:p>
            <a:r>
              <a:rPr lang="zh-CN" altLang="en-US" sz="2000" dirty="0" smtClean="0">
                <a:solidFill>
                  <a:srgbClr val="002060"/>
                </a:solidFill>
                <a:latin typeface="Helvetica "/>
              </a:rPr>
              <a:t>通过县域公用网络维护远程通信</a:t>
            </a:r>
            <a:endParaRPr lang="en-US" altLang="zh-CN" sz="2000" dirty="0" smtClean="0">
              <a:solidFill>
                <a:srgbClr val="002060"/>
              </a:solidFill>
              <a:latin typeface="Helvetica "/>
            </a:endParaRPr>
          </a:p>
          <a:p>
            <a:r>
              <a:rPr lang="zh-CN" altLang="en-US" sz="2000" dirty="0" smtClean="0">
                <a:solidFill>
                  <a:srgbClr val="002060"/>
                </a:solidFill>
                <a:latin typeface="Helvetica "/>
              </a:rPr>
              <a:t>最大程度降低部署和配置期间的停机时间</a:t>
            </a:r>
            <a:endParaRPr lang="en-US" sz="2000" dirty="0">
              <a:solidFill>
                <a:srgbClr val="002060"/>
              </a:solidFill>
              <a:latin typeface="Helvetica "/>
            </a:endParaRPr>
          </a:p>
        </p:txBody>
      </p:sp>
      <p:sp>
        <p:nvSpPr>
          <p:cNvPr id="5" name="Content Placeholder 2"/>
          <p:cNvSpPr txBox="1">
            <a:spLocks/>
          </p:cNvSpPr>
          <p:nvPr/>
        </p:nvSpPr>
        <p:spPr>
          <a:xfrm>
            <a:off x="407642" y="4353800"/>
            <a:ext cx="7829550" cy="2150684"/>
          </a:xfrm>
          <a:prstGeom prst="rect">
            <a:avLst/>
          </a:prstGeom>
          <a:ln>
            <a:noFill/>
          </a:ln>
        </p:spPr>
        <p:txBody>
          <a:bodyPr vert="horz" lIns="91440" tIns="45720" rIns="91440" bIns="45720" rtlCol="0">
            <a:noAutofit/>
          </a:bodyPr>
          <a:lstStyle>
            <a:lvl1pPr marL="342900" indent="-342900" algn="l" defTabSz="457200" rtl="0" eaLnBrk="1" latinLnBrk="0" hangingPunct="1">
              <a:lnSpc>
                <a:spcPct val="100000"/>
              </a:lnSpc>
              <a:spcBef>
                <a:spcPct val="20000"/>
              </a:spcBef>
              <a:buClr>
                <a:schemeClr val="accent1"/>
              </a:buClr>
              <a:buFont typeface="Arial"/>
              <a:buChar char="•"/>
              <a:defRPr sz="2400" b="0" i="0" kern="1200">
                <a:solidFill>
                  <a:schemeClr val="tx1"/>
                </a:solidFill>
                <a:latin typeface="Helvetica Light"/>
                <a:ea typeface="+mn-ea"/>
                <a:cs typeface="Helvetica Light"/>
              </a:defRPr>
            </a:lvl1pPr>
            <a:lvl2pPr marL="742950" indent="-285750" algn="l" defTabSz="457200" rtl="0" eaLnBrk="1" latinLnBrk="0" hangingPunct="1">
              <a:lnSpc>
                <a:spcPct val="100000"/>
              </a:lnSpc>
              <a:spcBef>
                <a:spcPct val="20000"/>
              </a:spcBef>
              <a:buClr>
                <a:schemeClr val="accent1"/>
              </a:buClr>
              <a:buFont typeface="Arial"/>
              <a:buChar char="–"/>
              <a:defRPr sz="2000" b="0" i="0" kern="1200">
                <a:solidFill>
                  <a:schemeClr val="tx1"/>
                </a:solidFill>
                <a:latin typeface="Helvetica Light"/>
                <a:ea typeface="+mn-ea"/>
                <a:cs typeface="Helvetica Light"/>
              </a:defRPr>
            </a:lvl2pPr>
            <a:lvl3pPr marL="1143000" indent="-228600" algn="l" defTabSz="457200" rtl="0" eaLnBrk="1" latinLnBrk="0" hangingPunct="1">
              <a:lnSpc>
                <a:spcPct val="90000"/>
              </a:lnSpc>
              <a:spcBef>
                <a:spcPct val="20000"/>
              </a:spcBef>
              <a:buClr>
                <a:schemeClr val="accent1"/>
              </a:buClr>
              <a:buFont typeface="Arial"/>
              <a:buChar char="•"/>
              <a:defRPr sz="1800" b="0" i="0" kern="1200">
                <a:solidFill>
                  <a:schemeClr val="tx1"/>
                </a:solidFill>
                <a:latin typeface="Helvetica Light"/>
                <a:ea typeface="+mn-ea"/>
                <a:cs typeface="Helvetica Light"/>
              </a:defRPr>
            </a:lvl3pPr>
            <a:lvl4pPr marL="13716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4pPr>
            <a:lvl5pPr marL="18288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2000" dirty="0" smtClean="0">
                <a:solidFill>
                  <a:srgbClr val="002060"/>
                </a:solidFill>
                <a:latin typeface="Helvetica "/>
              </a:rPr>
              <a:t>效益</a:t>
            </a:r>
            <a:r>
              <a:rPr lang="en-US" sz="2000" dirty="0" smtClean="0">
                <a:solidFill>
                  <a:srgbClr val="002060"/>
                </a:solidFill>
                <a:latin typeface="Helvetica "/>
              </a:rPr>
              <a:t>:</a:t>
            </a:r>
            <a:endParaRPr lang="en-US" sz="2000" dirty="0">
              <a:solidFill>
                <a:srgbClr val="002060"/>
              </a:solidFill>
              <a:latin typeface="Helvetica "/>
            </a:endParaRPr>
          </a:p>
          <a:p>
            <a:r>
              <a:rPr lang="zh-CN" altLang="en-US" sz="2000" dirty="0" smtClean="0">
                <a:solidFill>
                  <a:srgbClr val="002060"/>
                </a:solidFill>
                <a:latin typeface="Helvetica "/>
              </a:rPr>
              <a:t>维护商业关键基础设施的连通性</a:t>
            </a:r>
            <a:endParaRPr lang="en-US" sz="2000" dirty="0" smtClean="0">
              <a:solidFill>
                <a:srgbClr val="002060"/>
              </a:solidFill>
              <a:latin typeface="Helvetica "/>
            </a:endParaRPr>
          </a:p>
          <a:p>
            <a:r>
              <a:rPr lang="zh-CN" altLang="en-US" sz="2000" dirty="0" smtClean="0">
                <a:solidFill>
                  <a:srgbClr val="002060"/>
                </a:solidFill>
                <a:latin typeface="Helvetica "/>
              </a:rPr>
              <a:t>使配置、管理和扩展更简单</a:t>
            </a:r>
            <a:endParaRPr lang="en-US" sz="2000" dirty="0">
              <a:solidFill>
                <a:srgbClr val="002060"/>
              </a:solidFill>
              <a:latin typeface="Helvetica "/>
            </a:endParaRPr>
          </a:p>
          <a:p>
            <a:r>
              <a:rPr lang="zh-CN" altLang="en-US" sz="2000" dirty="0" smtClean="0">
                <a:solidFill>
                  <a:srgbClr val="002060"/>
                </a:solidFill>
                <a:latin typeface="Helvetica "/>
              </a:rPr>
              <a:t>配置部署期间网络不切断</a:t>
            </a:r>
            <a:endParaRPr lang="en-US" sz="2000" dirty="0">
              <a:solidFill>
                <a:srgbClr val="002060"/>
              </a:solidFill>
              <a:latin typeface="Helvetica "/>
            </a:endParaRPr>
          </a:p>
          <a:p>
            <a:endParaRPr lang="en-US" sz="2000" dirty="0">
              <a:solidFill>
                <a:srgbClr val="002060"/>
              </a:solidFill>
              <a:latin typeface="Helvetica "/>
            </a:endParaRPr>
          </a:p>
        </p:txBody>
      </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140999" y="3875314"/>
            <a:ext cx="4910817" cy="2838455"/>
          </a:xfrm>
          <a:prstGeom prst="rect">
            <a:avLst/>
          </a:prstGeom>
        </p:spPr>
      </p:pic>
      <p:sp>
        <p:nvSpPr>
          <p:cNvPr id="6" name="Title 1"/>
          <p:cNvSpPr txBox="1">
            <a:spLocks/>
          </p:cNvSpPr>
          <p:nvPr/>
        </p:nvSpPr>
        <p:spPr>
          <a:xfrm>
            <a:off x="0" y="302872"/>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u="sng" dirty="0" smtClean="0">
                <a:solidFill>
                  <a:schemeClr val="bg1"/>
                </a:solidFill>
              </a:rPr>
              <a:t>自来水公司</a:t>
            </a:r>
            <a:endParaRPr lang="en-US" b="1" u="sng" dirty="0" smtClean="0">
              <a:solidFill>
                <a:schemeClr val="bg1"/>
              </a:solidFill>
            </a:endParaRPr>
          </a:p>
          <a:p>
            <a:pPr algn="ctr"/>
            <a:r>
              <a:rPr lang="zh-CN" altLang="en-US" b="1" dirty="0" smtClean="0">
                <a:solidFill>
                  <a:schemeClr val="bg1"/>
                </a:solidFill>
              </a:rPr>
              <a:t>维护商业关键基础设施</a:t>
            </a:r>
            <a:endParaRPr lang="en-US" b="1" dirty="0">
              <a:solidFill>
                <a:schemeClr val="bg1"/>
              </a:solidFill>
            </a:endParaRPr>
          </a:p>
        </p:txBody>
      </p:sp>
    </p:spTree>
    <p:extLst>
      <p:ext uri="{BB962C8B-B14F-4D97-AF65-F5344CB8AC3E}">
        <p14:creationId xmlns="" xmlns:p14="http://schemas.microsoft.com/office/powerpoint/2010/main" val="15090801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143000" y="1778003"/>
            <a:ext cx="10439400" cy="4376583"/>
          </a:xfrm>
          <a:prstGeom prst="rect">
            <a:avLst/>
          </a:prstGeom>
        </p:spPr>
        <p:txBody>
          <a:bodyPr wrap="square">
            <a:spAutoFit/>
          </a:bodyPr>
          <a:lstStyle/>
          <a:p>
            <a:r>
              <a:rPr lang="zh-CN" altLang="en-US" dirty="0" smtClean="0">
                <a:solidFill>
                  <a:srgbClr val="002060"/>
                </a:solidFill>
                <a:latin typeface="Helvetica "/>
              </a:rPr>
              <a:t>安全性优先</a:t>
            </a:r>
            <a:endParaRPr lang="en-US" dirty="0">
              <a:solidFill>
                <a:srgbClr val="002060"/>
              </a:solidFill>
              <a:latin typeface="Helvetica "/>
            </a:endParaRPr>
          </a:p>
          <a:p>
            <a:pPr marL="0" indent="0">
              <a:buNone/>
            </a:pPr>
            <a:endParaRPr lang="en-US" dirty="0" smtClean="0">
              <a:solidFill>
                <a:srgbClr val="002060"/>
              </a:solidFill>
              <a:latin typeface="Helvetica "/>
            </a:endParaRPr>
          </a:p>
          <a:p>
            <a:r>
              <a:rPr lang="zh-CN" altLang="en-US" dirty="0" smtClean="0">
                <a:solidFill>
                  <a:srgbClr val="002060"/>
                </a:solidFill>
                <a:latin typeface="Helvetica "/>
              </a:rPr>
              <a:t>务实</a:t>
            </a:r>
            <a:endParaRPr lang="en-US" dirty="0" smtClean="0">
              <a:solidFill>
                <a:srgbClr val="002060"/>
              </a:solidFill>
              <a:latin typeface="Helvetica "/>
            </a:endParaRPr>
          </a:p>
          <a:p>
            <a:pPr lvl="1"/>
            <a:r>
              <a:rPr lang="zh-CN" altLang="en-US" dirty="0">
                <a:solidFill>
                  <a:srgbClr val="002060"/>
                </a:solidFill>
                <a:latin typeface="Helvetica "/>
              </a:rPr>
              <a:t>管理风</a:t>
            </a:r>
            <a:r>
              <a:rPr lang="zh-CN" altLang="en-US" dirty="0" smtClean="0">
                <a:solidFill>
                  <a:srgbClr val="002060"/>
                </a:solidFill>
                <a:latin typeface="Helvetica "/>
              </a:rPr>
              <a:t>险、回报、成本、可</a:t>
            </a:r>
            <a:r>
              <a:rPr lang="zh-CN" altLang="en-US" dirty="0">
                <a:solidFill>
                  <a:srgbClr val="002060"/>
                </a:solidFill>
                <a:latin typeface="Helvetica "/>
              </a:rPr>
              <a:t>管理</a:t>
            </a:r>
            <a:r>
              <a:rPr lang="zh-CN" altLang="en-US" dirty="0" smtClean="0">
                <a:solidFill>
                  <a:srgbClr val="002060"/>
                </a:solidFill>
                <a:latin typeface="Helvetica "/>
              </a:rPr>
              <a:t>性</a:t>
            </a:r>
            <a:endParaRPr lang="en-US" altLang="zh-CN" dirty="0" smtClean="0">
              <a:solidFill>
                <a:srgbClr val="002060"/>
              </a:solidFill>
              <a:latin typeface="Helvetica "/>
            </a:endParaRPr>
          </a:p>
          <a:p>
            <a:pPr lvl="1"/>
            <a:r>
              <a:rPr lang="zh-CN" altLang="en-US" dirty="0">
                <a:solidFill>
                  <a:srgbClr val="002060"/>
                </a:solidFill>
                <a:latin typeface="Helvetica "/>
              </a:rPr>
              <a:t>防御纵</a:t>
            </a:r>
            <a:r>
              <a:rPr lang="zh-CN" altLang="en-US" dirty="0" smtClean="0">
                <a:solidFill>
                  <a:srgbClr val="002060"/>
                </a:solidFill>
                <a:latin typeface="Helvetica "/>
              </a:rPr>
              <a:t>深 </a:t>
            </a:r>
            <a:r>
              <a:rPr lang="en-US" altLang="zh-CN" dirty="0" smtClean="0">
                <a:solidFill>
                  <a:srgbClr val="002060"/>
                </a:solidFill>
                <a:latin typeface="Helvetica "/>
              </a:rPr>
              <a:t>(</a:t>
            </a:r>
            <a:r>
              <a:rPr lang="zh-CN" altLang="en-US" dirty="0" smtClean="0">
                <a:solidFill>
                  <a:srgbClr val="002060"/>
                </a:solidFill>
                <a:latin typeface="Helvetica "/>
              </a:rPr>
              <a:t>层</a:t>
            </a:r>
            <a:r>
              <a:rPr lang="en-US" altLang="zh-CN" dirty="0">
                <a:solidFill>
                  <a:srgbClr val="002060"/>
                </a:solidFill>
                <a:latin typeface="Helvetica "/>
              </a:rPr>
              <a:t>)</a:t>
            </a:r>
            <a:endParaRPr lang="en-US" altLang="zh-CN" dirty="0" smtClean="0">
              <a:solidFill>
                <a:srgbClr val="002060"/>
              </a:solidFill>
              <a:latin typeface="Helvetica "/>
            </a:endParaRPr>
          </a:p>
          <a:p>
            <a:pPr marL="457200" lvl="1" indent="0">
              <a:buNone/>
            </a:pPr>
            <a:endParaRPr lang="en-US" dirty="0">
              <a:solidFill>
                <a:srgbClr val="002060"/>
              </a:solidFill>
              <a:latin typeface="Helvetica "/>
            </a:endParaRPr>
          </a:p>
          <a:p>
            <a:pPr marL="400050"/>
            <a:r>
              <a:rPr lang="zh-CN" altLang="en-US" dirty="0">
                <a:solidFill>
                  <a:srgbClr val="002060"/>
                </a:solidFill>
                <a:latin typeface="Helvetica "/>
              </a:rPr>
              <a:t>目标</a:t>
            </a:r>
            <a:r>
              <a:rPr lang="zh-CN" altLang="en-US" dirty="0" smtClean="0">
                <a:solidFill>
                  <a:srgbClr val="002060"/>
                </a:solidFill>
                <a:latin typeface="Helvetica "/>
              </a:rPr>
              <a:t>：</a:t>
            </a:r>
            <a:endParaRPr lang="en-US" dirty="0" smtClean="0">
              <a:solidFill>
                <a:srgbClr val="002060"/>
              </a:solidFill>
              <a:latin typeface="Helvetica "/>
            </a:endParaRPr>
          </a:p>
          <a:p>
            <a:pPr marL="800100" lvl="1"/>
            <a:r>
              <a:rPr lang="zh-CN" altLang="en-US" dirty="0">
                <a:solidFill>
                  <a:srgbClr val="002060"/>
                </a:solidFill>
                <a:latin typeface="Helvetica "/>
              </a:rPr>
              <a:t>了解您的高价值（高目标）资</a:t>
            </a:r>
            <a:r>
              <a:rPr lang="zh-CN" altLang="en-US" dirty="0" smtClean="0">
                <a:solidFill>
                  <a:srgbClr val="002060"/>
                </a:solidFill>
                <a:latin typeface="Helvetica "/>
              </a:rPr>
              <a:t>产</a:t>
            </a:r>
            <a:endParaRPr lang="en-US" altLang="zh-CN" dirty="0" smtClean="0">
              <a:solidFill>
                <a:srgbClr val="002060"/>
              </a:solidFill>
              <a:latin typeface="Helvetica "/>
            </a:endParaRPr>
          </a:p>
          <a:p>
            <a:pPr marL="800100" lvl="1"/>
            <a:r>
              <a:rPr lang="zh-CN" altLang="en-US" dirty="0">
                <a:solidFill>
                  <a:srgbClr val="002060"/>
                </a:solidFill>
                <a:latin typeface="Helvetica "/>
              </a:rPr>
              <a:t>确认弱点（网络、接入点、设备、加密</a:t>
            </a:r>
            <a:r>
              <a:rPr lang="en-US" altLang="zh-CN" dirty="0">
                <a:solidFill>
                  <a:srgbClr val="002060"/>
                </a:solidFill>
                <a:latin typeface="Helvetica "/>
              </a:rPr>
              <a:t>...</a:t>
            </a:r>
            <a:r>
              <a:rPr lang="zh-CN" altLang="en-US" dirty="0" smtClean="0">
                <a:solidFill>
                  <a:srgbClr val="002060"/>
                </a:solidFill>
                <a:latin typeface="Helvetica "/>
              </a:rPr>
              <a:t>）</a:t>
            </a:r>
            <a:endParaRPr lang="en-US" altLang="zh-CN" dirty="0" smtClean="0">
              <a:solidFill>
                <a:srgbClr val="002060"/>
              </a:solidFill>
              <a:latin typeface="Helvetica "/>
            </a:endParaRPr>
          </a:p>
          <a:p>
            <a:pPr marL="800100" lvl="1"/>
            <a:r>
              <a:rPr lang="zh-CN" altLang="en-US" dirty="0">
                <a:solidFill>
                  <a:srgbClr val="002060"/>
                </a:solidFill>
                <a:latin typeface="Helvetica "/>
              </a:rPr>
              <a:t>始终致力于改善您的安全状</a:t>
            </a:r>
            <a:r>
              <a:rPr lang="zh-CN" altLang="en-US" dirty="0" smtClean="0">
                <a:solidFill>
                  <a:srgbClr val="002060"/>
                </a:solidFill>
                <a:latin typeface="Helvetica "/>
              </a:rPr>
              <a:t>况</a:t>
            </a:r>
            <a:endParaRPr lang="en-US" altLang="zh-CN" dirty="0" smtClean="0">
              <a:solidFill>
                <a:srgbClr val="002060"/>
              </a:solidFill>
              <a:latin typeface="Helvetica "/>
            </a:endParaRPr>
          </a:p>
          <a:p>
            <a:pPr marL="800100" lvl="1"/>
            <a:r>
              <a:rPr lang="zh-CN" altLang="en-US" dirty="0">
                <a:solidFill>
                  <a:srgbClr val="002060"/>
                </a:solidFill>
                <a:latin typeface="Helvetica "/>
              </a:rPr>
              <a:t>降低运营成本</a:t>
            </a:r>
            <a:endParaRPr lang="en-US" dirty="0" smtClean="0">
              <a:solidFill>
                <a:srgbClr val="002060"/>
              </a:solidFill>
              <a:latin typeface="Helvetica "/>
            </a:endParaRPr>
          </a:p>
        </p:txBody>
      </p:sp>
      <p:sp>
        <p:nvSpPr>
          <p:cNvPr id="5"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dirty="0" smtClean="0">
                <a:solidFill>
                  <a:schemeClr val="bg1"/>
                </a:solidFill>
              </a:rPr>
              <a:t>总结</a:t>
            </a:r>
            <a:endParaRPr lang="en-US" b="1" dirty="0">
              <a:solidFill>
                <a:schemeClr val="bg1"/>
              </a:solidFill>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201432" y="4859006"/>
            <a:ext cx="2587763" cy="2652137"/>
          </a:xfrm>
          <a:prstGeom prst="rect">
            <a:avLst/>
          </a:prstGeom>
        </p:spPr>
      </p:pic>
    </p:spTree>
    <p:extLst>
      <p:ext uri="{BB962C8B-B14F-4D97-AF65-F5344CB8AC3E}">
        <p14:creationId xmlns="" xmlns:p14="http://schemas.microsoft.com/office/powerpoint/2010/main" val="1255904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16583"/>
            <a:ext cx="10972800" cy="1143000"/>
          </a:xfrm>
        </p:spPr>
        <p:txBody>
          <a:bodyPr/>
          <a:lstStyle/>
          <a:p>
            <a:r>
              <a:rPr lang="zh-CN" altLang="en-US" dirty="0" smtClean="0">
                <a:solidFill>
                  <a:schemeClr val="bg1"/>
                </a:solidFill>
              </a:rPr>
              <a:t>现今所有事务都在</a:t>
            </a:r>
            <a:r>
              <a:rPr lang="en-US" dirty="0" smtClean="0">
                <a:solidFill>
                  <a:schemeClr val="bg1"/>
                </a:solidFill>
              </a:rPr>
              <a:t>IP</a:t>
            </a:r>
            <a:r>
              <a:rPr lang="zh-CN" altLang="en-US" dirty="0" smtClean="0">
                <a:solidFill>
                  <a:schemeClr val="bg1"/>
                </a:solidFill>
              </a:rPr>
              <a:t>上运行</a:t>
            </a:r>
            <a:r>
              <a:rPr lang="en-US" dirty="0" smtClean="0">
                <a:solidFill>
                  <a:schemeClr val="bg1"/>
                </a:solidFill>
              </a:rPr>
              <a:t>!</a:t>
            </a:r>
            <a:endParaRPr lang="en-US" dirty="0">
              <a:solidFill>
                <a:schemeClr val="bg1"/>
              </a:solidFill>
            </a:endParaRPr>
          </a:p>
        </p:txBody>
      </p:sp>
      <p:pic>
        <p:nvPicPr>
          <p:cNvPr id="7" name="Content Placeholder 6"/>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638899" y="1783290"/>
            <a:ext cx="6914202" cy="4351338"/>
          </a:xfrm>
          <a:prstGeom prst="rect">
            <a:avLst/>
          </a:prstGeom>
        </p:spPr>
      </p:pic>
    </p:spTree>
    <p:extLst>
      <p:ext uri="{BB962C8B-B14F-4D97-AF65-F5344CB8AC3E}">
        <p14:creationId xmlns="" xmlns:p14="http://schemas.microsoft.com/office/powerpoint/2010/main" val="41608273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solidFill>
                  <a:schemeClr val="bg1"/>
                </a:solidFill>
              </a:rPr>
              <a:t>攻击向量</a:t>
            </a:r>
            <a:endParaRPr lang="en-US" dirty="0">
              <a:solidFill>
                <a:schemeClr val="bg1"/>
              </a:solidFill>
            </a:endParaRPr>
          </a:p>
        </p:txBody>
      </p:sp>
      <p:sp>
        <p:nvSpPr>
          <p:cNvPr id="21" name="Oval 20"/>
          <p:cNvSpPr/>
          <p:nvPr/>
        </p:nvSpPr>
        <p:spPr>
          <a:xfrm>
            <a:off x="4235113" y="2299205"/>
            <a:ext cx="3613717" cy="3350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smtClean="0"/>
              <a:t>企业网络</a:t>
            </a:r>
            <a:endParaRPr lang="en-US" dirty="0"/>
          </a:p>
        </p:txBody>
      </p:sp>
      <p:sp>
        <p:nvSpPr>
          <p:cNvPr id="22" name="Oval 21"/>
          <p:cNvSpPr/>
          <p:nvPr/>
        </p:nvSpPr>
        <p:spPr>
          <a:xfrm>
            <a:off x="1726745" y="2113878"/>
            <a:ext cx="1444919" cy="1400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400" dirty="0" smtClean="0"/>
              <a:t>合作网络</a:t>
            </a:r>
            <a:endParaRPr lang="en-US" sz="1400" dirty="0"/>
          </a:p>
        </p:txBody>
      </p:sp>
      <p:sp>
        <p:nvSpPr>
          <p:cNvPr id="23" name="Oval 22"/>
          <p:cNvSpPr/>
          <p:nvPr/>
        </p:nvSpPr>
        <p:spPr>
          <a:xfrm>
            <a:off x="7246828" y="1988044"/>
            <a:ext cx="2564475" cy="2385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R&amp;D</a:t>
            </a:r>
          </a:p>
        </p:txBody>
      </p:sp>
      <p:sp>
        <p:nvSpPr>
          <p:cNvPr id="24" name="Oval 23"/>
          <p:cNvSpPr/>
          <p:nvPr/>
        </p:nvSpPr>
        <p:spPr>
          <a:xfrm>
            <a:off x="6773991" y="2593740"/>
            <a:ext cx="1287318" cy="1277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PROD</a:t>
            </a:r>
          </a:p>
        </p:txBody>
      </p:sp>
      <p:sp>
        <p:nvSpPr>
          <p:cNvPr id="25" name="Oval 24"/>
          <p:cNvSpPr/>
          <p:nvPr/>
        </p:nvSpPr>
        <p:spPr>
          <a:xfrm>
            <a:off x="9391371" y="2299205"/>
            <a:ext cx="1090820" cy="1014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800" dirty="0" smtClean="0"/>
              <a:t>工作台</a:t>
            </a:r>
            <a:endParaRPr lang="en-US" sz="800" dirty="0"/>
          </a:p>
        </p:txBody>
      </p:sp>
      <p:sp>
        <p:nvSpPr>
          <p:cNvPr id="26" name="Oval 25"/>
          <p:cNvSpPr/>
          <p:nvPr/>
        </p:nvSpPr>
        <p:spPr>
          <a:xfrm>
            <a:off x="8061310" y="3769363"/>
            <a:ext cx="1139313" cy="1159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050" dirty="0"/>
              <a:t>DEV</a:t>
            </a:r>
          </a:p>
        </p:txBody>
      </p:sp>
      <p:sp>
        <p:nvSpPr>
          <p:cNvPr id="27" name="Oval 26"/>
          <p:cNvSpPr/>
          <p:nvPr/>
        </p:nvSpPr>
        <p:spPr>
          <a:xfrm>
            <a:off x="3083227" y="2113877"/>
            <a:ext cx="1613919" cy="1610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t>供应商网络</a:t>
            </a:r>
            <a:endParaRPr lang="en-US" dirty="0"/>
          </a:p>
        </p:txBody>
      </p:sp>
      <p:sp>
        <p:nvSpPr>
          <p:cNvPr id="28" name="Oval 27"/>
          <p:cNvSpPr/>
          <p:nvPr/>
        </p:nvSpPr>
        <p:spPr>
          <a:xfrm>
            <a:off x="3506175" y="3806478"/>
            <a:ext cx="1143050" cy="1019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600" dirty="0" smtClean="0"/>
              <a:t>薪资名册</a:t>
            </a:r>
            <a:endParaRPr lang="en-US" sz="1600" dirty="0"/>
          </a:p>
        </p:txBody>
      </p:sp>
      <p:sp>
        <p:nvSpPr>
          <p:cNvPr id="29" name="Oval 28"/>
          <p:cNvSpPr/>
          <p:nvPr/>
        </p:nvSpPr>
        <p:spPr>
          <a:xfrm>
            <a:off x="4153647" y="4722188"/>
            <a:ext cx="991156" cy="8602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smtClean="0"/>
              <a:t>人事部门</a:t>
            </a:r>
            <a:endParaRPr lang="en-US" dirty="0"/>
          </a:p>
        </p:txBody>
      </p:sp>
      <p:sp>
        <p:nvSpPr>
          <p:cNvPr id="30" name="Oval 29"/>
          <p:cNvSpPr/>
          <p:nvPr/>
        </p:nvSpPr>
        <p:spPr>
          <a:xfrm>
            <a:off x="6273519" y="4439642"/>
            <a:ext cx="1339524" cy="131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dirty="0" smtClean="0"/>
              <a:t>基础设施管理</a:t>
            </a:r>
            <a:endParaRPr lang="en-US" sz="1000" dirty="0"/>
          </a:p>
        </p:txBody>
      </p:sp>
      <p:sp>
        <p:nvSpPr>
          <p:cNvPr id="31" name="Oval 30"/>
          <p:cNvSpPr/>
          <p:nvPr/>
        </p:nvSpPr>
        <p:spPr>
          <a:xfrm>
            <a:off x="6004413" y="1800863"/>
            <a:ext cx="1143050" cy="1019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t>PCI</a:t>
            </a:r>
            <a:endParaRPr lang="en-US" dirty="0"/>
          </a:p>
        </p:txBody>
      </p:sp>
      <p:sp>
        <p:nvSpPr>
          <p:cNvPr id="32" name="Oval 31"/>
          <p:cNvSpPr/>
          <p:nvPr/>
        </p:nvSpPr>
        <p:spPr>
          <a:xfrm>
            <a:off x="6984260" y="3908705"/>
            <a:ext cx="1143050" cy="1019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200" dirty="0" smtClean="0"/>
              <a:t>远程访问</a:t>
            </a:r>
            <a:endParaRPr lang="en-US" sz="1200" dirty="0"/>
          </a:p>
        </p:txBody>
      </p:sp>
      <p:sp>
        <p:nvSpPr>
          <p:cNvPr id="33" name="Oval 32"/>
          <p:cNvSpPr/>
          <p:nvPr/>
        </p:nvSpPr>
        <p:spPr>
          <a:xfrm>
            <a:off x="4875342" y="4219150"/>
            <a:ext cx="736600" cy="657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a:t>Wifi</a:t>
            </a:r>
            <a:endParaRPr lang="en-US" sz="1400" dirty="0"/>
          </a:p>
        </p:txBody>
      </p:sp>
      <p:sp>
        <p:nvSpPr>
          <p:cNvPr id="34" name="Oval 33"/>
          <p:cNvSpPr/>
          <p:nvPr/>
        </p:nvSpPr>
        <p:spPr>
          <a:xfrm>
            <a:off x="2054868" y="3158749"/>
            <a:ext cx="1510483" cy="11364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00" dirty="0" smtClean="0"/>
              <a:t>分包商</a:t>
            </a:r>
            <a:endParaRPr lang="en-US" sz="1000" dirty="0"/>
          </a:p>
        </p:txBody>
      </p:sp>
      <p:sp>
        <p:nvSpPr>
          <p:cNvPr id="35" name="Oval 34"/>
          <p:cNvSpPr/>
          <p:nvPr/>
        </p:nvSpPr>
        <p:spPr>
          <a:xfrm>
            <a:off x="5361331" y="2789708"/>
            <a:ext cx="1062602" cy="969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050" dirty="0"/>
              <a:t>HVAC </a:t>
            </a:r>
            <a:r>
              <a:rPr lang="zh-CN" altLang="en-US" sz="1050" dirty="0" smtClean="0"/>
              <a:t>及其它公共设施</a:t>
            </a:r>
            <a:endParaRPr lang="en-US" sz="1050" dirty="0"/>
          </a:p>
        </p:txBody>
      </p:sp>
      <p:sp>
        <p:nvSpPr>
          <p:cNvPr id="36" name="Oval 35"/>
          <p:cNvSpPr/>
          <p:nvPr/>
        </p:nvSpPr>
        <p:spPr>
          <a:xfrm>
            <a:off x="5472766" y="4672952"/>
            <a:ext cx="931744" cy="863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900" dirty="0" smtClean="0"/>
              <a:t>摄影机</a:t>
            </a:r>
            <a:endParaRPr lang="en-US" sz="900" dirty="0"/>
          </a:p>
        </p:txBody>
      </p:sp>
      <p:sp>
        <p:nvSpPr>
          <p:cNvPr id="37" name="Oval 36"/>
          <p:cNvSpPr/>
          <p:nvPr/>
        </p:nvSpPr>
        <p:spPr>
          <a:xfrm>
            <a:off x="4812118" y="1743796"/>
            <a:ext cx="1090820" cy="1014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sz="1050" dirty="0" smtClean="0"/>
              <a:t>远程办公室</a:t>
            </a:r>
            <a:endParaRPr lang="en-US" sz="1050" dirty="0"/>
          </a:p>
        </p:txBody>
      </p:sp>
    </p:spTree>
    <p:extLst>
      <p:ext uri="{BB962C8B-B14F-4D97-AF65-F5344CB8AC3E}">
        <p14:creationId xmlns="" xmlns:p14="http://schemas.microsoft.com/office/powerpoint/2010/main" val="313465277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501"/>
            <a:ext cx="10515600" cy="1325563"/>
          </a:xfrm>
        </p:spPr>
        <p:txBody>
          <a:bodyPr/>
          <a:lstStyle/>
          <a:p>
            <a:r>
              <a:rPr lang="zh-CN" altLang="en-US" dirty="0" smtClean="0">
                <a:solidFill>
                  <a:schemeClr val="bg1"/>
                </a:solidFill>
              </a:rPr>
              <a:t>高级安全微分割</a:t>
            </a:r>
            <a:endParaRPr lang="en-US" dirty="0">
              <a:solidFill>
                <a:schemeClr val="bg1"/>
              </a:solidFill>
            </a:endParaRPr>
          </a:p>
        </p:txBody>
      </p:sp>
      <p:pic>
        <p:nvPicPr>
          <p:cNvPr id="38" name="Picture 37"/>
          <p:cNvPicPr>
            <a:picLocks noChangeAspect="1"/>
          </p:cNvPicPr>
          <p:nvPr/>
        </p:nvPicPr>
        <p:blipFill>
          <a:blip r:embed="rId2"/>
          <a:stretch>
            <a:fillRect/>
          </a:stretch>
        </p:blipFill>
        <p:spPr>
          <a:xfrm>
            <a:off x="1752813" y="1833880"/>
            <a:ext cx="8960610" cy="3894667"/>
          </a:xfrm>
          <a:prstGeom prst="rect">
            <a:avLst/>
          </a:prstGeom>
        </p:spPr>
      </p:pic>
    </p:spTree>
    <p:extLst>
      <p:ext uri="{BB962C8B-B14F-4D97-AF65-F5344CB8AC3E}">
        <p14:creationId xmlns="" xmlns:p14="http://schemas.microsoft.com/office/powerpoint/2010/main" val="31487826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987"/>
            <a:ext cx="10515600" cy="1325563"/>
          </a:xfrm>
        </p:spPr>
        <p:txBody>
          <a:bodyPr/>
          <a:lstStyle/>
          <a:p>
            <a:r>
              <a:rPr lang="zh-CN" altLang="en-US" dirty="0" smtClean="0">
                <a:solidFill>
                  <a:schemeClr val="bg1"/>
                </a:solidFill>
              </a:rPr>
              <a:t>覆盖网络示例</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2152650" y="1690689"/>
            <a:ext cx="7886700" cy="4258698"/>
          </a:xfrm>
          <a:prstGeom prst="rect">
            <a:avLst/>
          </a:prstGeom>
        </p:spPr>
      </p:pic>
    </p:spTree>
    <p:extLst>
      <p:ext uri="{BB962C8B-B14F-4D97-AF65-F5344CB8AC3E}">
        <p14:creationId xmlns="" xmlns:p14="http://schemas.microsoft.com/office/powerpoint/2010/main" val="2339298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bg1"/>
                </a:solidFill>
              </a:rPr>
              <a:t>解决方案的参考标准</a:t>
            </a:r>
            <a:endParaRPr lang="en-US" dirty="0">
              <a:solidFill>
                <a:schemeClr val="bg1"/>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zh-CN" altLang="en-US" b="1" dirty="0"/>
              <a:t>国际自动化协</a:t>
            </a:r>
            <a:r>
              <a:rPr lang="zh-CN" altLang="en-US" b="1" dirty="0" smtClean="0"/>
              <a:t>会（</a:t>
            </a:r>
            <a:r>
              <a:rPr lang="en-US" b="1" dirty="0" smtClean="0"/>
              <a:t>ISA</a:t>
            </a:r>
            <a:r>
              <a:rPr lang="zh-CN" altLang="en-US" b="1" dirty="0" smtClean="0"/>
              <a:t>）</a:t>
            </a:r>
            <a:r>
              <a:rPr lang="en-US" b="1" dirty="0" smtClean="0"/>
              <a:t> </a:t>
            </a:r>
            <a:endParaRPr lang="en-US" dirty="0" smtClean="0"/>
          </a:p>
          <a:p>
            <a:r>
              <a:rPr lang="en-US" i="1" dirty="0" smtClean="0"/>
              <a:t>ISA TR 100.15.01 (2012) </a:t>
            </a:r>
            <a:r>
              <a:rPr lang="en-US" dirty="0" smtClean="0"/>
              <a:t>- </a:t>
            </a:r>
            <a:r>
              <a:rPr lang="zh-CN" altLang="en-US" dirty="0"/>
              <a:t>回程结构模型：不可信和可信网络的安全连接</a:t>
            </a:r>
            <a:r>
              <a:rPr lang="en-US" dirty="0" smtClean="0"/>
              <a:t/>
            </a:r>
            <a:br>
              <a:rPr lang="en-US" dirty="0" smtClean="0"/>
            </a:br>
            <a:r>
              <a:rPr lang="en-US" sz="1400" dirty="0" smtClean="0"/>
              <a:t>[https://www.isa.org/store/products/product-detail/?productId=116759] </a:t>
            </a:r>
            <a:endParaRPr lang="en-US" dirty="0" smtClean="0"/>
          </a:p>
          <a:p>
            <a:pPr marL="0" indent="0">
              <a:buNone/>
            </a:pPr>
            <a:endParaRPr lang="en-US" b="1" dirty="0" smtClean="0"/>
          </a:p>
          <a:p>
            <a:pPr marL="0" indent="0">
              <a:buNone/>
            </a:pPr>
            <a:r>
              <a:rPr lang="zh-CN" altLang="en-US" b="1" dirty="0"/>
              <a:t>可信计算组</a:t>
            </a:r>
            <a:r>
              <a:rPr lang="zh-CN" altLang="en-US" b="1" dirty="0" smtClean="0"/>
              <a:t>织（</a:t>
            </a:r>
            <a:r>
              <a:rPr lang="en-US" b="1" dirty="0" smtClean="0"/>
              <a:t>TCG</a:t>
            </a:r>
            <a:r>
              <a:rPr lang="zh-CN" altLang="en-US" b="1" dirty="0" smtClean="0"/>
              <a:t>）</a:t>
            </a:r>
            <a:endParaRPr lang="en-US" dirty="0"/>
          </a:p>
          <a:p>
            <a:r>
              <a:rPr lang="en-US" i="1" dirty="0" smtClean="0"/>
              <a:t>TCG </a:t>
            </a:r>
            <a:r>
              <a:rPr lang="en-US" i="1" dirty="0"/>
              <a:t>IF-MAP </a:t>
            </a:r>
            <a:r>
              <a:rPr lang="zh-CN" altLang="en-US" i="1" dirty="0" smtClean="0"/>
              <a:t>受限于</a:t>
            </a:r>
            <a:r>
              <a:rPr lang="en-US" i="1" dirty="0" smtClean="0"/>
              <a:t>SOAP </a:t>
            </a:r>
            <a:r>
              <a:rPr lang="en-US" i="1" dirty="0"/>
              <a:t>v2.1r15 (2012) </a:t>
            </a:r>
            <a:r>
              <a:rPr lang="en-US" dirty="0"/>
              <a:t>– IF-MAP </a:t>
            </a:r>
            <a:r>
              <a:rPr lang="zh-CN" altLang="en-US" dirty="0"/>
              <a:t>的网络安全协</a:t>
            </a:r>
            <a:r>
              <a:rPr lang="zh-CN" altLang="en-US" dirty="0" smtClean="0"/>
              <a:t>调</a:t>
            </a:r>
            <a:r>
              <a:rPr lang="en-US" dirty="0" smtClean="0"/>
              <a:t/>
            </a:r>
            <a:br>
              <a:rPr lang="en-US" dirty="0" smtClean="0"/>
            </a:br>
            <a:r>
              <a:rPr lang="en-US" sz="1400" dirty="0"/>
              <a:t>[https://www.trustedcomputinggroup.org/resources/tnc_ifmap_binding_for_soap_specification] </a:t>
            </a:r>
            <a:endParaRPr lang="en-US" sz="1900" dirty="0"/>
          </a:p>
          <a:p>
            <a:r>
              <a:rPr lang="en-US" i="1" dirty="0" smtClean="0"/>
              <a:t>TCG IF-MAP</a:t>
            </a:r>
            <a:r>
              <a:rPr lang="zh-CN" altLang="en-US" dirty="0"/>
              <a:t>元数据对于</a:t>
            </a:r>
            <a:r>
              <a:rPr lang="en-US" i="1" dirty="0" smtClean="0"/>
              <a:t>ICS</a:t>
            </a:r>
            <a:r>
              <a:rPr lang="zh-CN" altLang="en-US" i="1" dirty="0"/>
              <a:t>的安全性</a:t>
            </a:r>
            <a:r>
              <a:rPr lang="en-US" i="1" dirty="0" smtClean="0"/>
              <a:t>(</a:t>
            </a:r>
            <a:r>
              <a:rPr lang="en-US" i="1" dirty="0"/>
              <a:t>2014) </a:t>
            </a:r>
            <a:r>
              <a:rPr lang="en-US" dirty="0"/>
              <a:t>– </a:t>
            </a:r>
            <a:r>
              <a:rPr lang="en-US" dirty="0" smtClean="0"/>
              <a:t>IF-MAP</a:t>
            </a:r>
            <a:r>
              <a:rPr lang="zh-CN" altLang="en-US" dirty="0"/>
              <a:t>元数据对于</a:t>
            </a:r>
            <a:r>
              <a:rPr lang="zh-CN" altLang="en-US" dirty="0" smtClean="0"/>
              <a:t>工</a:t>
            </a:r>
            <a:r>
              <a:rPr lang="zh-CN" altLang="en-US" dirty="0"/>
              <a:t>业控制系</a:t>
            </a:r>
            <a:r>
              <a:rPr lang="zh-CN" altLang="en-US" dirty="0" smtClean="0"/>
              <a:t>统</a:t>
            </a:r>
            <a:r>
              <a:rPr lang="zh-CN" altLang="en-US" dirty="0"/>
              <a:t>的</a:t>
            </a:r>
            <a:r>
              <a:rPr lang="zh-CN" altLang="en-US" dirty="0" smtClean="0"/>
              <a:t>安</a:t>
            </a:r>
            <a:r>
              <a:rPr lang="zh-CN" altLang="en-US" dirty="0"/>
              <a:t>全</a:t>
            </a:r>
            <a:r>
              <a:rPr lang="zh-CN" altLang="en-US" dirty="0" smtClean="0"/>
              <a:t>性</a:t>
            </a:r>
            <a:r>
              <a:rPr lang="en-US" dirty="0" smtClean="0"/>
              <a:t>  </a:t>
            </a:r>
            <a:r>
              <a:rPr lang="en-US" sz="1400" dirty="0"/>
              <a:t>[https://www.trustedcomputinggroup.org/resources/tnc_ifmap_metadata_for_ics_security] </a:t>
            </a:r>
            <a:endParaRPr lang="en-US" sz="1900" dirty="0"/>
          </a:p>
          <a:p>
            <a:r>
              <a:rPr lang="en-US" i="1" dirty="0" smtClean="0"/>
              <a:t>TCG </a:t>
            </a:r>
            <a:r>
              <a:rPr lang="zh-CN" altLang="en-US" i="1" dirty="0" smtClean="0"/>
              <a:t>机构指</a:t>
            </a:r>
            <a:r>
              <a:rPr lang="zh-CN" altLang="en-US" i="1" dirty="0"/>
              <a:t>南：使用</a:t>
            </a:r>
            <a:r>
              <a:rPr lang="en-US" i="1" dirty="0"/>
              <a:t>TNC </a:t>
            </a:r>
            <a:r>
              <a:rPr lang="zh-CN" altLang="en-US" i="1" dirty="0"/>
              <a:t>技术</a:t>
            </a:r>
            <a:r>
              <a:rPr lang="en-US" i="1" dirty="0"/>
              <a:t> </a:t>
            </a:r>
            <a:r>
              <a:rPr lang="en-US" i="1" dirty="0" smtClean="0"/>
              <a:t>ICS</a:t>
            </a:r>
            <a:r>
              <a:rPr lang="zh-CN" altLang="en-US" i="1" dirty="0"/>
              <a:t>的</a:t>
            </a:r>
            <a:r>
              <a:rPr lang="zh-CN" altLang="en-US" i="1" dirty="0" smtClean="0"/>
              <a:t>安全性</a:t>
            </a:r>
            <a:r>
              <a:rPr lang="en-US" i="1" dirty="0" smtClean="0"/>
              <a:t> (</a:t>
            </a:r>
            <a:r>
              <a:rPr lang="en-US" i="1" dirty="0"/>
              <a:t>2013) </a:t>
            </a:r>
            <a:r>
              <a:rPr lang="en-US" dirty="0"/>
              <a:t>– </a:t>
            </a:r>
            <a:r>
              <a:rPr lang="zh-CN" altLang="en-US" dirty="0"/>
              <a:t>白皮书</a:t>
            </a:r>
            <a:r>
              <a:rPr lang="en-US" dirty="0" smtClean="0"/>
              <a:t> </a:t>
            </a:r>
            <a:r>
              <a:rPr lang="en-US" sz="1400" dirty="0"/>
              <a:t>[http://www.trustedcomputinggroup.org/resources/architects_guide_ics_security_using_tnc_technology] </a:t>
            </a:r>
            <a:endParaRPr lang="en-US" dirty="0"/>
          </a:p>
          <a:p>
            <a:pPr marL="0" indent="0">
              <a:buNone/>
            </a:pPr>
            <a:endParaRPr lang="en-US" b="1" dirty="0" smtClean="0"/>
          </a:p>
          <a:p>
            <a:pPr marL="0" indent="0">
              <a:buNone/>
            </a:pPr>
            <a:r>
              <a:rPr lang="zh-CN" altLang="en-US" b="1" dirty="0"/>
              <a:t>互联网工程任务</a:t>
            </a:r>
            <a:r>
              <a:rPr lang="zh-CN" altLang="en-US" b="1" dirty="0" smtClean="0"/>
              <a:t>组（</a:t>
            </a:r>
            <a:r>
              <a:rPr lang="en-US" b="1" dirty="0" smtClean="0"/>
              <a:t>IETF</a:t>
            </a:r>
            <a:r>
              <a:rPr lang="zh-CN" altLang="en-US" b="1" dirty="0" smtClean="0"/>
              <a:t>）</a:t>
            </a:r>
            <a:r>
              <a:rPr lang="en-US" b="1" dirty="0" smtClean="0"/>
              <a:t> </a:t>
            </a:r>
            <a:endParaRPr lang="en-US" dirty="0"/>
          </a:p>
          <a:p>
            <a:r>
              <a:rPr lang="en-US" b="1" dirty="0" smtClean="0"/>
              <a:t>IETF </a:t>
            </a:r>
            <a:r>
              <a:rPr lang="en-US" b="1" dirty="0"/>
              <a:t>draft-ietf-hip-rfc5201-bis-11 (2014) </a:t>
            </a:r>
            <a:r>
              <a:rPr lang="en-US" dirty="0"/>
              <a:t>– </a:t>
            </a:r>
            <a:r>
              <a:rPr lang="zh-CN" altLang="en-US" dirty="0"/>
              <a:t>主机标识协议版本</a:t>
            </a:r>
            <a:r>
              <a:rPr lang="en-US" altLang="zh-CN" dirty="0"/>
              <a:t>2</a:t>
            </a:r>
            <a:r>
              <a:rPr lang="en-US" dirty="0" smtClean="0"/>
              <a:t>2 </a:t>
            </a:r>
            <a:r>
              <a:rPr lang="en-US" dirty="0"/>
              <a:t>(HIPv2</a:t>
            </a:r>
            <a:r>
              <a:rPr lang="en-US" dirty="0" smtClean="0"/>
              <a:t>) </a:t>
            </a:r>
            <a:r>
              <a:rPr lang="en-US" sz="1300" dirty="0"/>
              <a:t>[http://tools.ietf.org/html/draft-ietf-hip-rfc5201-bis-19] </a:t>
            </a:r>
            <a:endParaRPr lang="en-US" dirty="0"/>
          </a:p>
          <a:p>
            <a:r>
              <a:rPr lang="en-US" b="1" dirty="0" smtClean="0"/>
              <a:t>IETF </a:t>
            </a:r>
            <a:r>
              <a:rPr lang="en-US" b="1" dirty="0"/>
              <a:t>draft-henderson-hip-vpls-06 (2013) </a:t>
            </a:r>
            <a:r>
              <a:rPr lang="en-US" dirty="0"/>
              <a:t>– </a:t>
            </a:r>
            <a:r>
              <a:rPr lang="zh-CN" altLang="en-US" dirty="0"/>
              <a:t>基于</a:t>
            </a:r>
            <a:r>
              <a:rPr lang="en-US" altLang="zh-CN" dirty="0"/>
              <a:t>HIP-</a:t>
            </a:r>
            <a:r>
              <a:rPr lang="zh-CN" altLang="en-US" dirty="0"/>
              <a:t>虚拟专用局域网服</a:t>
            </a:r>
            <a:r>
              <a:rPr lang="zh-CN" altLang="en-US" dirty="0" smtClean="0"/>
              <a:t>务（</a:t>
            </a:r>
            <a:r>
              <a:rPr lang="en-US" dirty="0" smtClean="0"/>
              <a:t>HIPLS</a:t>
            </a:r>
            <a:r>
              <a:rPr lang="zh-CN" altLang="en-US" dirty="0" smtClean="0"/>
              <a:t>）</a:t>
            </a:r>
            <a:r>
              <a:rPr lang="en-US" dirty="0" smtClean="0"/>
              <a:t> </a:t>
            </a:r>
            <a:r>
              <a:rPr lang="en-US" sz="1300" dirty="0"/>
              <a:t>[http://tools.ietf.org/html/draft-henderson-hip-vpls-07] </a:t>
            </a:r>
          </a:p>
          <a:p>
            <a:endParaRPr lang="en-US" dirty="0"/>
          </a:p>
        </p:txBody>
      </p:sp>
    </p:spTree>
    <p:extLst>
      <p:ext uri="{BB962C8B-B14F-4D97-AF65-F5344CB8AC3E}">
        <p14:creationId xmlns="" xmlns:p14="http://schemas.microsoft.com/office/powerpoint/2010/main" val="287375084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solidFill>
                  <a:schemeClr val="bg1"/>
                </a:solidFill>
              </a:rPr>
              <a:t>当前的状态结构（常规）</a:t>
            </a:r>
            <a:endParaRPr lang="en-US" dirty="0">
              <a:solidFill>
                <a:schemeClr val="bg1"/>
              </a:solidFill>
            </a:endParaRPr>
          </a:p>
        </p:txBody>
      </p:sp>
      <p:pic>
        <p:nvPicPr>
          <p:cNvPr id="4" name="Content Placeholder 3"/>
          <p:cNvPicPr>
            <a:picLocks noGrp="1" noChangeAspect="1"/>
          </p:cNvPicPr>
          <p:nvPr>
            <p:ph idx="1"/>
          </p:nvPr>
        </p:nvPicPr>
        <p:blipFill>
          <a:blip r:embed="rId3"/>
          <a:stretch>
            <a:fillRect/>
          </a:stretch>
        </p:blipFill>
        <p:spPr>
          <a:xfrm>
            <a:off x="2152650" y="2152961"/>
            <a:ext cx="7886700" cy="3696667"/>
          </a:xfrm>
          <a:prstGeom prst="rect">
            <a:avLst/>
          </a:prstGeom>
        </p:spPr>
      </p:pic>
    </p:spTree>
    <p:extLst>
      <p:ext uri="{BB962C8B-B14F-4D97-AF65-F5344CB8AC3E}">
        <p14:creationId xmlns="" xmlns:p14="http://schemas.microsoft.com/office/powerpoint/2010/main" val="87170912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solidFill>
                  <a:schemeClr val="bg1"/>
                </a:solidFill>
              </a:rPr>
              <a:t>目标状态结构</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2152650" y="2178527"/>
            <a:ext cx="7886700" cy="3645535"/>
          </a:xfrm>
          <a:prstGeom prst="rect">
            <a:avLst/>
          </a:prstGeom>
        </p:spPr>
      </p:pic>
    </p:spTree>
    <p:extLst>
      <p:ext uri="{BB962C8B-B14F-4D97-AF65-F5344CB8AC3E}">
        <p14:creationId xmlns="" xmlns:p14="http://schemas.microsoft.com/office/powerpoint/2010/main" val="232064699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 xmlns:p14="http://schemas.microsoft.com/office/powerpoint/2010/main" val="16912726"/>
              </p:ext>
            </p:extLst>
          </p:nvPr>
        </p:nvGraphicFramePr>
        <p:xfrm>
          <a:off x="2387600" y="1670444"/>
          <a:ext cx="7416801"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ored Data 5"/>
          <p:cNvSpPr/>
          <p:nvPr/>
        </p:nvSpPr>
        <p:spPr>
          <a:xfrm rot="10800000">
            <a:off x="10187304" y="1820611"/>
            <a:ext cx="1823986" cy="959208"/>
          </a:xfrm>
          <a:prstGeom prst="flowChartOnlineStorage">
            <a:avLst/>
          </a:prstGeom>
          <a:solidFill>
            <a:srgbClr val="003065"/>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10799999"/>
              </a:camera>
              <a:lightRig rig="threePt" dir="t"/>
            </a:scene3d>
          </a:bodyPr>
          <a:lstStyle/>
          <a:p>
            <a:pPr algn="ctr"/>
            <a:r>
              <a:rPr lang="zh-CN" altLang="en-US" b="1" dirty="0" smtClean="0">
                <a:solidFill>
                  <a:srgbClr val="008000"/>
                </a:solidFill>
              </a:rPr>
              <a:t>安全</a:t>
            </a:r>
            <a:endParaRPr lang="en-US" b="1" dirty="0">
              <a:solidFill>
                <a:srgbClr val="008000"/>
              </a:solidFill>
            </a:endParaRPr>
          </a:p>
        </p:txBody>
      </p:sp>
      <p:sp>
        <p:nvSpPr>
          <p:cNvPr id="7" name="Stored Data 6"/>
          <p:cNvSpPr/>
          <p:nvPr/>
        </p:nvSpPr>
        <p:spPr>
          <a:xfrm rot="10800000">
            <a:off x="10191083" y="2999769"/>
            <a:ext cx="1823986" cy="959208"/>
          </a:xfrm>
          <a:prstGeom prst="flowChartOnlineStorage">
            <a:avLst/>
          </a:prstGeom>
          <a:solidFill>
            <a:srgbClr val="003065"/>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10799999"/>
              </a:camera>
              <a:lightRig rig="threePt" dir="t"/>
            </a:scene3d>
          </a:bodyPr>
          <a:lstStyle/>
          <a:p>
            <a:pPr algn="ctr"/>
            <a:r>
              <a:rPr lang="zh-CN" altLang="en-US" b="1" dirty="0" smtClean="0">
                <a:solidFill>
                  <a:srgbClr val="008000"/>
                </a:solidFill>
              </a:rPr>
              <a:t>安全</a:t>
            </a:r>
            <a:endParaRPr lang="en-US" b="1" dirty="0">
              <a:solidFill>
                <a:srgbClr val="008000"/>
              </a:solidFill>
            </a:endParaRPr>
          </a:p>
        </p:txBody>
      </p:sp>
      <p:sp>
        <p:nvSpPr>
          <p:cNvPr id="8" name="Stored Data 7"/>
          <p:cNvSpPr/>
          <p:nvPr/>
        </p:nvSpPr>
        <p:spPr>
          <a:xfrm rot="10800000">
            <a:off x="10191083" y="4202156"/>
            <a:ext cx="1823986" cy="959208"/>
          </a:xfrm>
          <a:prstGeom prst="flowChartOnlineStorage">
            <a:avLst/>
          </a:prstGeom>
          <a:solidFill>
            <a:srgbClr val="003065"/>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10799999"/>
              </a:camera>
              <a:lightRig rig="threePt" dir="t"/>
            </a:scene3d>
          </a:bodyPr>
          <a:lstStyle/>
          <a:p>
            <a:pPr algn="ctr"/>
            <a:r>
              <a:rPr lang="zh-CN" altLang="en-US" b="1" dirty="0" smtClean="0">
                <a:solidFill>
                  <a:srgbClr val="008000"/>
                </a:solidFill>
              </a:rPr>
              <a:t>安全</a:t>
            </a:r>
            <a:endParaRPr lang="en-US" b="1" dirty="0">
              <a:solidFill>
                <a:srgbClr val="008000"/>
              </a:solidFill>
            </a:endParaRPr>
          </a:p>
        </p:txBody>
      </p:sp>
      <p:sp>
        <p:nvSpPr>
          <p:cNvPr id="9" name="Stored Data 8"/>
          <p:cNvSpPr/>
          <p:nvPr/>
        </p:nvSpPr>
        <p:spPr>
          <a:xfrm rot="10800000">
            <a:off x="10191082" y="5458584"/>
            <a:ext cx="1823986" cy="959208"/>
          </a:xfrm>
          <a:prstGeom prst="flowChartOnlineStorage">
            <a:avLst/>
          </a:prstGeom>
          <a:solidFill>
            <a:srgbClr val="003065"/>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10799999"/>
              </a:camera>
              <a:lightRig rig="threePt" dir="t"/>
            </a:scene3d>
          </a:bodyPr>
          <a:lstStyle/>
          <a:p>
            <a:pPr algn="ctr"/>
            <a:r>
              <a:rPr lang="zh-CN" altLang="en-US" b="1" dirty="0" smtClean="0">
                <a:solidFill>
                  <a:srgbClr val="008000"/>
                </a:solidFill>
              </a:rPr>
              <a:t>安全</a:t>
            </a:r>
            <a:endParaRPr lang="en-US" b="1" dirty="0">
              <a:solidFill>
                <a:srgbClr val="008000"/>
              </a:solidFill>
            </a:endParaRPr>
          </a:p>
        </p:txBody>
      </p:sp>
      <p:sp>
        <p:nvSpPr>
          <p:cNvPr id="10" name="Stored Data 9"/>
          <p:cNvSpPr/>
          <p:nvPr/>
        </p:nvSpPr>
        <p:spPr>
          <a:xfrm>
            <a:off x="206444" y="1797381"/>
            <a:ext cx="1823986" cy="959208"/>
          </a:xfrm>
          <a:prstGeom prst="flowChartOnlineStorage">
            <a:avLst/>
          </a:prstGeom>
          <a:solidFill>
            <a:srgbClr val="003065"/>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0"/>
              </a:camera>
              <a:lightRig rig="threePt" dir="t"/>
            </a:scene3d>
          </a:bodyPr>
          <a:lstStyle/>
          <a:p>
            <a:pPr algn="ctr"/>
            <a:r>
              <a:rPr lang="zh-CN" altLang="en-US" sz="1600" dirty="0" smtClean="0">
                <a:solidFill>
                  <a:srgbClr val="FF0000"/>
                </a:solidFill>
              </a:rPr>
              <a:t>不安全</a:t>
            </a:r>
            <a:endParaRPr lang="en-US" sz="1600" dirty="0">
              <a:solidFill>
                <a:srgbClr val="FF0000"/>
              </a:solidFill>
            </a:endParaRPr>
          </a:p>
        </p:txBody>
      </p:sp>
      <p:sp>
        <p:nvSpPr>
          <p:cNvPr id="11" name="Stored Data 10"/>
          <p:cNvSpPr/>
          <p:nvPr/>
        </p:nvSpPr>
        <p:spPr>
          <a:xfrm>
            <a:off x="210223" y="2976539"/>
            <a:ext cx="1823986" cy="959208"/>
          </a:xfrm>
          <a:prstGeom prst="flowChartOnlineStorage">
            <a:avLst/>
          </a:prstGeom>
          <a:solidFill>
            <a:srgbClr val="003065"/>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0"/>
              </a:camera>
              <a:lightRig rig="threePt" dir="t"/>
            </a:scene3d>
          </a:bodyPr>
          <a:lstStyle/>
          <a:p>
            <a:pPr algn="ctr"/>
            <a:r>
              <a:rPr lang="zh-CN" altLang="en-US" sz="1600" dirty="0" smtClean="0">
                <a:solidFill>
                  <a:srgbClr val="FF0000"/>
                </a:solidFill>
              </a:rPr>
              <a:t>不安全</a:t>
            </a:r>
            <a:endParaRPr lang="en-US" sz="1600" dirty="0">
              <a:solidFill>
                <a:srgbClr val="FF0000"/>
              </a:solidFill>
            </a:endParaRPr>
          </a:p>
        </p:txBody>
      </p:sp>
      <p:sp>
        <p:nvSpPr>
          <p:cNvPr id="12" name="Stored Data 11"/>
          <p:cNvSpPr/>
          <p:nvPr/>
        </p:nvSpPr>
        <p:spPr>
          <a:xfrm>
            <a:off x="210223" y="4178926"/>
            <a:ext cx="1823986" cy="959208"/>
          </a:xfrm>
          <a:prstGeom prst="flowChartOnlineStorage">
            <a:avLst/>
          </a:prstGeom>
          <a:solidFill>
            <a:srgbClr val="003065"/>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0"/>
              </a:camera>
              <a:lightRig rig="threePt" dir="t"/>
            </a:scene3d>
          </a:bodyPr>
          <a:lstStyle/>
          <a:p>
            <a:pPr algn="ctr"/>
            <a:r>
              <a:rPr lang="zh-CN" altLang="en-US" sz="1600" dirty="0" smtClean="0">
                <a:solidFill>
                  <a:srgbClr val="FF0000"/>
                </a:solidFill>
              </a:rPr>
              <a:t>不安全</a:t>
            </a:r>
            <a:endParaRPr lang="en-US" sz="1600" dirty="0">
              <a:solidFill>
                <a:srgbClr val="FF0000"/>
              </a:solidFill>
            </a:endParaRPr>
          </a:p>
        </p:txBody>
      </p:sp>
      <p:sp>
        <p:nvSpPr>
          <p:cNvPr id="13" name="Stored Data 12"/>
          <p:cNvSpPr/>
          <p:nvPr/>
        </p:nvSpPr>
        <p:spPr>
          <a:xfrm>
            <a:off x="210222" y="5435354"/>
            <a:ext cx="1823986" cy="959208"/>
          </a:xfrm>
          <a:prstGeom prst="flowChartOnlineStorage">
            <a:avLst/>
          </a:prstGeom>
          <a:solidFill>
            <a:srgbClr val="003065"/>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0"/>
              </a:camera>
              <a:lightRig rig="threePt" dir="t"/>
            </a:scene3d>
          </a:bodyPr>
          <a:lstStyle/>
          <a:p>
            <a:pPr algn="ctr"/>
            <a:r>
              <a:rPr lang="zh-CN" altLang="en-US" sz="1600" dirty="0" smtClean="0">
                <a:solidFill>
                  <a:srgbClr val="FF0000"/>
                </a:solidFill>
              </a:rPr>
              <a:t>不安全</a:t>
            </a:r>
            <a:endParaRPr lang="en-US" sz="1600" dirty="0">
              <a:solidFill>
                <a:srgbClr val="FF0000"/>
              </a:solidFill>
            </a:endParaRPr>
          </a:p>
        </p:txBody>
      </p:sp>
      <p:sp>
        <p:nvSpPr>
          <p:cNvPr id="15" name="Moon 14"/>
          <p:cNvSpPr/>
          <p:nvPr/>
        </p:nvSpPr>
        <p:spPr>
          <a:xfrm>
            <a:off x="1796964" y="1834120"/>
            <a:ext cx="270221" cy="905169"/>
          </a:xfrm>
          <a:prstGeom prst="moon">
            <a:avLst>
              <a:gd name="adj" fmla="val 46667"/>
            </a:avLst>
          </a:prstGeom>
          <a:solidFill>
            <a:srgbClr val="00306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oon 15"/>
          <p:cNvSpPr/>
          <p:nvPr/>
        </p:nvSpPr>
        <p:spPr>
          <a:xfrm>
            <a:off x="1773721" y="3013278"/>
            <a:ext cx="270221" cy="905169"/>
          </a:xfrm>
          <a:prstGeom prst="moon">
            <a:avLst>
              <a:gd name="adj" fmla="val 46667"/>
            </a:avLst>
          </a:prstGeom>
          <a:solidFill>
            <a:srgbClr val="00306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oon 16"/>
          <p:cNvSpPr/>
          <p:nvPr/>
        </p:nvSpPr>
        <p:spPr>
          <a:xfrm>
            <a:off x="1773721" y="4215666"/>
            <a:ext cx="270221" cy="905169"/>
          </a:xfrm>
          <a:prstGeom prst="moon">
            <a:avLst>
              <a:gd name="adj" fmla="val 46667"/>
            </a:avLst>
          </a:prstGeom>
          <a:solidFill>
            <a:srgbClr val="00306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oon 17"/>
          <p:cNvSpPr/>
          <p:nvPr/>
        </p:nvSpPr>
        <p:spPr>
          <a:xfrm>
            <a:off x="1787232" y="5472093"/>
            <a:ext cx="270221" cy="905169"/>
          </a:xfrm>
          <a:prstGeom prst="moon">
            <a:avLst>
              <a:gd name="adj" fmla="val 46667"/>
            </a:avLst>
          </a:prstGeom>
          <a:solidFill>
            <a:srgbClr val="00306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oon 18"/>
          <p:cNvSpPr/>
          <p:nvPr/>
        </p:nvSpPr>
        <p:spPr>
          <a:xfrm flipH="1">
            <a:off x="10137038" y="1837910"/>
            <a:ext cx="270221" cy="905169"/>
          </a:xfrm>
          <a:prstGeom prst="moon">
            <a:avLst>
              <a:gd name="adj" fmla="val 46667"/>
            </a:avLst>
          </a:prstGeom>
          <a:solidFill>
            <a:srgbClr val="00306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oon 20"/>
          <p:cNvSpPr/>
          <p:nvPr/>
        </p:nvSpPr>
        <p:spPr>
          <a:xfrm flipH="1">
            <a:off x="10154328" y="3030578"/>
            <a:ext cx="270221" cy="905169"/>
          </a:xfrm>
          <a:prstGeom prst="moon">
            <a:avLst>
              <a:gd name="adj" fmla="val 46667"/>
            </a:avLst>
          </a:prstGeom>
          <a:solidFill>
            <a:srgbClr val="00306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Moon 21"/>
          <p:cNvSpPr/>
          <p:nvPr/>
        </p:nvSpPr>
        <p:spPr>
          <a:xfrm flipH="1">
            <a:off x="10154328" y="4246476"/>
            <a:ext cx="270221" cy="905169"/>
          </a:xfrm>
          <a:prstGeom prst="moon">
            <a:avLst>
              <a:gd name="adj" fmla="val 46667"/>
            </a:avLst>
          </a:prstGeom>
          <a:solidFill>
            <a:srgbClr val="00306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Moon 22"/>
          <p:cNvSpPr/>
          <p:nvPr/>
        </p:nvSpPr>
        <p:spPr>
          <a:xfrm flipH="1">
            <a:off x="10140817" y="5502903"/>
            <a:ext cx="270221" cy="905169"/>
          </a:xfrm>
          <a:prstGeom prst="moon">
            <a:avLst>
              <a:gd name="adj" fmla="val 46667"/>
            </a:avLst>
          </a:prstGeom>
          <a:solidFill>
            <a:srgbClr val="00306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ame 4"/>
          <p:cNvSpPr/>
          <p:nvPr/>
        </p:nvSpPr>
        <p:spPr>
          <a:xfrm>
            <a:off x="2008919" y="1482861"/>
            <a:ext cx="8174162" cy="5214850"/>
          </a:xfrm>
          <a:prstGeom prst="frame">
            <a:avLst>
              <a:gd name="adj1" fmla="val 1877"/>
            </a:avLst>
          </a:prstGeom>
          <a:solidFill>
            <a:schemeClr val="tx2"/>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24556380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7555"/>
            <a:ext cx="10972800" cy="1143000"/>
          </a:xfrm>
        </p:spPr>
        <p:txBody>
          <a:bodyPr/>
          <a:lstStyle/>
          <a:p>
            <a:r>
              <a:rPr lang="zh-CN" altLang="en-US" dirty="0" smtClean="0">
                <a:solidFill>
                  <a:schemeClr val="bg1"/>
                </a:solidFill>
              </a:rPr>
              <a:t>密钥信任管理</a:t>
            </a:r>
            <a:endParaRPr lang="en-US" dirty="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99207912"/>
              </p:ext>
            </p:extLst>
          </p:nvPr>
        </p:nvGraphicFramePr>
        <p:xfrm>
          <a:off x="2152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5643911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87555"/>
            <a:ext cx="10972800" cy="1143000"/>
          </a:xfrm>
        </p:spPr>
        <p:txBody>
          <a:bodyPr/>
          <a:lstStyle/>
          <a:p>
            <a:r>
              <a:rPr lang="en-US" dirty="0" smtClean="0">
                <a:solidFill>
                  <a:schemeClr val="bg1"/>
                </a:solidFill>
              </a:rPr>
              <a:t>Advanced Encryption</a:t>
            </a:r>
            <a:r>
              <a:rPr lang="zh-CN" altLang="en-US" dirty="0" smtClean="0">
                <a:solidFill>
                  <a:schemeClr val="bg1"/>
                </a:solidFill>
              </a:rPr>
              <a:t>进阶加密</a:t>
            </a:r>
            <a:endParaRPr lang="en-US" dirty="0">
              <a:solidFill>
                <a:schemeClr val="bg1"/>
              </a:solidFill>
            </a:endParaRPr>
          </a:p>
        </p:txBody>
      </p:sp>
      <p:sp>
        <p:nvSpPr>
          <p:cNvPr id="6" name="Content Placeholder 5"/>
          <p:cNvSpPr>
            <a:spLocks noGrp="1"/>
          </p:cNvSpPr>
          <p:nvPr>
            <p:ph sz="half" idx="2"/>
          </p:nvPr>
        </p:nvSpPr>
        <p:spPr>
          <a:xfrm>
            <a:off x="6153150" y="1825625"/>
            <a:ext cx="4333695" cy="4351338"/>
          </a:xfrm>
        </p:spPr>
        <p:txBody>
          <a:bodyPr>
            <a:normAutofit/>
          </a:bodyPr>
          <a:lstStyle/>
          <a:p>
            <a:pPr marL="0" indent="0">
              <a:buNone/>
            </a:pPr>
            <a:r>
              <a:rPr lang="zh-CN" altLang="en-US" sz="1800" dirty="0" smtClean="0"/>
              <a:t>信任关系一单建立，就可以使用</a:t>
            </a:r>
            <a:r>
              <a:rPr lang="en-US" sz="1800" dirty="0" smtClean="0"/>
              <a:t>AES-256 </a:t>
            </a:r>
            <a:r>
              <a:rPr lang="zh-CN" altLang="en-US" sz="1800" dirty="0" smtClean="0"/>
              <a:t>加密技术和</a:t>
            </a:r>
            <a:r>
              <a:rPr lang="en-US" sz="1800" dirty="0" smtClean="0"/>
              <a:t>SHA-2 </a:t>
            </a:r>
            <a:r>
              <a:rPr lang="zh-CN" altLang="en-US" sz="1800" dirty="0" smtClean="0"/>
              <a:t>信息验证技术对白名单中的端到端通讯进行保护。</a:t>
            </a:r>
            <a:endParaRPr lang="en-US" sz="1800" dirty="0" smtClean="0"/>
          </a:p>
          <a:p>
            <a:pPr marL="0" indent="0">
              <a:buNone/>
            </a:pPr>
            <a:endParaRPr lang="en-US" sz="1800" dirty="0" smtClean="0"/>
          </a:p>
          <a:p>
            <a:pPr marL="0" indent="0">
              <a:buNone/>
            </a:pPr>
            <a:r>
              <a:rPr lang="en-US" sz="1800" dirty="0" smtClean="0"/>
              <a:t>HIP</a:t>
            </a:r>
            <a:r>
              <a:rPr lang="zh-CN" altLang="en-US" sz="1800" dirty="0" smtClean="0"/>
              <a:t>交换器</a:t>
            </a:r>
            <a:r>
              <a:rPr lang="zh-CN" altLang="en-US" sz="1800" dirty="0" smtClean="0"/>
              <a:t>建立了一个相互验证的，基于证书的受封装安全载荷保护的桥接器。受封装安全载荷保护的桥接器可以根据使用需求设置为双层或三层。</a:t>
            </a:r>
            <a:endParaRPr lang="en-US" sz="1800" dirty="0"/>
          </a:p>
        </p:txBody>
      </p:sp>
      <p:pic>
        <p:nvPicPr>
          <p:cNvPr id="7" name="Content Placeholder 5"/>
          <p:cNvPicPr>
            <a:picLocks noGrp="1" noChangeAspect="1"/>
          </p:cNvPicPr>
          <p:nvPr>
            <p:ph sz="half" idx="1"/>
          </p:nvPr>
        </p:nvPicPr>
        <p:blipFill>
          <a:blip r:embed="rId2"/>
          <a:stretch>
            <a:fillRect/>
          </a:stretch>
        </p:blipFill>
        <p:spPr>
          <a:xfrm>
            <a:off x="1455964" y="3438049"/>
            <a:ext cx="3886200" cy="1126491"/>
          </a:xfrm>
          <a:prstGeom prst="rect">
            <a:avLst/>
          </a:prstGeom>
        </p:spPr>
      </p:pic>
    </p:spTree>
    <p:extLst>
      <p:ext uri="{BB962C8B-B14F-4D97-AF65-F5344CB8AC3E}">
        <p14:creationId xmlns="" xmlns:p14="http://schemas.microsoft.com/office/powerpoint/2010/main" val="48714690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p:cNvSpPr/>
          <p:nvPr/>
        </p:nvSpPr>
        <p:spPr>
          <a:xfrm>
            <a:off x="130631" y="953589"/>
            <a:ext cx="5102552" cy="53557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0" y="107110"/>
            <a:ext cx="3911647" cy="954107"/>
          </a:xfrm>
          <a:prstGeom prst="rect">
            <a:avLst/>
          </a:prstGeom>
          <a:noFill/>
        </p:spPr>
        <p:txBody>
          <a:bodyPr wrap="none" rtlCol="0">
            <a:spAutoFit/>
          </a:bodyPr>
          <a:lstStyle/>
          <a:p>
            <a:pPr algn="ctr"/>
            <a:r>
              <a:rPr lang="zh-CN" altLang="en-US" sz="2800" b="1" dirty="0" smtClean="0">
                <a:solidFill>
                  <a:schemeClr val="bg1"/>
                </a:solidFill>
              </a:rPr>
              <a:t>虚拟机迁移挑战</a:t>
            </a:r>
            <a:r>
              <a:rPr lang="en-US" altLang="zh-CN" sz="2800" b="1" dirty="0" smtClean="0">
                <a:solidFill>
                  <a:schemeClr val="bg1"/>
                </a:solidFill>
              </a:rPr>
              <a:t>-</a:t>
            </a:r>
            <a:r>
              <a:rPr lang="zh-CN" altLang="en-US" sz="2800" b="1" dirty="0" smtClean="0">
                <a:solidFill>
                  <a:schemeClr val="bg1"/>
                </a:solidFill>
              </a:rPr>
              <a:t>单站点</a:t>
            </a:r>
            <a:endParaRPr lang="en-US" sz="2800" b="1" dirty="0" smtClean="0">
              <a:solidFill>
                <a:schemeClr val="bg1"/>
              </a:solidFill>
            </a:endParaRPr>
          </a:p>
          <a:p>
            <a:pPr algn="ctr"/>
            <a:endParaRPr lang="en-US" sz="2800" b="1" dirty="0">
              <a:solidFill>
                <a:schemeClr val="bg1"/>
              </a:solidFill>
            </a:endParaRPr>
          </a:p>
        </p:txBody>
      </p:sp>
      <p:grpSp>
        <p:nvGrpSpPr>
          <p:cNvPr id="15" name="Group 14"/>
          <p:cNvGrpSpPr/>
          <p:nvPr/>
        </p:nvGrpSpPr>
        <p:grpSpPr>
          <a:xfrm>
            <a:off x="992254" y="2031467"/>
            <a:ext cx="3444240" cy="1232239"/>
            <a:chOff x="992254" y="2031467"/>
            <a:chExt cx="3444240" cy="1232239"/>
          </a:xfrm>
        </p:grpSpPr>
        <p:sp>
          <p:nvSpPr>
            <p:cNvPr id="7" name="Curved Down Arrow 6"/>
            <p:cNvSpPr/>
            <p:nvPr/>
          </p:nvSpPr>
          <p:spPr>
            <a:xfrm>
              <a:off x="992254" y="2194562"/>
              <a:ext cx="3444240" cy="106914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4" name="Picture 43"/>
            <p:cNvPicPr>
              <a:picLocks noChangeAspect="1"/>
            </p:cNvPicPr>
            <p:nvPr/>
          </p:nvPicPr>
          <p:blipFill>
            <a:blip r:embed="rId2"/>
            <a:stretch>
              <a:fillRect/>
            </a:stretch>
          </p:blipFill>
          <p:spPr>
            <a:xfrm>
              <a:off x="2360568" y="2031467"/>
              <a:ext cx="491887" cy="475491"/>
            </a:xfrm>
            <a:prstGeom prst="rect">
              <a:avLst/>
            </a:prstGeom>
          </p:spPr>
        </p:pic>
      </p:grpSp>
      <p:grpSp>
        <p:nvGrpSpPr>
          <p:cNvPr id="9" name="Group 8"/>
          <p:cNvGrpSpPr/>
          <p:nvPr/>
        </p:nvGrpSpPr>
        <p:grpSpPr>
          <a:xfrm>
            <a:off x="381146" y="3305909"/>
            <a:ext cx="2153072" cy="1463040"/>
            <a:chOff x="381146" y="3305908"/>
            <a:chExt cx="2741524" cy="1813463"/>
          </a:xfrm>
        </p:grpSpPr>
        <p:grpSp>
          <p:nvGrpSpPr>
            <p:cNvPr id="6" name="Group 5"/>
            <p:cNvGrpSpPr/>
            <p:nvPr/>
          </p:nvGrpSpPr>
          <p:grpSpPr>
            <a:xfrm>
              <a:off x="381147" y="3305908"/>
              <a:ext cx="2741523" cy="1307660"/>
              <a:chOff x="381147" y="4065563"/>
              <a:chExt cx="2741523" cy="1307660"/>
            </a:xfrm>
          </p:grpSpPr>
          <p:grpSp>
            <p:nvGrpSpPr>
              <p:cNvPr id="4" name="Group 3"/>
              <p:cNvGrpSpPr/>
              <p:nvPr/>
            </p:nvGrpSpPr>
            <p:grpSpPr>
              <a:xfrm>
                <a:off x="381147" y="4065563"/>
                <a:ext cx="2741523" cy="801860"/>
                <a:chOff x="381147" y="4065563"/>
                <a:chExt cx="2741523" cy="801860"/>
              </a:xfrm>
            </p:grpSpPr>
            <p:sp>
              <p:nvSpPr>
                <p:cNvPr id="78" name="Rounded Rectangle 77"/>
                <p:cNvSpPr/>
                <p:nvPr/>
              </p:nvSpPr>
              <p:spPr>
                <a:xfrm>
                  <a:off x="381147" y="4065563"/>
                  <a:ext cx="2741523" cy="801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49122" y="4251184"/>
                  <a:ext cx="491887" cy="475491"/>
                </a:xfrm>
                <a:prstGeom prst="rect">
                  <a:avLst/>
                </a:prstGeom>
              </p:spPr>
            </p:pic>
            <p:pic>
              <p:nvPicPr>
                <p:cNvPr id="30" name="Picture 29"/>
                <p:cNvPicPr>
                  <a:picLocks noChangeAspect="1"/>
                </p:cNvPicPr>
                <p:nvPr/>
              </p:nvPicPr>
              <p:blipFill>
                <a:blip r:embed="rId2"/>
                <a:stretch>
                  <a:fillRect/>
                </a:stretch>
              </p:blipFill>
              <p:spPr>
                <a:xfrm>
                  <a:off x="1171639" y="4251183"/>
                  <a:ext cx="491887" cy="475491"/>
                </a:xfrm>
                <a:prstGeom prst="rect">
                  <a:avLst/>
                </a:prstGeom>
              </p:spPr>
            </p:pic>
            <p:pic>
              <p:nvPicPr>
                <p:cNvPr id="31" name="Picture 30"/>
                <p:cNvPicPr>
                  <a:picLocks noChangeAspect="1"/>
                </p:cNvPicPr>
                <p:nvPr/>
              </p:nvPicPr>
              <p:blipFill>
                <a:blip r:embed="rId2"/>
                <a:stretch>
                  <a:fillRect/>
                </a:stretch>
              </p:blipFill>
              <p:spPr>
                <a:xfrm>
                  <a:off x="1751909" y="4251182"/>
                  <a:ext cx="491887" cy="475491"/>
                </a:xfrm>
                <a:prstGeom prst="rect">
                  <a:avLst/>
                </a:prstGeom>
              </p:spPr>
            </p:pic>
            <p:pic>
              <p:nvPicPr>
                <p:cNvPr id="32" name="Picture 31"/>
                <p:cNvPicPr>
                  <a:picLocks noChangeAspect="1"/>
                </p:cNvPicPr>
                <p:nvPr/>
              </p:nvPicPr>
              <p:blipFill>
                <a:blip r:embed="rId2"/>
                <a:stretch>
                  <a:fillRect/>
                </a:stretch>
              </p:blipFill>
              <p:spPr>
                <a:xfrm>
                  <a:off x="2346865" y="4251182"/>
                  <a:ext cx="491887" cy="475491"/>
                </a:xfrm>
                <a:prstGeom prst="rect">
                  <a:avLst/>
                </a:prstGeom>
              </p:spPr>
            </p:pic>
          </p:grpSp>
          <p:sp>
            <p:nvSpPr>
              <p:cNvPr id="5" name="Rounded Rectangle 4"/>
              <p:cNvSpPr/>
              <p:nvPr/>
            </p:nvSpPr>
            <p:spPr>
              <a:xfrm>
                <a:off x="381147" y="4923694"/>
                <a:ext cx="2741523" cy="449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grpSp>
        <p:pic>
          <p:nvPicPr>
            <p:cNvPr id="8" name="Picture 7"/>
            <p:cNvPicPr>
              <a:picLocks noChangeAspect="1"/>
            </p:cNvPicPr>
            <p:nvPr/>
          </p:nvPicPr>
          <p:blipFill>
            <a:blip r:embed="rId3"/>
            <a:stretch>
              <a:fillRect/>
            </a:stretch>
          </p:blipFill>
          <p:spPr>
            <a:xfrm>
              <a:off x="381146" y="4670627"/>
              <a:ext cx="2741523" cy="448744"/>
            </a:xfrm>
            <a:prstGeom prst="rect">
              <a:avLst/>
            </a:prstGeom>
          </p:spPr>
        </p:pic>
      </p:grpSp>
      <p:grpSp>
        <p:nvGrpSpPr>
          <p:cNvPr id="49" name="Group 48"/>
          <p:cNvGrpSpPr/>
          <p:nvPr/>
        </p:nvGrpSpPr>
        <p:grpSpPr>
          <a:xfrm>
            <a:off x="2840645" y="3303566"/>
            <a:ext cx="2153072" cy="1463040"/>
            <a:chOff x="381146" y="3305908"/>
            <a:chExt cx="2741524" cy="1813463"/>
          </a:xfrm>
        </p:grpSpPr>
        <p:grpSp>
          <p:nvGrpSpPr>
            <p:cNvPr id="52" name="Group 51"/>
            <p:cNvGrpSpPr/>
            <p:nvPr/>
          </p:nvGrpSpPr>
          <p:grpSpPr>
            <a:xfrm>
              <a:off x="381147" y="3305908"/>
              <a:ext cx="2741523" cy="1307660"/>
              <a:chOff x="381147" y="4065563"/>
              <a:chExt cx="2741523" cy="1307660"/>
            </a:xfrm>
          </p:grpSpPr>
          <p:grpSp>
            <p:nvGrpSpPr>
              <p:cNvPr id="54" name="Group 53"/>
              <p:cNvGrpSpPr/>
              <p:nvPr/>
            </p:nvGrpSpPr>
            <p:grpSpPr>
              <a:xfrm>
                <a:off x="381147" y="4065563"/>
                <a:ext cx="2741523" cy="801860"/>
                <a:chOff x="381147" y="4065563"/>
                <a:chExt cx="2741523" cy="801860"/>
              </a:xfrm>
            </p:grpSpPr>
            <p:sp>
              <p:nvSpPr>
                <p:cNvPr id="56" name="Rounded Rectangle 55"/>
                <p:cNvSpPr/>
                <p:nvPr/>
              </p:nvSpPr>
              <p:spPr>
                <a:xfrm>
                  <a:off x="381147" y="4065563"/>
                  <a:ext cx="2741523" cy="801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2"/>
                <a:stretch>
                  <a:fillRect/>
                </a:stretch>
              </p:blipFill>
              <p:spPr>
                <a:xfrm>
                  <a:off x="549122" y="4251184"/>
                  <a:ext cx="491887" cy="475491"/>
                </a:xfrm>
                <a:prstGeom prst="rect">
                  <a:avLst/>
                </a:prstGeom>
              </p:spPr>
            </p:pic>
            <p:pic>
              <p:nvPicPr>
                <p:cNvPr id="63" name="Picture 62"/>
                <p:cNvPicPr>
                  <a:picLocks noChangeAspect="1"/>
                </p:cNvPicPr>
                <p:nvPr/>
              </p:nvPicPr>
              <p:blipFill>
                <a:blip r:embed="rId2"/>
                <a:stretch>
                  <a:fillRect/>
                </a:stretch>
              </p:blipFill>
              <p:spPr>
                <a:xfrm>
                  <a:off x="1171639" y="4251183"/>
                  <a:ext cx="491887" cy="475491"/>
                </a:xfrm>
                <a:prstGeom prst="rect">
                  <a:avLst/>
                </a:prstGeom>
              </p:spPr>
            </p:pic>
            <p:pic>
              <p:nvPicPr>
                <p:cNvPr id="64" name="Picture 63"/>
                <p:cNvPicPr>
                  <a:picLocks noChangeAspect="1"/>
                </p:cNvPicPr>
                <p:nvPr/>
              </p:nvPicPr>
              <p:blipFill>
                <a:blip r:embed="rId2"/>
                <a:stretch>
                  <a:fillRect/>
                </a:stretch>
              </p:blipFill>
              <p:spPr>
                <a:xfrm>
                  <a:off x="1751909" y="4251182"/>
                  <a:ext cx="491887" cy="475491"/>
                </a:xfrm>
                <a:prstGeom prst="rect">
                  <a:avLst/>
                </a:prstGeom>
              </p:spPr>
            </p:pic>
            <p:pic>
              <p:nvPicPr>
                <p:cNvPr id="67" name="Picture 66"/>
                <p:cNvPicPr>
                  <a:picLocks noChangeAspect="1"/>
                </p:cNvPicPr>
                <p:nvPr/>
              </p:nvPicPr>
              <p:blipFill>
                <a:blip r:embed="rId2"/>
                <a:stretch>
                  <a:fillRect/>
                </a:stretch>
              </p:blipFill>
              <p:spPr>
                <a:xfrm>
                  <a:off x="2346865" y="4251182"/>
                  <a:ext cx="491887" cy="475491"/>
                </a:xfrm>
                <a:prstGeom prst="rect">
                  <a:avLst/>
                </a:prstGeom>
              </p:spPr>
            </p:pic>
          </p:grpSp>
          <p:sp>
            <p:nvSpPr>
              <p:cNvPr id="55" name="Rounded Rectangle 54"/>
              <p:cNvSpPr/>
              <p:nvPr/>
            </p:nvSpPr>
            <p:spPr>
              <a:xfrm>
                <a:off x="381147" y="4923694"/>
                <a:ext cx="2741523" cy="449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grpSp>
        <p:pic>
          <p:nvPicPr>
            <p:cNvPr id="53" name="Picture 52"/>
            <p:cNvPicPr>
              <a:picLocks noChangeAspect="1"/>
            </p:cNvPicPr>
            <p:nvPr/>
          </p:nvPicPr>
          <p:blipFill>
            <a:blip r:embed="rId3"/>
            <a:stretch>
              <a:fillRect/>
            </a:stretch>
          </p:blipFill>
          <p:spPr>
            <a:xfrm>
              <a:off x="381146" y="4670627"/>
              <a:ext cx="2741523" cy="448744"/>
            </a:xfrm>
            <a:prstGeom prst="rect">
              <a:avLst/>
            </a:prstGeom>
          </p:spPr>
        </p:pic>
      </p:grpSp>
      <p:pic>
        <p:nvPicPr>
          <p:cNvPr id="13" name="Picture 1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75622" y="3995877"/>
            <a:ext cx="4612570" cy="2130723"/>
          </a:xfrm>
          <a:prstGeom prst="rect">
            <a:avLst/>
          </a:prstGeom>
        </p:spPr>
      </p:pic>
      <p:sp>
        <p:nvSpPr>
          <p:cNvPr id="71" name="TextBox 70"/>
          <p:cNvSpPr txBox="1"/>
          <p:nvPr/>
        </p:nvSpPr>
        <p:spPr>
          <a:xfrm>
            <a:off x="764160" y="1265518"/>
            <a:ext cx="2339102" cy="523220"/>
          </a:xfrm>
          <a:prstGeom prst="rect">
            <a:avLst/>
          </a:prstGeom>
          <a:noFill/>
        </p:spPr>
        <p:txBody>
          <a:bodyPr wrap="none" rtlCol="0">
            <a:spAutoFit/>
          </a:bodyPr>
          <a:lstStyle/>
          <a:p>
            <a:r>
              <a:rPr lang="zh-CN" altLang="en-US" sz="2800" dirty="0" smtClean="0"/>
              <a:t>单一数据中心</a:t>
            </a:r>
            <a:endParaRPr lang="en-US" sz="2800" dirty="0"/>
          </a:p>
        </p:txBody>
      </p:sp>
      <p:sp>
        <p:nvSpPr>
          <p:cNvPr id="18" name="TextBox 17"/>
          <p:cNvSpPr txBox="1"/>
          <p:nvPr/>
        </p:nvSpPr>
        <p:spPr>
          <a:xfrm>
            <a:off x="5691291" y="1734196"/>
            <a:ext cx="6313311" cy="3046988"/>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smtClean="0"/>
              <a:t>ESX</a:t>
            </a:r>
            <a:r>
              <a:rPr lang="zh-CN" altLang="en-US" sz="2400" dirty="0" smtClean="0"/>
              <a:t>服务器的信号源和接收器必须来自于同一个广播区域，或者如果不是同一个广播区域，信号源和接收器之间必须可以相互传播信号。</a:t>
            </a:r>
            <a:endParaRPr lang="en-US" sz="2400" dirty="0" smtClean="0"/>
          </a:p>
          <a:p>
            <a:pPr algn="l"/>
            <a:endParaRPr lang="en-US" sz="2400" dirty="0">
              <a:solidFill>
                <a:schemeClr val="tx1"/>
              </a:solidFill>
            </a:endParaRPr>
          </a:p>
          <a:p>
            <a:pPr marL="285750" indent="-285750">
              <a:buFont typeface="Arial" panose="020B0604020202020204" pitchFamily="34" charset="0"/>
              <a:buChar char="•"/>
            </a:pPr>
            <a:r>
              <a:rPr lang="zh-CN" altLang="en-US" sz="2400" dirty="0" smtClean="0"/>
              <a:t>因为</a:t>
            </a:r>
            <a:r>
              <a:rPr lang="en-US" altLang="zh-CN" sz="2400" dirty="0" smtClean="0"/>
              <a:t>VM</a:t>
            </a:r>
            <a:r>
              <a:rPr lang="zh-CN" altLang="en-US" sz="2400" dirty="0" smtClean="0"/>
              <a:t>在到达新的接收器的时候保持</a:t>
            </a:r>
            <a:r>
              <a:rPr lang="en-US" altLang="zh-CN" sz="2400" dirty="0" smtClean="0"/>
              <a:t>IP</a:t>
            </a:r>
            <a:r>
              <a:rPr lang="zh-CN" altLang="en-US" sz="2400" dirty="0" smtClean="0"/>
              <a:t>地址不变，所以</a:t>
            </a:r>
            <a:r>
              <a:rPr lang="en-US" altLang="zh-CN" sz="2400" dirty="0" smtClean="0"/>
              <a:t>VM</a:t>
            </a:r>
            <a:r>
              <a:rPr lang="zh-CN" altLang="en-US" sz="2400" dirty="0" smtClean="0"/>
              <a:t>的</a:t>
            </a:r>
            <a:r>
              <a:rPr lang="en-US" altLang="zh-CN" sz="2400" dirty="0" smtClean="0"/>
              <a:t>IP</a:t>
            </a:r>
            <a:r>
              <a:rPr lang="zh-CN" altLang="en-US" sz="2400" dirty="0" smtClean="0"/>
              <a:t>子网必须与</a:t>
            </a:r>
            <a:r>
              <a:rPr lang="en-US" altLang="zh-CN" sz="2400" dirty="0" smtClean="0"/>
              <a:t>ESX</a:t>
            </a:r>
            <a:r>
              <a:rPr lang="zh-CN" altLang="en-US" sz="2400" dirty="0" smtClean="0"/>
              <a:t>信号源和接收器相连接。</a:t>
            </a:r>
            <a:endParaRPr lang="en-US" sz="2400" dirty="0"/>
          </a:p>
        </p:txBody>
      </p:sp>
    </p:spTree>
    <p:extLst>
      <p:ext uri="{BB962C8B-B14F-4D97-AF65-F5344CB8AC3E}">
        <p14:creationId xmlns="" xmlns:p14="http://schemas.microsoft.com/office/powerpoint/2010/main" val="332794610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p:cNvSpPr/>
          <p:nvPr/>
        </p:nvSpPr>
        <p:spPr>
          <a:xfrm>
            <a:off x="130632" y="953589"/>
            <a:ext cx="2380923" cy="53557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130632" y="106611"/>
            <a:ext cx="4091185" cy="954107"/>
          </a:xfrm>
          <a:prstGeom prst="rect">
            <a:avLst/>
          </a:prstGeom>
          <a:noFill/>
        </p:spPr>
        <p:txBody>
          <a:bodyPr wrap="none" rtlCol="0">
            <a:spAutoFit/>
          </a:bodyPr>
          <a:lstStyle/>
          <a:p>
            <a:pPr algn="ctr"/>
            <a:r>
              <a:rPr lang="zh-CN" altLang="en-US" sz="2800" b="1" dirty="0" smtClean="0">
                <a:solidFill>
                  <a:schemeClr val="bg1"/>
                </a:solidFill>
              </a:rPr>
              <a:t>虚拟机迁移挑战</a:t>
            </a:r>
            <a:r>
              <a:rPr lang="en-US" altLang="en-US" sz="2800" b="1" dirty="0" smtClean="0">
                <a:solidFill>
                  <a:schemeClr val="bg1"/>
                </a:solidFill>
              </a:rPr>
              <a:t>– </a:t>
            </a:r>
            <a:r>
              <a:rPr lang="zh-CN" altLang="en-US" sz="2800" b="1" dirty="0" smtClean="0">
                <a:solidFill>
                  <a:schemeClr val="bg1"/>
                </a:solidFill>
              </a:rPr>
              <a:t>多站点</a:t>
            </a:r>
            <a:endParaRPr lang="en-US" sz="2800" b="1" dirty="0">
              <a:solidFill>
                <a:schemeClr val="bg1"/>
              </a:solidFill>
            </a:endParaRPr>
          </a:p>
          <a:p>
            <a:pPr algn="ctr"/>
            <a:endParaRPr lang="en-US" sz="2800" b="1" dirty="0">
              <a:solidFill>
                <a:schemeClr val="bg1"/>
              </a:solidFill>
            </a:endParaRPr>
          </a:p>
        </p:txBody>
      </p:sp>
      <p:sp>
        <p:nvSpPr>
          <p:cNvPr id="2" name="TextBox 1"/>
          <p:cNvSpPr txBox="1"/>
          <p:nvPr/>
        </p:nvSpPr>
        <p:spPr>
          <a:xfrm>
            <a:off x="68987" y="1259790"/>
            <a:ext cx="1821332" cy="523220"/>
          </a:xfrm>
          <a:prstGeom prst="rect">
            <a:avLst/>
          </a:prstGeom>
          <a:noFill/>
        </p:spPr>
        <p:txBody>
          <a:bodyPr wrap="none" rtlCol="0">
            <a:spAutoFit/>
          </a:bodyPr>
          <a:lstStyle/>
          <a:p>
            <a:r>
              <a:rPr lang="zh-CN" altLang="en-US" sz="2800" dirty="0" smtClean="0">
                <a:solidFill>
                  <a:schemeClr val="tx1"/>
                </a:solidFill>
              </a:rPr>
              <a:t>数据中心</a:t>
            </a:r>
            <a:r>
              <a:rPr lang="en-US" sz="2800" dirty="0" smtClean="0">
                <a:solidFill>
                  <a:schemeClr val="tx1"/>
                </a:solidFill>
              </a:rPr>
              <a:t>1</a:t>
            </a:r>
            <a:endParaRPr lang="en-US" sz="2800" dirty="0">
              <a:solidFill>
                <a:schemeClr val="tx1"/>
              </a:solidFill>
            </a:endParaRPr>
          </a:p>
        </p:txBody>
      </p:sp>
      <p:grpSp>
        <p:nvGrpSpPr>
          <p:cNvPr id="20" name="Group 19"/>
          <p:cNvGrpSpPr/>
          <p:nvPr/>
        </p:nvGrpSpPr>
        <p:grpSpPr>
          <a:xfrm>
            <a:off x="992253" y="1832496"/>
            <a:ext cx="5547817" cy="1431210"/>
            <a:chOff x="992253" y="1832496"/>
            <a:chExt cx="5547817" cy="1431210"/>
          </a:xfrm>
        </p:grpSpPr>
        <p:sp>
          <p:nvSpPr>
            <p:cNvPr id="7" name="Curved Down Arrow 6"/>
            <p:cNvSpPr/>
            <p:nvPr/>
          </p:nvSpPr>
          <p:spPr>
            <a:xfrm>
              <a:off x="992253" y="2010282"/>
              <a:ext cx="5547817" cy="12534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4" name="Picture 43"/>
            <p:cNvPicPr>
              <a:picLocks noChangeAspect="1"/>
            </p:cNvPicPr>
            <p:nvPr/>
          </p:nvPicPr>
          <p:blipFill>
            <a:blip r:embed="rId2"/>
            <a:stretch>
              <a:fillRect/>
            </a:stretch>
          </p:blipFill>
          <p:spPr>
            <a:xfrm>
              <a:off x="3520217" y="1832496"/>
              <a:ext cx="491887" cy="475491"/>
            </a:xfrm>
            <a:prstGeom prst="rect">
              <a:avLst/>
            </a:prstGeom>
          </p:spPr>
        </p:pic>
      </p:grpSp>
      <p:grpSp>
        <p:nvGrpSpPr>
          <p:cNvPr id="10" name="Group 9"/>
          <p:cNvGrpSpPr/>
          <p:nvPr/>
        </p:nvGrpSpPr>
        <p:grpSpPr>
          <a:xfrm>
            <a:off x="254537" y="3305909"/>
            <a:ext cx="2163737" cy="2433166"/>
            <a:chOff x="381146" y="3305909"/>
            <a:chExt cx="2163737" cy="2433166"/>
          </a:xfrm>
        </p:grpSpPr>
        <p:grpSp>
          <p:nvGrpSpPr>
            <p:cNvPr id="9" name="Group 8"/>
            <p:cNvGrpSpPr/>
            <p:nvPr/>
          </p:nvGrpSpPr>
          <p:grpSpPr>
            <a:xfrm>
              <a:off x="381146" y="3305909"/>
              <a:ext cx="2153072" cy="1463040"/>
              <a:chOff x="381146" y="3305908"/>
              <a:chExt cx="2741524" cy="1813463"/>
            </a:xfrm>
          </p:grpSpPr>
          <p:grpSp>
            <p:nvGrpSpPr>
              <p:cNvPr id="6" name="Group 5"/>
              <p:cNvGrpSpPr/>
              <p:nvPr/>
            </p:nvGrpSpPr>
            <p:grpSpPr>
              <a:xfrm>
                <a:off x="381147" y="3305908"/>
                <a:ext cx="2741523" cy="1307660"/>
                <a:chOff x="381147" y="4065563"/>
                <a:chExt cx="2741523" cy="1307660"/>
              </a:xfrm>
            </p:grpSpPr>
            <p:grpSp>
              <p:nvGrpSpPr>
                <p:cNvPr id="4" name="Group 3"/>
                <p:cNvGrpSpPr/>
                <p:nvPr/>
              </p:nvGrpSpPr>
              <p:grpSpPr>
                <a:xfrm>
                  <a:off x="381147" y="4065563"/>
                  <a:ext cx="2741523" cy="801860"/>
                  <a:chOff x="381147" y="4065563"/>
                  <a:chExt cx="2741523" cy="801860"/>
                </a:xfrm>
              </p:grpSpPr>
              <p:sp>
                <p:nvSpPr>
                  <p:cNvPr id="78" name="Rounded Rectangle 77"/>
                  <p:cNvSpPr/>
                  <p:nvPr/>
                </p:nvSpPr>
                <p:spPr>
                  <a:xfrm>
                    <a:off x="381147" y="4065563"/>
                    <a:ext cx="2741523" cy="801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549122" y="4251184"/>
                    <a:ext cx="491887" cy="475491"/>
                  </a:xfrm>
                  <a:prstGeom prst="rect">
                    <a:avLst/>
                  </a:prstGeom>
                </p:spPr>
              </p:pic>
              <p:pic>
                <p:nvPicPr>
                  <p:cNvPr id="30" name="Picture 29"/>
                  <p:cNvPicPr>
                    <a:picLocks noChangeAspect="1"/>
                  </p:cNvPicPr>
                  <p:nvPr/>
                </p:nvPicPr>
                <p:blipFill>
                  <a:blip r:embed="rId2"/>
                  <a:stretch>
                    <a:fillRect/>
                  </a:stretch>
                </p:blipFill>
                <p:spPr>
                  <a:xfrm>
                    <a:off x="1171639" y="4251183"/>
                    <a:ext cx="491887" cy="475491"/>
                  </a:xfrm>
                  <a:prstGeom prst="rect">
                    <a:avLst/>
                  </a:prstGeom>
                </p:spPr>
              </p:pic>
              <p:pic>
                <p:nvPicPr>
                  <p:cNvPr id="31" name="Picture 30"/>
                  <p:cNvPicPr>
                    <a:picLocks noChangeAspect="1"/>
                  </p:cNvPicPr>
                  <p:nvPr/>
                </p:nvPicPr>
                <p:blipFill>
                  <a:blip r:embed="rId2"/>
                  <a:stretch>
                    <a:fillRect/>
                  </a:stretch>
                </p:blipFill>
                <p:spPr>
                  <a:xfrm>
                    <a:off x="1751909" y="4251182"/>
                    <a:ext cx="491887" cy="475491"/>
                  </a:xfrm>
                  <a:prstGeom prst="rect">
                    <a:avLst/>
                  </a:prstGeom>
                </p:spPr>
              </p:pic>
              <p:pic>
                <p:nvPicPr>
                  <p:cNvPr id="32" name="Picture 31"/>
                  <p:cNvPicPr>
                    <a:picLocks noChangeAspect="1"/>
                  </p:cNvPicPr>
                  <p:nvPr/>
                </p:nvPicPr>
                <p:blipFill>
                  <a:blip r:embed="rId2"/>
                  <a:stretch>
                    <a:fillRect/>
                  </a:stretch>
                </p:blipFill>
                <p:spPr>
                  <a:xfrm>
                    <a:off x="2346865" y="4251182"/>
                    <a:ext cx="491887" cy="475491"/>
                  </a:xfrm>
                  <a:prstGeom prst="rect">
                    <a:avLst/>
                  </a:prstGeom>
                </p:spPr>
              </p:pic>
            </p:grpSp>
            <p:sp>
              <p:nvSpPr>
                <p:cNvPr id="5" name="Rounded Rectangle 4"/>
                <p:cNvSpPr/>
                <p:nvPr/>
              </p:nvSpPr>
              <p:spPr>
                <a:xfrm>
                  <a:off x="381147" y="4923694"/>
                  <a:ext cx="2741523" cy="449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grpSp>
          <p:pic>
            <p:nvPicPr>
              <p:cNvPr id="8" name="Picture 7"/>
              <p:cNvPicPr>
                <a:picLocks noChangeAspect="1"/>
              </p:cNvPicPr>
              <p:nvPr/>
            </p:nvPicPr>
            <p:blipFill>
              <a:blip r:embed="rId3"/>
              <a:stretch>
                <a:fillRect/>
              </a:stretch>
            </p:blipFill>
            <p:spPr>
              <a:xfrm>
                <a:off x="381146" y="4670627"/>
                <a:ext cx="2741523" cy="448744"/>
              </a:xfrm>
              <a:prstGeom prst="rect">
                <a:avLst/>
              </a:prstGeom>
            </p:spPr>
          </p:pic>
        </p:grpSp>
        <p:pic>
          <p:nvPicPr>
            <p:cNvPr id="13" name="Picture 1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86288" y="4219764"/>
              <a:ext cx="2158595" cy="1519311"/>
            </a:xfrm>
            <a:prstGeom prst="rect">
              <a:avLst/>
            </a:prstGeom>
          </p:spPr>
        </p:pic>
      </p:grpSp>
      <p:grpSp>
        <p:nvGrpSpPr>
          <p:cNvPr id="33" name="Group 32"/>
          <p:cNvGrpSpPr/>
          <p:nvPr/>
        </p:nvGrpSpPr>
        <p:grpSpPr>
          <a:xfrm>
            <a:off x="5077228" y="3305909"/>
            <a:ext cx="2163737" cy="2433166"/>
            <a:chOff x="381146" y="3305909"/>
            <a:chExt cx="2163737" cy="2433166"/>
          </a:xfrm>
        </p:grpSpPr>
        <p:grpSp>
          <p:nvGrpSpPr>
            <p:cNvPr id="34" name="Group 33"/>
            <p:cNvGrpSpPr/>
            <p:nvPr/>
          </p:nvGrpSpPr>
          <p:grpSpPr>
            <a:xfrm>
              <a:off x="381146" y="3305909"/>
              <a:ext cx="2153072" cy="1463040"/>
              <a:chOff x="381146" y="3305908"/>
              <a:chExt cx="2741524" cy="1813463"/>
            </a:xfrm>
          </p:grpSpPr>
          <p:grpSp>
            <p:nvGrpSpPr>
              <p:cNvPr id="36" name="Group 35"/>
              <p:cNvGrpSpPr/>
              <p:nvPr/>
            </p:nvGrpSpPr>
            <p:grpSpPr>
              <a:xfrm>
                <a:off x="381147" y="3305908"/>
                <a:ext cx="2741523" cy="1307660"/>
                <a:chOff x="381147" y="4065563"/>
                <a:chExt cx="2741523" cy="1307660"/>
              </a:xfrm>
            </p:grpSpPr>
            <p:grpSp>
              <p:nvGrpSpPr>
                <p:cNvPr id="38" name="Group 37"/>
                <p:cNvGrpSpPr/>
                <p:nvPr/>
              </p:nvGrpSpPr>
              <p:grpSpPr>
                <a:xfrm>
                  <a:off x="381147" y="4065563"/>
                  <a:ext cx="2741523" cy="801860"/>
                  <a:chOff x="381147" y="4065563"/>
                  <a:chExt cx="2741523" cy="801860"/>
                </a:xfrm>
              </p:grpSpPr>
              <p:sp>
                <p:nvSpPr>
                  <p:cNvPr id="40" name="Rounded Rectangle 39"/>
                  <p:cNvSpPr/>
                  <p:nvPr/>
                </p:nvSpPr>
                <p:spPr>
                  <a:xfrm>
                    <a:off x="381147" y="4065563"/>
                    <a:ext cx="2741523" cy="801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2"/>
                  <a:stretch>
                    <a:fillRect/>
                  </a:stretch>
                </p:blipFill>
                <p:spPr>
                  <a:xfrm>
                    <a:off x="549122" y="4251184"/>
                    <a:ext cx="491887" cy="475491"/>
                  </a:xfrm>
                  <a:prstGeom prst="rect">
                    <a:avLst/>
                  </a:prstGeom>
                </p:spPr>
              </p:pic>
              <p:pic>
                <p:nvPicPr>
                  <p:cNvPr id="43" name="Picture 42"/>
                  <p:cNvPicPr>
                    <a:picLocks noChangeAspect="1"/>
                  </p:cNvPicPr>
                  <p:nvPr/>
                </p:nvPicPr>
                <p:blipFill>
                  <a:blip r:embed="rId2"/>
                  <a:stretch>
                    <a:fillRect/>
                  </a:stretch>
                </p:blipFill>
                <p:spPr>
                  <a:xfrm>
                    <a:off x="1171639" y="4251183"/>
                    <a:ext cx="491887" cy="475491"/>
                  </a:xfrm>
                  <a:prstGeom prst="rect">
                    <a:avLst/>
                  </a:prstGeom>
                </p:spPr>
              </p:pic>
              <p:pic>
                <p:nvPicPr>
                  <p:cNvPr id="45" name="Picture 44"/>
                  <p:cNvPicPr>
                    <a:picLocks noChangeAspect="1"/>
                  </p:cNvPicPr>
                  <p:nvPr/>
                </p:nvPicPr>
                <p:blipFill>
                  <a:blip r:embed="rId2"/>
                  <a:stretch>
                    <a:fillRect/>
                  </a:stretch>
                </p:blipFill>
                <p:spPr>
                  <a:xfrm>
                    <a:off x="1751909" y="4251182"/>
                    <a:ext cx="491887" cy="475491"/>
                  </a:xfrm>
                  <a:prstGeom prst="rect">
                    <a:avLst/>
                  </a:prstGeom>
                </p:spPr>
              </p:pic>
              <p:pic>
                <p:nvPicPr>
                  <p:cNvPr id="46" name="Picture 45"/>
                  <p:cNvPicPr>
                    <a:picLocks noChangeAspect="1"/>
                  </p:cNvPicPr>
                  <p:nvPr/>
                </p:nvPicPr>
                <p:blipFill>
                  <a:blip r:embed="rId2"/>
                  <a:stretch>
                    <a:fillRect/>
                  </a:stretch>
                </p:blipFill>
                <p:spPr>
                  <a:xfrm>
                    <a:off x="2346865" y="4251182"/>
                    <a:ext cx="491887" cy="475491"/>
                  </a:xfrm>
                  <a:prstGeom prst="rect">
                    <a:avLst/>
                  </a:prstGeom>
                </p:spPr>
              </p:pic>
            </p:grpSp>
            <p:sp>
              <p:nvSpPr>
                <p:cNvPr id="39" name="Rounded Rectangle 38"/>
                <p:cNvSpPr/>
                <p:nvPr/>
              </p:nvSpPr>
              <p:spPr>
                <a:xfrm>
                  <a:off x="381147" y="4923694"/>
                  <a:ext cx="2741523" cy="449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grpSp>
          <p:pic>
            <p:nvPicPr>
              <p:cNvPr id="37" name="Picture 36"/>
              <p:cNvPicPr>
                <a:picLocks noChangeAspect="1"/>
              </p:cNvPicPr>
              <p:nvPr/>
            </p:nvPicPr>
            <p:blipFill>
              <a:blip r:embed="rId3"/>
              <a:stretch>
                <a:fillRect/>
              </a:stretch>
            </p:blipFill>
            <p:spPr>
              <a:xfrm>
                <a:off x="381146" y="4670627"/>
                <a:ext cx="2741523" cy="448744"/>
              </a:xfrm>
              <a:prstGeom prst="rect">
                <a:avLst/>
              </a:prstGeom>
            </p:spPr>
          </p:pic>
        </p:grpSp>
        <p:pic>
          <p:nvPicPr>
            <p:cNvPr id="35" name="Picture 3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86288" y="4219764"/>
              <a:ext cx="2158595" cy="1519311"/>
            </a:xfrm>
            <a:prstGeom prst="rect">
              <a:avLst/>
            </a:prstGeom>
          </p:spPr>
        </p:pic>
      </p:grpSp>
      <p:sp>
        <p:nvSpPr>
          <p:cNvPr id="47" name="Rounded Rectangle 46"/>
          <p:cNvSpPr/>
          <p:nvPr/>
        </p:nvSpPr>
        <p:spPr>
          <a:xfrm>
            <a:off x="4926109" y="969579"/>
            <a:ext cx="2380923" cy="53557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loud 47"/>
          <p:cNvSpPr/>
          <p:nvPr/>
        </p:nvSpPr>
        <p:spPr>
          <a:xfrm>
            <a:off x="2643347" y="3396796"/>
            <a:ext cx="2154726" cy="1372153"/>
          </a:xfrm>
          <a:prstGeom prst="cloud">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WAN</a:t>
            </a:r>
          </a:p>
        </p:txBody>
      </p:sp>
      <p:sp>
        <p:nvSpPr>
          <p:cNvPr id="50" name="TextBox 49"/>
          <p:cNvSpPr txBox="1"/>
          <p:nvPr/>
        </p:nvSpPr>
        <p:spPr>
          <a:xfrm>
            <a:off x="4846232" y="1277780"/>
            <a:ext cx="1821332" cy="523220"/>
          </a:xfrm>
          <a:prstGeom prst="rect">
            <a:avLst/>
          </a:prstGeom>
          <a:noFill/>
        </p:spPr>
        <p:txBody>
          <a:bodyPr wrap="none" rtlCol="0">
            <a:spAutoFit/>
          </a:bodyPr>
          <a:lstStyle/>
          <a:p>
            <a:r>
              <a:rPr lang="zh-CN" altLang="en-US" sz="2800" dirty="0" smtClean="0"/>
              <a:t>数据中心</a:t>
            </a:r>
            <a:r>
              <a:rPr lang="en-US" sz="2800" dirty="0" smtClean="0">
                <a:solidFill>
                  <a:schemeClr val="tx1"/>
                </a:solidFill>
              </a:rPr>
              <a:t>2</a:t>
            </a:r>
            <a:endParaRPr lang="en-US" sz="2800" dirty="0">
              <a:solidFill>
                <a:schemeClr val="tx1"/>
              </a:solidFill>
            </a:endParaRPr>
          </a:p>
        </p:txBody>
      </p:sp>
      <p:cxnSp>
        <p:nvCxnSpPr>
          <p:cNvPr id="51" name="Straight Connector 50"/>
          <p:cNvCxnSpPr/>
          <p:nvPr/>
        </p:nvCxnSpPr>
        <p:spPr>
          <a:xfrm flipV="1">
            <a:off x="2386071" y="4638869"/>
            <a:ext cx="638483" cy="3573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35" idx="1"/>
          </p:cNvCxnSpPr>
          <p:nvPr/>
        </p:nvCxnSpPr>
        <p:spPr>
          <a:xfrm>
            <a:off x="4413110" y="4582428"/>
            <a:ext cx="669260" cy="39699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496924" y="1313411"/>
            <a:ext cx="4346917" cy="4616648"/>
          </a:xfrm>
          <a:prstGeom prst="rect">
            <a:avLst/>
          </a:prstGeom>
          <a:noFill/>
        </p:spPr>
        <p:txBody>
          <a:bodyPr wrap="square" rtlCol="0">
            <a:spAutoFit/>
          </a:bodyPr>
          <a:lstStyle/>
          <a:p>
            <a:pPr algn="l"/>
            <a:r>
              <a:rPr lang="zh-CN" altLang="en-US" sz="1400" b="1" dirty="0" smtClean="0">
                <a:solidFill>
                  <a:schemeClr val="tx1"/>
                </a:solidFill>
              </a:rPr>
              <a:t>管理程序</a:t>
            </a:r>
            <a:r>
              <a:rPr lang="en-US" sz="1400" b="1" dirty="0" smtClean="0">
                <a:solidFill>
                  <a:schemeClr val="tx1"/>
                </a:solidFill>
              </a:rPr>
              <a:t> </a:t>
            </a:r>
            <a:r>
              <a:rPr lang="en-US" sz="1400" b="1" dirty="0">
                <a:solidFill>
                  <a:schemeClr val="tx1"/>
                </a:solidFill>
              </a:rPr>
              <a:t>– </a:t>
            </a:r>
            <a:r>
              <a:rPr lang="zh-CN" altLang="en-US" sz="1400" b="1" dirty="0" smtClean="0">
                <a:solidFill>
                  <a:schemeClr val="tx1"/>
                </a:solidFill>
              </a:rPr>
              <a:t>虚拟系统</a:t>
            </a:r>
            <a:endParaRPr lang="en-US" sz="1400" b="1" dirty="0">
              <a:solidFill>
                <a:schemeClr val="tx1"/>
              </a:solidFill>
            </a:endParaRPr>
          </a:p>
          <a:p>
            <a:pPr marL="285750" indent="-285750" algn="l">
              <a:buFont typeface="Arial" panose="020B0604020202020204" pitchFamily="34" charset="0"/>
              <a:buChar char="•"/>
            </a:pPr>
            <a:r>
              <a:rPr lang="zh-CN" altLang="en-US" sz="1400" dirty="0" smtClean="0">
                <a:solidFill>
                  <a:schemeClr val="tx1"/>
                </a:solidFill>
              </a:rPr>
              <a:t>在</a:t>
            </a:r>
            <a:r>
              <a:rPr lang="en-US" altLang="zh-CN" sz="1400" dirty="0" smtClean="0">
                <a:solidFill>
                  <a:schemeClr val="tx1"/>
                </a:solidFill>
              </a:rPr>
              <a:t>ESX</a:t>
            </a:r>
            <a:r>
              <a:rPr lang="zh-CN" altLang="en-US" sz="1400" dirty="0" smtClean="0">
                <a:solidFill>
                  <a:schemeClr val="tx1"/>
                </a:solidFill>
              </a:rPr>
              <a:t>主机之间往返传输中只有</a:t>
            </a:r>
            <a:r>
              <a:rPr lang="en-US" altLang="zh-CN" sz="1400" dirty="0" smtClean="0">
                <a:solidFill>
                  <a:schemeClr val="tx1"/>
                </a:solidFill>
              </a:rPr>
              <a:t>5</a:t>
            </a:r>
            <a:r>
              <a:rPr lang="zh-CN" altLang="en-US" sz="1400" dirty="0" smtClean="0">
                <a:solidFill>
                  <a:schemeClr val="tx1"/>
                </a:solidFill>
              </a:rPr>
              <a:t>毫秒的潜伏期</a:t>
            </a:r>
            <a:endParaRPr lang="en-US" altLang="zh-CN" sz="1400" dirty="0" smtClean="0">
              <a:solidFill>
                <a:schemeClr val="tx1"/>
              </a:solidFill>
            </a:endParaRPr>
          </a:p>
          <a:p>
            <a:pPr marL="285750" indent="-285750" algn="l">
              <a:buFont typeface="Arial" panose="020B0604020202020204" pitchFamily="34" charset="0"/>
              <a:buChar char="•"/>
            </a:pPr>
            <a:r>
              <a:rPr lang="en-US" altLang="zh-CN" sz="1400" dirty="0" smtClean="0">
                <a:solidFill>
                  <a:schemeClr val="tx1"/>
                </a:solidFill>
              </a:rPr>
              <a:t>WAN</a:t>
            </a:r>
            <a:r>
              <a:rPr lang="zh-CN" altLang="en-US" sz="1400" dirty="0" smtClean="0">
                <a:solidFill>
                  <a:schemeClr val="tx1"/>
                </a:solidFill>
              </a:rPr>
              <a:t>带宽</a:t>
            </a:r>
            <a:r>
              <a:rPr lang="en-US" sz="1400" dirty="0" smtClean="0">
                <a:solidFill>
                  <a:schemeClr val="tx1"/>
                </a:solidFill>
              </a:rPr>
              <a:t>≥ </a:t>
            </a:r>
            <a:r>
              <a:rPr lang="en-US" sz="1400" dirty="0">
                <a:solidFill>
                  <a:schemeClr val="tx1"/>
                </a:solidFill>
              </a:rPr>
              <a:t>622 </a:t>
            </a:r>
            <a:r>
              <a:rPr lang="en-US" sz="1400" dirty="0" smtClean="0">
                <a:solidFill>
                  <a:schemeClr val="tx1"/>
                </a:solidFill>
              </a:rPr>
              <a:t>Mbps</a:t>
            </a:r>
            <a:endParaRPr lang="en-US" sz="1400" dirty="0">
              <a:solidFill>
                <a:schemeClr val="tx1"/>
              </a:solidFill>
            </a:endParaRPr>
          </a:p>
          <a:p>
            <a:pPr marL="285750" indent="-285750" algn="l">
              <a:buFont typeface="Arial" panose="020B0604020202020204" pitchFamily="34" charset="0"/>
              <a:buChar char="•"/>
            </a:pPr>
            <a:r>
              <a:rPr lang="zh-CN" altLang="en-US" sz="1400" dirty="0" smtClean="0">
                <a:solidFill>
                  <a:schemeClr val="tx1"/>
                </a:solidFill>
              </a:rPr>
              <a:t>同一</a:t>
            </a:r>
            <a:r>
              <a:rPr lang="en-US" altLang="zh-CN" sz="1400" dirty="0" smtClean="0">
                <a:solidFill>
                  <a:schemeClr val="tx1"/>
                </a:solidFill>
              </a:rPr>
              <a:t>IP</a:t>
            </a:r>
            <a:r>
              <a:rPr lang="zh-CN" altLang="en-US" sz="1400" dirty="0" smtClean="0">
                <a:solidFill>
                  <a:schemeClr val="tx1"/>
                </a:solidFill>
              </a:rPr>
              <a:t>子网和广播区域的信号源和接收器</a:t>
            </a:r>
            <a:endParaRPr lang="en-US" sz="1400" dirty="0">
              <a:solidFill>
                <a:schemeClr val="tx1"/>
              </a:solidFill>
            </a:endParaRPr>
          </a:p>
          <a:p>
            <a:pPr marL="285750" indent="-285750" algn="l">
              <a:buFont typeface="Arial" panose="020B0604020202020204" pitchFamily="34" charset="0"/>
              <a:buChar char="•"/>
            </a:pPr>
            <a:endParaRPr lang="en-US" sz="1400" b="1" dirty="0">
              <a:solidFill>
                <a:schemeClr val="tx1"/>
              </a:solidFill>
            </a:endParaRPr>
          </a:p>
          <a:p>
            <a:pPr algn="l"/>
            <a:r>
              <a:rPr lang="zh-CN" altLang="en-US" sz="1400" dirty="0" smtClean="0">
                <a:solidFill>
                  <a:schemeClr val="tx1"/>
                </a:solidFill>
              </a:rPr>
              <a:t>存储</a:t>
            </a:r>
            <a:endParaRPr lang="en-US" sz="1400" dirty="0">
              <a:solidFill>
                <a:schemeClr val="tx1"/>
              </a:solidFill>
            </a:endParaRPr>
          </a:p>
          <a:p>
            <a:pPr marL="285750" indent="-285750" algn="l">
              <a:buFont typeface="Arial" panose="020B0604020202020204" pitchFamily="34" charset="0"/>
              <a:buChar char="•"/>
            </a:pPr>
            <a:r>
              <a:rPr lang="en-US" altLang="zh-CN" sz="1400" dirty="0" smtClean="0">
                <a:solidFill>
                  <a:schemeClr val="tx1"/>
                </a:solidFill>
              </a:rPr>
              <a:t>VM</a:t>
            </a:r>
            <a:r>
              <a:rPr lang="zh-CN" altLang="en-US" sz="1400" dirty="0" smtClean="0">
                <a:solidFill>
                  <a:schemeClr val="tx1"/>
                </a:solidFill>
              </a:rPr>
              <a:t>在两个数据中心都具有高度的可用性</a:t>
            </a:r>
            <a:endParaRPr lang="en-US" sz="1400" dirty="0">
              <a:solidFill>
                <a:schemeClr val="tx1"/>
              </a:solidFill>
            </a:endParaRPr>
          </a:p>
          <a:p>
            <a:pPr marL="285750" indent="-285750" algn="l">
              <a:buFont typeface="Arial" panose="020B0604020202020204" pitchFamily="34" charset="0"/>
              <a:buChar char="•"/>
            </a:pPr>
            <a:r>
              <a:rPr lang="zh-CN" altLang="en-US" sz="1400" dirty="0" smtClean="0">
                <a:solidFill>
                  <a:schemeClr val="tx1"/>
                </a:solidFill>
              </a:rPr>
              <a:t>可接受应用</a:t>
            </a:r>
            <a:r>
              <a:rPr lang="en-US" sz="1400" dirty="0" smtClean="0">
                <a:solidFill>
                  <a:schemeClr val="tx1"/>
                </a:solidFill>
              </a:rPr>
              <a:t>SLAs</a:t>
            </a:r>
            <a:endParaRPr lang="en-US" sz="1400" dirty="0">
              <a:solidFill>
                <a:schemeClr val="tx1"/>
              </a:solidFill>
            </a:endParaRPr>
          </a:p>
          <a:p>
            <a:pPr marL="285750" indent="-285750" algn="l">
              <a:buFont typeface="Arial" panose="020B0604020202020204" pitchFamily="34" charset="0"/>
              <a:buChar char="•"/>
            </a:pPr>
            <a:endParaRPr lang="en-US" sz="1400" b="1" dirty="0">
              <a:solidFill>
                <a:schemeClr val="tx1"/>
              </a:solidFill>
            </a:endParaRPr>
          </a:p>
          <a:p>
            <a:pPr marL="285750" indent="-285750" algn="l">
              <a:buFont typeface="Arial" panose="020B0604020202020204" pitchFamily="34" charset="0"/>
              <a:buChar char="•"/>
            </a:pPr>
            <a:r>
              <a:rPr lang="zh-CN" altLang="en-US" sz="1400" b="1" dirty="0" smtClean="0">
                <a:solidFill>
                  <a:schemeClr val="tx1"/>
                </a:solidFill>
              </a:rPr>
              <a:t>互联网</a:t>
            </a:r>
            <a:endParaRPr lang="en-US" altLang="zh-CN" sz="1400" b="1" dirty="0" smtClean="0">
              <a:solidFill>
                <a:schemeClr val="tx1"/>
              </a:solidFill>
            </a:endParaRPr>
          </a:p>
          <a:p>
            <a:pPr marL="285750" indent="-285750" algn="l">
              <a:buFont typeface="Arial" panose="020B0604020202020204" pitchFamily="34" charset="0"/>
              <a:buChar char="•"/>
            </a:pPr>
            <a:r>
              <a:rPr lang="en-US" sz="1400" b="1" dirty="0" smtClean="0">
                <a:solidFill>
                  <a:schemeClr val="tx1"/>
                </a:solidFill>
              </a:rPr>
              <a:t>LAN</a:t>
            </a:r>
            <a:r>
              <a:rPr lang="zh-CN" altLang="en-US" sz="1400" b="1" dirty="0" smtClean="0">
                <a:solidFill>
                  <a:schemeClr val="tx1"/>
                </a:solidFill>
              </a:rPr>
              <a:t>在</a:t>
            </a:r>
            <a:r>
              <a:rPr lang="en-US" altLang="zh-CN" sz="1400" b="1" dirty="0" smtClean="0">
                <a:solidFill>
                  <a:schemeClr val="tx1"/>
                </a:solidFill>
              </a:rPr>
              <a:t>WAN</a:t>
            </a:r>
            <a:r>
              <a:rPr lang="zh-CN" altLang="en-US" sz="1400" b="1" dirty="0" smtClean="0">
                <a:solidFill>
                  <a:schemeClr val="tx1"/>
                </a:solidFill>
              </a:rPr>
              <a:t>上的扩张</a:t>
            </a:r>
            <a:r>
              <a:rPr lang="en-US" sz="1400" dirty="0">
                <a:solidFill>
                  <a:schemeClr val="tx1"/>
                </a:solidFill>
              </a:rPr>
              <a:t/>
            </a:r>
            <a:br>
              <a:rPr lang="en-US" sz="1400" dirty="0">
                <a:solidFill>
                  <a:schemeClr val="tx1"/>
                </a:solidFill>
              </a:rPr>
            </a:br>
            <a:r>
              <a:rPr lang="zh-CN" altLang="en-US" sz="1400" dirty="0" smtClean="0">
                <a:solidFill>
                  <a:schemeClr val="tx1"/>
                </a:solidFill>
              </a:rPr>
              <a:t>高度可用性</a:t>
            </a:r>
            <a:r>
              <a:rPr lang="en-US" sz="1400" b="1" dirty="0" smtClean="0">
                <a:solidFill>
                  <a:schemeClr val="tx1"/>
                </a:solidFill>
              </a:rPr>
              <a:t>–</a:t>
            </a:r>
            <a:r>
              <a:rPr lang="zh-CN" altLang="en-US" sz="1400" b="1" dirty="0" smtClean="0">
                <a:solidFill>
                  <a:schemeClr val="tx1"/>
                </a:solidFill>
              </a:rPr>
              <a:t>生成树协议隔离，互联网环路预防</a:t>
            </a:r>
            <a:r>
              <a:rPr lang="en-US" sz="1400" dirty="0">
                <a:solidFill>
                  <a:schemeClr val="tx1"/>
                </a:solidFill>
              </a:rPr>
              <a:t/>
            </a:r>
            <a:br>
              <a:rPr lang="en-US" sz="1400" dirty="0">
                <a:solidFill>
                  <a:schemeClr val="tx1"/>
                </a:solidFill>
              </a:rPr>
            </a:br>
            <a:r>
              <a:rPr lang="en-US" sz="1400" dirty="0">
                <a:solidFill>
                  <a:schemeClr val="tx1"/>
                </a:solidFill>
              </a:rPr>
              <a:t>- </a:t>
            </a:r>
            <a:r>
              <a:rPr lang="zh-CN" altLang="en-US" sz="1400" dirty="0" smtClean="0">
                <a:solidFill>
                  <a:schemeClr val="tx1"/>
                </a:solidFill>
              </a:rPr>
              <a:t>负载平衡</a:t>
            </a:r>
            <a:r>
              <a:rPr lang="en-US" altLang="zh-CN" sz="1400" dirty="0" smtClean="0">
                <a:solidFill>
                  <a:schemeClr val="tx1"/>
                </a:solidFill>
              </a:rPr>
              <a:t>-</a:t>
            </a:r>
            <a:r>
              <a:rPr lang="en-US" sz="1400" dirty="0" smtClean="0">
                <a:solidFill>
                  <a:schemeClr val="tx1"/>
                </a:solidFill>
              </a:rPr>
              <a:t>WAN</a:t>
            </a:r>
            <a:r>
              <a:rPr lang="zh-CN" altLang="en-US" sz="1400" dirty="0" smtClean="0">
                <a:solidFill>
                  <a:schemeClr val="tx1"/>
                </a:solidFill>
              </a:rPr>
              <a:t>宽带的使用</a:t>
            </a:r>
            <a:r>
              <a:rPr lang="en-US" sz="1400" dirty="0">
                <a:solidFill>
                  <a:schemeClr val="tx1"/>
                </a:solidFill>
              </a:rPr>
              <a:t/>
            </a:r>
            <a:br>
              <a:rPr lang="en-US" sz="1400" dirty="0">
                <a:solidFill>
                  <a:schemeClr val="tx1"/>
                </a:solidFill>
              </a:rPr>
            </a:br>
            <a:r>
              <a:rPr lang="en-US" sz="1400" dirty="0">
                <a:solidFill>
                  <a:schemeClr val="tx1"/>
                </a:solidFill>
              </a:rPr>
              <a:t>- </a:t>
            </a:r>
            <a:r>
              <a:rPr lang="zh-CN" altLang="en-US" sz="1400" dirty="0" smtClean="0">
                <a:solidFill>
                  <a:schemeClr val="tx1"/>
                </a:solidFill>
              </a:rPr>
              <a:t>延展性</a:t>
            </a:r>
            <a:r>
              <a:rPr lang="en-US" sz="1400" dirty="0" smtClean="0">
                <a:solidFill>
                  <a:schemeClr val="tx1"/>
                </a:solidFill>
              </a:rPr>
              <a:t>–</a:t>
            </a:r>
            <a:r>
              <a:rPr lang="zh-CN" altLang="en-US" sz="1400" dirty="0" smtClean="0">
                <a:solidFill>
                  <a:schemeClr val="tx1"/>
                </a:solidFill>
              </a:rPr>
              <a:t>移动多重虚拟机</a:t>
            </a:r>
            <a:endParaRPr lang="en-US" sz="1400" dirty="0">
              <a:solidFill>
                <a:schemeClr val="tx1"/>
              </a:solidFill>
            </a:endParaRPr>
          </a:p>
          <a:p>
            <a:pPr marL="285750" indent="-285750" algn="l">
              <a:buFont typeface="Arial" panose="020B0604020202020204" pitchFamily="34" charset="0"/>
              <a:buChar char="•"/>
            </a:pPr>
            <a:r>
              <a:rPr lang="zh-CN" altLang="en-US" sz="1400" b="1" dirty="0" smtClean="0">
                <a:solidFill>
                  <a:schemeClr val="tx1"/>
                </a:solidFill>
              </a:rPr>
              <a:t>路径优化</a:t>
            </a:r>
            <a:r>
              <a:rPr lang="en-US" sz="1400" dirty="0" smtClean="0">
                <a:solidFill>
                  <a:schemeClr val="tx1"/>
                </a:solidFill>
              </a:rPr>
              <a:t>–</a:t>
            </a:r>
            <a:r>
              <a:rPr lang="zh-CN" altLang="en-US" sz="1400" dirty="0" smtClean="0">
                <a:solidFill>
                  <a:schemeClr val="tx1"/>
                </a:solidFill>
              </a:rPr>
              <a:t>到达当前数据中心站点的</a:t>
            </a:r>
            <a:r>
              <a:rPr lang="en-US" altLang="zh-CN" sz="1400" dirty="0" smtClean="0">
                <a:solidFill>
                  <a:schemeClr val="tx1"/>
                </a:solidFill>
              </a:rPr>
              <a:t>VM</a:t>
            </a:r>
            <a:endParaRPr lang="en-US" sz="1400" dirty="0">
              <a:solidFill>
                <a:schemeClr val="tx1"/>
              </a:solidFill>
            </a:endParaRPr>
          </a:p>
          <a:p>
            <a:pPr marL="285750" indent="-285750" algn="l">
              <a:buFont typeface="Arial" panose="020B0604020202020204" pitchFamily="34" charset="0"/>
              <a:buChar char="•"/>
            </a:pPr>
            <a:r>
              <a:rPr lang="zh-CN" altLang="en-US" sz="1400" b="1" dirty="0" smtClean="0">
                <a:solidFill>
                  <a:schemeClr val="tx1"/>
                </a:solidFill>
              </a:rPr>
              <a:t>可视性和颗粒度</a:t>
            </a:r>
            <a:r>
              <a:rPr lang="en-US" sz="1400" dirty="0" smtClean="0">
                <a:solidFill>
                  <a:schemeClr val="tx1"/>
                </a:solidFill>
              </a:rPr>
              <a:t>–</a:t>
            </a:r>
            <a:r>
              <a:rPr lang="zh-CN" altLang="en-US" sz="1400" dirty="0" smtClean="0">
                <a:solidFill>
                  <a:schemeClr val="tx1"/>
                </a:solidFill>
              </a:rPr>
              <a:t>基于服务质量、安全、服务开通和流量可视性的端到端一致性</a:t>
            </a:r>
            <a:r>
              <a:rPr lang="en-US" sz="1400" dirty="0">
                <a:solidFill>
                  <a:schemeClr val="tx1"/>
                </a:solidFill>
              </a:rPr>
              <a:t/>
            </a:r>
            <a:br>
              <a:rPr lang="en-US" sz="1400" dirty="0">
                <a:solidFill>
                  <a:schemeClr val="tx1"/>
                </a:solidFill>
              </a:rPr>
            </a:br>
            <a:r>
              <a:rPr lang="en-US" sz="1400" dirty="0">
                <a:solidFill>
                  <a:schemeClr val="tx1"/>
                </a:solidFill>
              </a:rPr>
              <a:t/>
            </a:r>
            <a:br>
              <a:rPr lang="en-US" sz="1400" dirty="0">
                <a:solidFill>
                  <a:schemeClr val="tx1"/>
                </a:solidFill>
              </a:rPr>
            </a:br>
            <a:r>
              <a:rPr lang="en-US" sz="1400" dirty="0">
                <a:solidFill>
                  <a:schemeClr val="tx1"/>
                </a:solidFill>
              </a:rPr>
              <a:t/>
            </a:r>
            <a:br>
              <a:rPr lang="en-US" sz="1400" dirty="0">
                <a:solidFill>
                  <a:schemeClr val="tx1"/>
                </a:solidFill>
              </a:rPr>
            </a:br>
            <a:r>
              <a:rPr lang="en-US" sz="1400" dirty="0">
                <a:solidFill>
                  <a:schemeClr val="tx1"/>
                </a:solidFill>
              </a:rPr>
              <a:t/>
            </a:r>
            <a:br>
              <a:rPr lang="en-US" sz="1400" dirty="0">
                <a:solidFill>
                  <a:schemeClr val="tx1"/>
                </a:solidFill>
              </a:rPr>
            </a:br>
            <a:endParaRPr lang="en-US" sz="1400" dirty="0">
              <a:solidFill>
                <a:schemeClr val="tx1"/>
              </a:solidFill>
            </a:endParaRPr>
          </a:p>
        </p:txBody>
      </p:sp>
    </p:spTree>
    <p:extLst>
      <p:ext uri="{BB962C8B-B14F-4D97-AF65-F5344CB8AC3E}">
        <p14:creationId xmlns="" xmlns:p14="http://schemas.microsoft.com/office/powerpoint/2010/main" val="85417908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2">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2">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2">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2">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2">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2">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2">
                                            <p:txEl>
                                              <p:pRg st="11" end="1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p:cNvSpPr txBox="1"/>
          <p:nvPr/>
        </p:nvSpPr>
        <p:spPr>
          <a:xfrm>
            <a:off x="32060" y="106611"/>
            <a:ext cx="8280400" cy="523220"/>
          </a:xfrm>
          <a:prstGeom prst="rect">
            <a:avLst/>
          </a:prstGeom>
          <a:noFill/>
        </p:spPr>
        <p:txBody>
          <a:bodyPr wrap="square" rtlCol="0">
            <a:spAutoFit/>
          </a:bodyPr>
          <a:lstStyle/>
          <a:p>
            <a:r>
              <a:rPr lang="zh-CN" altLang="en-US" sz="2800" b="1" dirty="0" smtClean="0">
                <a:solidFill>
                  <a:schemeClr val="bg1"/>
                </a:solidFill>
              </a:rPr>
              <a:t>虚拟机迁移挑战</a:t>
            </a:r>
            <a:r>
              <a:rPr lang="en-US" altLang="en-US" sz="2800" b="1" dirty="0" smtClean="0">
                <a:solidFill>
                  <a:schemeClr val="bg1"/>
                </a:solidFill>
              </a:rPr>
              <a:t>– </a:t>
            </a:r>
            <a:r>
              <a:rPr lang="en-US" altLang="en-US" sz="2800" b="1" dirty="0">
                <a:solidFill>
                  <a:schemeClr val="bg1"/>
                </a:solidFill>
              </a:rPr>
              <a:t>Cisco </a:t>
            </a:r>
            <a:r>
              <a:rPr lang="zh-CN" altLang="en-US" sz="2800" b="1" dirty="0" smtClean="0">
                <a:solidFill>
                  <a:schemeClr val="bg1"/>
                </a:solidFill>
              </a:rPr>
              <a:t>的最佳实践</a:t>
            </a:r>
            <a:endParaRPr lang="en-US" sz="2800" b="1" dirty="0">
              <a:solidFill>
                <a:schemeClr val="bg1"/>
              </a:solidFill>
            </a:endParaRPr>
          </a:p>
        </p:txBody>
      </p:sp>
      <p:sp>
        <p:nvSpPr>
          <p:cNvPr id="6" name="Rectangle 1"/>
          <p:cNvSpPr>
            <a:spLocks noChangeArrowheads="1"/>
          </p:cNvSpPr>
          <p:nvPr/>
        </p:nvSpPr>
        <p:spPr bwMode="auto">
          <a:xfrm>
            <a:off x="0" y="188831"/>
            <a:ext cx="32060" cy="795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2060672" y="1121563"/>
            <a:ext cx="7656928" cy="5180056"/>
          </a:xfrm>
          <a:prstGeom prst="rect">
            <a:avLst/>
          </a:prstGeom>
        </p:spPr>
      </p:pic>
      <p:sp>
        <p:nvSpPr>
          <p:cNvPr id="3" name="TextBox 2"/>
          <p:cNvSpPr txBox="1"/>
          <p:nvPr/>
        </p:nvSpPr>
        <p:spPr>
          <a:xfrm>
            <a:off x="2438986" y="6116953"/>
            <a:ext cx="2736647" cy="369332"/>
          </a:xfrm>
          <a:prstGeom prst="rect">
            <a:avLst/>
          </a:prstGeom>
          <a:noFill/>
        </p:spPr>
        <p:txBody>
          <a:bodyPr wrap="none" rtlCol="0">
            <a:spAutoFit/>
          </a:bodyPr>
          <a:lstStyle/>
          <a:p>
            <a:r>
              <a:rPr lang="zh-CN" altLang="en-US" dirty="0" smtClean="0"/>
              <a:t>信息来源：</a:t>
            </a:r>
            <a:r>
              <a:rPr lang="en-US" dirty="0" smtClean="0"/>
              <a:t> Cisco </a:t>
            </a:r>
            <a:r>
              <a:rPr lang="zh-CN" altLang="en-US" dirty="0" smtClean="0"/>
              <a:t>白皮书</a:t>
            </a:r>
            <a:endParaRPr lang="en-US" dirty="0"/>
          </a:p>
        </p:txBody>
      </p:sp>
    </p:spTree>
    <p:extLst>
      <p:ext uri="{BB962C8B-B14F-4D97-AF65-F5344CB8AC3E}">
        <p14:creationId xmlns="" xmlns:p14="http://schemas.microsoft.com/office/powerpoint/2010/main" val="24591716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72800" cy="1143000"/>
          </a:xfrm>
        </p:spPr>
        <p:txBody>
          <a:bodyPr/>
          <a:lstStyle/>
          <a:p>
            <a:r>
              <a:rPr lang="zh-CN" altLang="en-US" dirty="0" smtClean="0">
                <a:solidFill>
                  <a:schemeClr val="bg1"/>
                </a:solidFill>
              </a:rPr>
              <a:t>灾难恢复</a:t>
            </a:r>
            <a:r>
              <a:rPr lang="en-US" altLang="zh-TW" dirty="0" smtClean="0">
                <a:solidFill>
                  <a:schemeClr val="bg1"/>
                </a:solidFill>
              </a:rPr>
              <a:t>– </a:t>
            </a:r>
            <a:r>
              <a:rPr lang="zh-CN" altLang="en-US" dirty="0" smtClean="0">
                <a:solidFill>
                  <a:schemeClr val="bg1"/>
                </a:solidFill>
              </a:rPr>
              <a:t>我们的解决方案</a:t>
            </a:r>
            <a:endParaRPr lang="zh-TW" altLang="en-US" dirty="0">
              <a:solidFill>
                <a:schemeClr val="bg1"/>
              </a:solidFill>
            </a:endParaRPr>
          </a:p>
        </p:txBody>
      </p:sp>
      <p:pic>
        <p:nvPicPr>
          <p:cNvPr id="4" name="Picture 3"/>
          <p:cNvPicPr>
            <a:picLocks noChangeAspect="1"/>
          </p:cNvPicPr>
          <p:nvPr/>
        </p:nvPicPr>
        <p:blipFill>
          <a:blip r:embed="rId2" cstate="print"/>
          <a:stretch>
            <a:fillRect/>
          </a:stretch>
        </p:blipFill>
        <p:spPr>
          <a:xfrm>
            <a:off x="483969" y="2354342"/>
            <a:ext cx="3103647" cy="2491813"/>
          </a:xfrm>
          <a:prstGeom prst="rect">
            <a:avLst/>
          </a:prstGeom>
        </p:spPr>
      </p:pic>
      <p:sp>
        <p:nvSpPr>
          <p:cNvPr id="5" name="TextBox 4"/>
          <p:cNvSpPr txBox="1"/>
          <p:nvPr/>
        </p:nvSpPr>
        <p:spPr>
          <a:xfrm>
            <a:off x="597443" y="4953729"/>
            <a:ext cx="2876695" cy="307777"/>
          </a:xfrm>
          <a:prstGeom prst="rect">
            <a:avLst/>
          </a:prstGeom>
          <a:noFill/>
        </p:spPr>
        <p:txBody>
          <a:bodyPr wrap="square" lIns="91440" tIns="45720" rIns="91440" bIns="45720" rtlCol="0">
            <a:spAutoFit/>
          </a:bodyPr>
          <a:lstStyle/>
          <a:p>
            <a:r>
              <a:rPr lang="zh-CN" altLang="en-US" sz="1400" dirty="0" smtClean="0"/>
              <a:t>信息来源：</a:t>
            </a:r>
            <a:r>
              <a:rPr lang="en-US" sz="1400" dirty="0" smtClean="0"/>
              <a:t> Cisco </a:t>
            </a:r>
            <a:r>
              <a:rPr lang="zh-CN" altLang="en-US" sz="1400" dirty="0" smtClean="0"/>
              <a:t>白皮书</a:t>
            </a:r>
            <a:endParaRPr lang="en-US" sz="1400" dirty="0"/>
          </a:p>
        </p:txBody>
      </p:sp>
      <p:pic>
        <p:nvPicPr>
          <p:cNvPr id="3" name="Picture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624105" y="2681737"/>
            <a:ext cx="3026065" cy="1804495"/>
          </a:xfrm>
          <a:prstGeom prst="rect">
            <a:avLst/>
          </a:prstGeom>
        </p:spPr>
      </p:pic>
      <p:sp>
        <p:nvSpPr>
          <p:cNvPr id="7" name="TextBox 6"/>
          <p:cNvSpPr txBox="1"/>
          <p:nvPr/>
        </p:nvSpPr>
        <p:spPr>
          <a:xfrm>
            <a:off x="4526810" y="4953731"/>
            <a:ext cx="2876695" cy="512897"/>
          </a:xfrm>
          <a:prstGeom prst="rect">
            <a:avLst/>
          </a:prstGeom>
          <a:noFill/>
        </p:spPr>
        <p:txBody>
          <a:bodyPr wrap="square" lIns="91440" tIns="45720" rIns="91440" bIns="45720" rtlCol="0">
            <a:spAutoFit/>
          </a:bodyPr>
          <a:lstStyle/>
          <a:p>
            <a:pPr defTabSz="685783"/>
            <a:r>
              <a:rPr lang="zh-CN" altLang="en-US" sz="1400" dirty="0" smtClean="0"/>
              <a:t>信息来源：</a:t>
            </a:r>
            <a:r>
              <a:rPr lang="en-US" sz="1333" b="0" i="0" kern="0" dirty="0" smtClean="0">
                <a:solidFill>
                  <a:sysClr val="windowText" lastClr="000000"/>
                </a:solidFill>
              </a:rPr>
              <a:t>SRM </a:t>
            </a:r>
            <a:r>
              <a:rPr lang="zh-CN" altLang="en-US" sz="1333" b="0" i="0" kern="0" dirty="0" smtClean="0">
                <a:solidFill>
                  <a:sysClr val="windowText" lastClr="000000"/>
                </a:solidFill>
              </a:rPr>
              <a:t>虚拟机系统</a:t>
            </a:r>
            <a:r>
              <a:rPr lang="en-US" sz="1333" b="0" i="0" kern="0" dirty="0" smtClean="0">
                <a:solidFill>
                  <a:sysClr val="windowText" lastClr="000000"/>
                </a:solidFill>
              </a:rPr>
              <a:t>( NSX</a:t>
            </a:r>
            <a:r>
              <a:rPr lang="zh-CN" altLang="en-US" sz="1333" b="0" i="0" kern="0" dirty="0" smtClean="0">
                <a:solidFill>
                  <a:sysClr val="windowText" lastClr="000000"/>
                </a:solidFill>
              </a:rPr>
              <a:t>最新发布</a:t>
            </a:r>
            <a:r>
              <a:rPr lang="en-US" sz="1333" b="0" i="0" kern="0" dirty="0" smtClean="0">
                <a:solidFill>
                  <a:sysClr val="windowText" lastClr="000000"/>
                </a:solidFill>
              </a:rPr>
              <a:t>)</a:t>
            </a:r>
            <a:endParaRPr lang="en-US" sz="1333" b="0" i="0" kern="0" dirty="0">
              <a:solidFill>
                <a:sysClr val="windowText" lastClr="000000"/>
              </a:solidFill>
            </a:endParaRPr>
          </a:p>
        </p:txBody>
      </p:sp>
      <p:sp>
        <p:nvSpPr>
          <p:cNvPr id="77" name="TextBox 76"/>
          <p:cNvSpPr txBox="1"/>
          <p:nvPr/>
        </p:nvSpPr>
        <p:spPr>
          <a:xfrm>
            <a:off x="8534401" y="4953000"/>
            <a:ext cx="2876695" cy="297454"/>
          </a:xfrm>
          <a:prstGeom prst="rect">
            <a:avLst/>
          </a:prstGeom>
          <a:noFill/>
        </p:spPr>
        <p:txBody>
          <a:bodyPr wrap="square" lIns="91440" tIns="45720" rIns="91440" bIns="45720" rtlCol="0">
            <a:spAutoFit/>
          </a:bodyPr>
          <a:lstStyle/>
          <a:p>
            <a:pPr defTabSz="685783" fontAlgn="auto">
              <a:lnSpc>
                <a:spcPct val="100000"/>
              </a:lnSpc>
              <a:spcBef>
                <a:spcPts val="0"/>
              </a:spcBef>
              <a:spcAft>
                <a:spcPts val="0"/>
              </a:spcAft>
              <a:buClrTx/>
            </a:pPr>
            <a:r>
              <a:rPr lang="zh-CN" altLang="en-US" sz="1333" b="0" i="0" kern="0" dirty="0" smtClean="0">
                <a:solidFill>
                  <a:sysClr val="windowText" lastClr="000000"/>
                </a:solidFill>
              </a:rPr>
              <a:t>单一</a:t>
            </a:r>
            <a:r>
              <a:rPr lang="en-US" altLang="zh-CN" sz="1333" b="0" i="0" kern="0" dirty="0" smtClean="0">
                <a:solidFill>
                  <a:sysClr val="windowText" lastClr="000000"/>
                </a:solidFill>
              </a:rPr>
              <a:t>LAN</a:t>
            </a:r>
            <a:r>
              <a:rPr lang="zh-CN" altLang="en-US" sz="1333" b="0" i="0" kern="0" dirty="0" smtClean="0">
                <a:solidFill>
                  <a:sysClr val="windowText" lastClr="000000"/>
                </a:solidFill>
              </a:rPr>
              <a:t>设计</a:t>
            </a:r>
            <a:endParaRPr lang="en-US" sz="1333" b="0" i="0" kern="0" dirty="0">
              <a:solidFill>
                <a:sysClr val="windowText" lastClr="000000"/>
              </a:solidFill>
            </a:endParaRPr>
          </a:p>
        </p:txBody>
      </p:sp>
      <p:sp>
        <p:nvSpPr>
          <p:cNvPr id="8" name="Rounded Rectangle 7"/>
          <p:cNvSpPr/>
          <p:nvPr/>
        </p:nvSpPr>
        <p:spPr>
          <a:xfrm>
            <a:off x="8602193" y="2877345"/>
            <a:ext cx="613257" cy="1623948"/>
          </a:xfrm>
          <a:prstGeom prst="roundRect">
            <a:avLst/>
          </a:prstGeom>
          <a:solidFill>
            <a:srgbClr val="FF863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fontAlgn="auto">
              <a:lnSpc>
                <a:spcPct val="100000"/>
              </a:lnSpc>
              <a:spcBef>
                <a:spcPts val="0"/>
              </a:spcBef>
              <a:spcAft>
                <a:spcPts val="0"/>
              </a:spcAft>
              <a:buClrTx/>
            </a:pPr>
            <a:endParaRPr lang="en-US" sz="1067" b="0" i="0" kern="0" dirty="0">
              <a:solidFill>
                <a:sysClr val="windowText" lastClr="000000"/>
              </a:solidFill>
            </a:endParaRPr>
          </a:p>
        </p:txBody>
      </p:sp>
      <p:sp>
        <p:nvSpPr>
          <p:cNvPr id="9" name="TextBox 8"/>
          <p:cNvSpPr txBox="1"/>
          <p:nvPr/>
        </p:nvSpPr>
        <p:spPr>
          <a:xfrm>
            <a:off x="8504198" y="2472114"/>
            <a:ext cx="693453" cy="338554"/>
          </a:xfrm>
          <a:prstGeom prst="rect">
            <a:avLst/>
          </a:prstGeom>
          <a:noFill/>
        </p:spPr>
        <p:txBody>
          <a:bodyPr wrap="square" rtlCol="0">
            <a:spAutoFit/>
          </a:bodyPr>
          <a:lstStyle/>
          <a:p>
            <a:pPr defTabSz="685783" fontAlgn="auto">
              <a:lnSpc>
                <a:spcPct val="100000"/>
              </a:lnSpc>
              <a:spcBef>
                <a:spcPts val="0"/>
              </a:spcBef>
              <a:spcAft>
                <a:spcPts val="0"/>
              </a:spcAft>
              <a:buClrTx/>
            </a:pPr>
            <a:r>
              <a:rPr lang="en-US" sz="800" b="0" i="0" kern="0" dirty="0">
                <a:solidFill>
                  <a:sysClr val="windowText" lastClr="000000"/>
                </a:solidFill>
              </a:rPr>
              <a:t>Data Center 1</a:t>
            </a:r>
          </a:p>
        </p:txBody>
      </p:sp>
      <p:grpSp>
        <p:nvGrpSpPr>
          <p:cNvPr id="11" name="Group 9"/>
          <p:cNvGrpSpPr/>
          <p:nvPr/>
        </p:nvGrpSpPr>
        <p:grpSpPr>
          <a:xfrm>
            <a:off x="8636000" y="3578252"/>
            <a:ext cx="524496" cy="1117600"/>
            <a:chOff x="381146" y="3305909"/>
            <a:chExt cx="2163737" cy="2433166"/>
          </a:xfrm>
        </p:grpSpPr>
        <p:grpSp>
          <p:nvGrpSpPr>
            <p:cNvPr id="13" name="Group 10"/>
            <p:cNvGrpSpPr/>
            <p:nvPr/>
          </p:nvGrpSpPr>
          <p:grpSpPr>
            <a:xfrm>
              <a:off x="381146" y="3305909"/>
              <a:ext cx="2153072" cy="1463040"/>
              <a:chOff x="381146" y="3305908"/>
              <a:chExt cx="2741524" cy="1813463"/>
            </a:xfrm>
          </p:grpSpPr>
          <p:grpSp>
            <p:nvGrpSpPr>
              <p:cNvPr id="15" name="Group 12"/>
              <p:cNvGrpSpPr/>
              <p:nvPr/>
            </p:nvGrpSpPr>
            <p:grpSpPr>
              <a:xfrm>
                <a:off x="381147" y="3305908"/>
                <a:ext cx="2741523" cy="1282267"/>
                <a:chOff x="381147" y="4065563"/>
                <a:chExt cx="2741523" cy="1282267"/>
              </a:xfrm>
            </p:grpSpPr>
            <p:grpSp>
              <p:nvGrpSpPr>
                <p:cNvPr id="25" name="Group 14"/>
                <p:cNvGrpSpPr/>
                <p:nvPr/>
              </p:nvGrpSpPr>
              <p:grpSpPr>
                <a:xfrm>
                  <a:off x="381147" y="4065563"/>
                  <a:ext cx="2741523" cy="801860"/>
                  <a:chOff x="381147" y="4065563"/>
                  <a:chExt cx="2741523" cy="801860"/>
                </a:xfrm>
              </p:grpSpPr>
              <p:sp>
                <p:nvSpPr>
                  <p:cNvPr id="17" name="Rounded Rectangle 16"/>
                  <p:cNvSpPr/>
                  <p:nvPr/>
                </p:nvSpPr>
                <p:spPr>
                  <a:xfrm>
                    <a:off x="381147" y="4065563"/>
                    <a:ext cx="2741523" cy="801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fontAlgn="auto">
                      <a:lnSpc>
                        <a:spcPct val="100000"/>
                      </a:lnSpc>
                      <a:spcBef>
                        <a:spcPts val="0"/>
                      </a:spcBef>
                      <a:spcAft>
                        <a:spcPts val="0"/>
                      </a:spcAft>
                      <a:buClrTx/>
                    </a:pPr>
                    <a:endParaRPr lang="en-US" sz="800" b="0" i="0" kern="0" dirty="0">
                      <a:solidFill>
                        <a:sysClr val="windowText" lastClr="000000"/>
                      </a:solidFill>
                    </a:endParaRPr>
                  </a:p>
                </p:txBody>
              </p:sp>
              <p:pic>
                <p:nvPicPr>
                  <p:cNvPr id="18" name="Picture 17"/>
                  <p:cNvPicPr>
                    <a:picLocks noChangeAspect="1"/>
                  </p:cNvPicPr>
                  <p:nvPr/>
                </p:nvPicPr>
                <p:blipFill>
                  <a:blip r:embed="rId4" cstate="print"/>
                  <a:stretch>
                    <a:fillRect/>
                  </a:stretch>
                </p:blipFill>
                <p:spPr>
                  <a:xfrm>
                    <a:off x="549122" y="4251184"/>
                    <a:ext cx="491887" cy="475491"/>
                  </a:xfrm>
                  <a:prstGeom prst="rect">
                    <a:avLst/>
                  </a:prstGeom>
                </p:spPr>
              </p:pic>
              <p:pic>
                <p:nvPicPr>
                  <p:cNvPr id="19" name="Picture 18"/>
                  <p:cNvPicPr>
                    <a:picLocks noChangeAspect="1"/>
                  </p:cNvPicPr>
                  <p:nvPr/>
                </p:nvPicPr>
                <p:blipFill>
                  <a:blip r:embed="rId4" cstate="print"/>
                  <a:stretch>
                    <a:fillRect/>
                  </a:stretch>
                </p:blipFill>
                <p:spPr>
                  <a:xfrm>
                    <a:off x="1171639" y="4251183"/>
                    <a:ext cx="491887" cy="475491"/>
                  </a:xfrm>
                  <a:prstGeom prst="rect">
                    <a:avLst/>
                  </a:prstGeom>
                </p:spPr>
              </p:pic>
              <p:pic>
                <p:nvPicPr>
                  <p:cNvPr id="20" name="Picture 19"/>
                  <p:cNvPicPr>
                    <a:picLocks noChangeAspect="1"/>
                  </p:cNvPicPr>
                  <p:nvPr/>
                </p:nvPicPr>
                <p:blipFill>
                  <a:blip r:embed="rId4" cstate="print"/>
                  <a:stretch>
                    <a:fillRect/>
                  </a:stretch>
                </p:blipFill>
                <p:spPr>
                  <a:xfrm>
                    <a:off x="1751909" y="4251182"/>
                    <a:ext cx="491887" cy="475491"/>
                  </a:xfrm>
                  <a:prstGeom prst="rect">
                    <a:avLst/>
                  </a:prstGeom>
                </p:spPr>
              </p:pic>
              <p:pic>
                <p:nvPicPr>
                  <p:cNvPr id="21" name="Picture 20"/>
                  <p:cNvPicPr>
                    <a:picLocks noChangeAspect="1"/>
                  </p:cNvPicPr>
                  <p:nvPr/>
                </p:nvPicPr>
                <p:blipFill>
                  <a:blip r:embed="rId4" cstate="print"/>
                  <a:stretch>
                    <a:fillRect/>
                  </a:stretch>
                </p:blipFill>
                <p:spPr>
                  <a:xfrm>
                    <a:off x="2346865" y="4251182"/>
                    <a:ext cx="491887" cy="475491"/>
                  </a:xfrm>
                  <a:prstGeom prst="rect">
                    <a:avLst/>
                  </a:prstGeom>
                </p:spPr>
              </p:pic>
            </p:grpSp>
            <p:sp>
              <p:nvSpPr>
                <p:cNvPr id="16" name="Rounded Rectangle 15"/>
                <p:cNvSpPr/>
                <p:nvPr/>
              </p:nvSpPr>
              <p:spPr>
                <a:xfrm>
                  <a:off x="381147" y="4898302"/>
                  <a:ext cx="2741521" cy="449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fontAlgn="auto">
                    <a:lnSpc>
                      <a:spcPct val="100000"/>
                    </a:lnSpc>
                    <a:spcBef>
                      <a:spcPts val="0"/>
                    </a:spcBef>
                    <a:spcAft>
                      <a:spcPts val="0"/>
                    </a:spcAft>
                    <a:buClrTx/>
                  </a:pPr>
                  <a:r>
                    <a:rPr lang="en-US" sz="533" b="0" i="0" kern="0" dirty="0">
                      <a:solidFill>
                        <a:sysClr val="windowText" lastClr="000000"/>
                      </a:solidFill>
                    </a:rPr>
                    <a:t>VMware </a:t>
                  </a:r>
                  <a:r>
                    <a:rPr lang="en-US" sz="533" b="0" i="0" kern="0" dirty="0" err="1">
                      <a:solidFill>
                        <a:sysClr val="windowText" lastClr="000000"/>
                      </a:solidFill>
                    </a:rPr>
                    <a:t>ESXi</a:t>
                  </a:r>
                  <a:endParaRPr lang="en-US" sz="533" b="0" i="0" kern="0" dirty="0">
                    <a:solidFill>
                      <a:sysClr val="windowText" lastClr="000000"/>
                    </a:solidFill>
                  </a:endParaRPr>
                </a:p>
              </p:txBody>
            </p:sp>
          </p:grpSp>
          <p:pic>
            <p:nvPicPr>
              <p:cNvPr id="14" name="Picture 13"/>
              <p:cNvPicPr>
                <a:picLocks noChangeAspect="1"/>
              </p:cNvPicPr>
              <p:nvPr/>
            </p:nvPicPr>
            <p:blipFill>
              <a:blip r:embed="rId5" cstate="print"/>
              <a:stretch>
                <a:fillRect/>
              </a:stretch>
            </p:blipFill>
            <p:spPr>
              <a:xfrm>
                <a:off x="381146" y="4670627"/>
                <a:ext cx="2741523" cy="448744"/>
              </a:xfrm>
              <a:prstGeom prst="rect">
                <a:avLst/>
              </a:prstGeom>
            </p:spPr>
          </p:pic>
        </p:grpSp>
        <p:pic>
          <p:nvPicPr>
            <p:cNvPr id="12" name="Picture 11"/>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86288" y="4219764"/>
              <a:ext cx="2158595" cy="1519311"/>
            </a:xfrm>
            <a:prstGeom prst="rect">
              <a:avLst/>
            </a:prstGeom>
          </p:spPr>
        </p:pic>
      </p:grpSp>
      <p:cxnSp>
        <p:nvCxnSpPr>
          <p:cNvPr id="23" name="Straight Connector 22"/>
          <p:cNvCxnSpPr/>
          <p:nvPr/>
        </p:nvCxnSpPr>
        <p:spPr>
          <a:xfrm>
            <a:off x="9215449" y="3948464"/>
            <a:ext cx="6037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096524" y="3955629"/>
            <a:ext cx="681805" cy="78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9309969" y="3863200"/>
            <a:ext cx="150864" cy="193811"/>
          </a:xfrm>
          <a:prstGeom prst="rect">
            <a:avLst/>
          </a:prstGeom>
          <a:solidFill>
            <a:srgbClr val="FF6600"/>
          </a:solidFill>
          <a:ln w="127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defTabSz="914377">
              <a:lnSpc>
                <a:spcPct val="100000"/>
              </a:lnSpc>
              <a:spcBef>
                <a:spcPct val="0"/>
              </a:spcBef>
              <a:buClrTx/>
            </a:pPr>
            <a:r>
              <a:rPr lang="en-GB" sz="800" b="0" i="0" dirty="0">
                <a:solidFill>
                  <a:schemeClr val="bg1"/>
                </a:solidFill>
                <a:latin typeface="Arial" charset="0"/>
              </a:rPr>
              <a:t>TN</a:t>
            </a:r>
          </a:p>
        </p:txBody>
      </p:sp>
      <p:sp>
        <p:nvSpPr>
          <p:cNvPr id="41" name="Rectangle 40"/>
          <p:cNvSpPr/>
          <p:nvPr/>
        </p:nvSpPr>
        <p:spPr bwMode="auto">
          <a:xfrm flipH="1">
            <a:off x="10416704" y="3848477"/>
            <a:ext cx="149697" cy="190123"/>
          </a:xfrm>
          <a:prstGeom prst="rect">
            <a:avLst/>
          </a:prstGeom>
          <a:solidFill>
            <a:srgbClr val="FF6600"/>
          </a:solidFill>
          <a:ln w="12700"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defTabSz="914377">
              <a:lnSpc>
                <a:spcPct val="100000"/>
              </a:lnSpc>
              <a:spcBef>
                <a:spcPct val="0"/>
              </a:spcBef>
              <a:buClrTx/>
            </a:pPr>
            <a:r>
              <a:rPr lang="en-GB" sz="800" b="0" i="0" dirty="0">
                <a:solidFill>
                  <a:schemeClr val="bg1"/>
                </a:solidFill>
                <a:latin typeface="Arial" charset="0"/>
              </a:rPr>
              <a:t>TN</a:t>
            </a:r>
          </a:p>
        </p:txBody>
      </p:sp>
      <p:sp>
        <p:nvSpPr>
          <p:cNvPr id="62" name="Rounded Rectangle 61"/>
          <p:cNvSpPr/>
          <p:nvPr/>
        </p:nvSpPr>
        <p:spPr>
          <a:xfrm>
            <a:off x="10628968" y="2808104"/>
            <a:ext cx="648632" cy="1693189"/>
          </a:xfrm>
          <a:prstGeom prst="roundRect">
            <a:avLst/>
          </a:prstGeom>
          <a:solidFill>
            <a:srgbClr val="FF863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fontAlgn="auto">
              <a:lnSpc>
                <a:spcPct val="100000"/>
              </a:lnSpc>
              <a:spcBef>
                <a:spcPts val="0"/>
              </a:spcBef>
              <a:spcAft>
                <a:spcPts val="0"/>
              </a:spcAft>
              <a:buClrTx/>
            </a:pPr>
            <a:endParaRPr lang="en-US" sz="1067" b="0" i="0" kern="0" dirty="0">
              <a:solidFill>
                <a:sysClr val="windowText" lastClr="000000"/>
              </a:solidFill>
            </a:endParaRPr>
          </a:p>
        </p:txBody>
      </p:sp>
      <p:sp>
        <p:nvSpPr>
          <p:cNvPr id="63" name="TextBox 62"/>
          <p:cNvSpPr txBox="1"/>
          <p:nvPr/>
        </p:nvSpPr>
        <p:spPr>
          <a:xfrm>
            <a:off x="10567078" y="2472114"/>
            <a:ext cx="693453" cy="338554"/>
          </a:xfrm>
          <a:prstGeom prst="rect">
            <a:avLst/>
          </a:prstGeom>
          <a:noFill/>
        </p:spPr>
        <p:txBody>
          <a:bodyPr wrap="square" rtlCol="0">
            <a:spAutoFit/>
          </a:bodyPr>
          <a:lstStyle/>
          <a:p>
            <a:pPr defTabSz="685783" fontAlgn="auto">
              <a:lnSpc>
                <a:spcPct val="100000"/>
              </a:lnSpc>
              <a:spcBef>
                <a:spcPts val="0"/>
              </a:spcBef>
              <a:spcAft>
                <a:spcPts val="0"/>
              </a:spcAft>
              <a:buClrTx/>
            </a:pPr>
            <a:r>
              <a:rPr lang="en-US" sz="800" b="0" i="0" kern="0" dirty="0">
                <a:solidFill>
                  <a:sysClr val="windowText" lastClr="000000"/>
                </a:solidFill>
              </a:rPr>
              <a:t>Data Center 2</a:t>
            </a:r>
          </a:p>
        </p:txBody>
      </p:sp>
      <p:grpSp>
        <p:nvGrpSpPr>
          <p:cNvPr id="26" name="Group 63"/>
          <p:cNvGrpSpPr/>
          <p:nvPr/>
        </p:nvGrpSpPr>
        <p:grpSpPr>
          <a:xfrm>
            <a:off x="10668000" y="3530601"/>
            <a:ext cx="555376" cy="1165252"/>
            <a:chOff x="381146" y="3305909"/>
            <a:chExt cx="2163737" cy="2433166"/>
          </a:xfrm>
        </p:grpSpPr>
        <p:grpSp>
          <p:nvGrpSpPr>
            <p:cNvPr id="27" name="Group 64"/>
            <p:cNvGrpSpPr/>
            <p:nvPr/>
          </p:nvGrpSpPr>
          <p:grpSpPr>
            <a:xfrm>
              <a:off x="381146" y="3305909"/>
              <a:ext cx="2153072" cy="1463040"/>
              <a:chOff x="381146" y="3305908"/>
              <a:chExt cx="2741524" cy="1813463"/>
            </a:xfrm>
          </p:grpSpPr>
          <p:grpSp>
            <p:nvGrpSpPr>
              <p:cNvPr id="28" name="Group 66"/>
              <p:cNvGrpSpPr/>
              <p:nvPr/>
            </p:nvGrpSpPr>
            <p:grpSpPr>
              <a:xfrm>
                <a:off x="381147" y="3305908"/>
                <a:ext cx="2741523" cy="1282267"/>
                <a:chOff x="381147" y="4065563"/>
                <a:chExt cx="2741523" cy="1282267"/>
              </a:xfrm>
            </p:grpSpPr>
            <p:grpSp>
              <p:nvGrpSpPr>
                <p:cNvPr id="29" name="Group 68"/>
                <p:cNvGrpSpPr/>
                <p:nvPr/>
              </p:nvGrpSpPr>
              <p:grpSpPr>
                <a:xfrm>
                  <a:off x="381147" y="4065563"/>
                  <a:ext cx="2741523" cy="801860"/>
                  <a:chOff x="381147" y="4065563"/>
                  <a:chExt cx="2741523" cy="801860"/>
                </a:xfrm>
              </p:grpSpPr>
              <p:sp>
                <p:nvSpPr>
                  <p:cNvPr id="71" name="Rounded Rectangle 70"/>
                  <p:cNvSpPr/>
                  <p:nvPr/>
                </p:nvSpPr>
                <p:spPr>
                  <a:xfrm>
                    <a:off x="381147" y="4065563"/>
                    <a:ext cx="2741523" cy="801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fontAlgn="auto">
                      <a:lnSpc>
                        <a:spcPct val="100000"/>
                      </a:lnSpc>
                      <a:spcBef>
                        <a:spcPts val="0"/>
                      </a:spcBef>
                      <a:spcAft>
                        <a:spcPts val="0"/>
                      </a:spcAft>
                      <a:buClrTx/>
                    </a:pPr>
                    <a:endParaRPr lang="en-US" sz="800" b="0" i="0" kern="0" dirty="0">
                      <a:solidFill>
                        <a:sysClr val="windowText" lastClr="000000"/>
                      </a:solidFill>
                    </a:endParaRPr>
                  </a:p>
                </p:txBody>
              </p:sp>
              <p:pic>
                <p:nvPicPr>
                  <p:cNvPr id="72" name="Picture 71"/>
                  <p:cNvPicPr>
                    <a:picLocks noChangeAspect="1"/>
                  </p:cNvPicPr>
                  <p:nvPr/>
                </p:nvPicPr>
                <p:blipFill>
                  <a:blip r:embed="rId4" cstate="print"/>
                  <a:stretch>
                    <a:fillRect/>
                  </a:stretch>
                </p:blipFill>
                <p:spPr>
                  <a:xfrm>
                    <a:off x="549122" y="4251184"/>
                    <a:ext cx="491887" cy="475491"/>
                  </a:xfrm>
                  <a:prstGeom prst="rect">
                    <a:avLst/>
                  </a:prstGeom>
                </p:spPr>
              </p:pic>
              <p:pic>
                <p:nvPicPr>
                  <p:cNvPr id="73" name="Picture 72"/>
                  <p:cNvPicPr>
                    <a:picLocks noChangeAspect="1"/>
                  </p:cNvPicPr>
                  <p:nvPr/>
                </p:nvPicPr>
                <p:blipFill>
                  <a:blip r:embed="rId4" cstate="print"/>
                  <a:stretch>
                    <a:fillRect/>
                  </a:stretch>
                </p:blipFill>
                <p:spPr>
                  <a:xfrm>
                    <a:off x="1171639" y="4251183"/>
                    <a:ext cx="491887" cy="475491"/>
                  </a:xfrm>
                  <a:prstGeom prst="rect">
                    <a:avLst/>
                  </a:prstGeom>
                </p:spPr>
              </p:pic>
              <p:pic>
                <p:nvPicPr>
                  <p:cNvPr id="74" name="Picture 73"/>
                  <p:cNvPicPr>
                    <a:picLocks noChangeAspect="1"/>
                  </p:cNvPicPr>
                  <p:nvPr/>
                </p:nvPicPr>
                <p:blipFill>
                  <a:blip r:embed="rId4" cstate="print"/>
                  <a:stretch>
                    <a:fillRect/>
                  </a:stretch>
                </p:blipFill>
                <p:spPr>
                  <a:xfrm>
                    <a:off x="1751909" y="4251182"/>
                    <a:ext cx="491887" cy="475491"/>
                  </a:xfrm>
                  <a:prstGeom prst="rect">
                    <a:avLst/>
                  </a:prstGeom>
                </p:spPr>
              </p:pic>
              <p:pic>
                <p:nvPicPr>
                  <p:cNvPr id="75" name="Picture 74"/>
                  <p:cNvPicPr>
                    <a:picLocks noChangeAspect="1"/>
                  </p:cNvPicPr>
                  <p:nvPr/>
                </p:nvPicPr>
                <p:blipFill>
                  <a:blip r:embed="rId4" cstate="print"/>
                  <a:stretch>
                    <a:fillRect/>
                  </a:stretch>
                </p:blipFill>
                <p:spPr>
                  <a:xfrm>
                    <a:off x="2346865" y="4251182"/>
                    <a:ext cx="491887" cy="475491"/>
                  </a:xfrm>
                  <a:prstGeom prst="rect">
                    <a:avLst/>
                  </a:prstGeom>
                </p:spPr>
              </p:pic>
            </p:grpSp>
            <p:sp>
              <p:nvSpPr>
                <p:cNvPr id="70" name="Rounded Rectangle 69"/>
                <p:cNvSpPr/>
                <p:nvPr/>
              </p:nvSpPr>
              <p:spPr>
                <a:xfrm>
                  <a:off x="381147" y="4898302"/>
                  <a:ext cx="2741521" cy="449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fontAlgn="auto">
                    <a:lnSpc>
                      <a:spcPct val="100000"/>
                    </a:lnSpc>
                    <a:spcBef>
                      <a:spcPts val="0"/>
                    </a:spcBef>
                    <a:spcAft>
                      <a:spcPts val="0"/>
                    </a:spcAft>
                    <a:buClrTx/>
                  </a:pPr>
                  <a:r>
                    <a:rPr lang="en-US" sz="533" b="0" i="0" kern="0" dirty="0">
                      <a:solidFill>
                        <a:sysClr val="windowText" lastClr="000000"/>
                      </a:solidFill>
                    </a:rPr>
                    <a:t>VMware </a:t>
                  </a:r>
                  <a:r>
                    <a:rPr lang="en-US" sz="533" b="0" i="0" kern="0" dirty="0" err="1">
                      <a:solidFill>
                        <a:sysClr val="windowText" lastClr="000000"/>
                      </a:solidFill>
                    </a:rPr>
                    <a:t>ESXi</a:t>
                  </a:r>
                  <a:endParaRPr lang="en-US" sz="533" b="0" i="0" kern="0" dirty="0">
                    <a:solidFill>
                      <a:sysClr val="windowText" lastClr="000000"/>
                    </a:solidFill>
                  </a:endParaRPr>
                </a:p>
              </p:txBody>
            </p:sp>
          </p:grpSp>
          <p:pic>
            <p:nvPicPr>
              <p:cNvPr id="68" name="Picture 67"/>
              <p:cNvPicPr>
                <a:picLocks noChangeAspect="1"/>
              </p:cNvPicPr>
              <p:nvPr/>
            </p:nvPicPr>
            <p:blipFill>
              <a:blip r:embed="rId5" cstate="print"/>
              <a:stretch>
                <a:fillRect/>
              </a:stretch>
            </p:blipFill>
            <p:spPr>
              <a:xfrm>
                <a:off x="381146" y="4670627"/>
                <a:ext cx="2741523" cy="448744"/>
              </a:xfrm>
              <a:prstGeom prst="rect">
                <a:avLst/>
              </a:prstGeom>
            </p:spPr>
          </p:pic>
        </p:grpSp>
        <p:pic>
          <p:nvPicPr>
            <p:cNvPr id="66" name="Picture 65"/>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86288" y="4219764"/>
              <a:ext cx="2158595" cy="1519311"/>
            </a:xfrm>
            <a:prstGeom prst="rect">
              <a:avLst/>
            </a:prstGeom>
          </p:spPr>
        </p:pic>
      </p:grpSp>
      <p:sp>
        <p:nvSpPr>
          <p:cNvPr id="22" name="Cloud 21"/>
          <p:cNvSpPr/>
          <p:nvPr/>
        </p:nvSpPr>
        <p:spPr>
          <a:xfrm>
            <a:off x="9581619" y="3779348"/>
            <a:ext cx="679980" cy="338233"/>
          </a:xfrm>
          <a:prstGeom prst="cloud">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fontAlgn="auto">
              <a:lnSpc>
                <a:spcPct val="100000"/>
              </a:lnSpc>
              <a:spcBef>
                <a:spcPts val="0"/>
              </a:spcBef>
              <a:spcAft>
                <a:spcPts val="0"/>
              </a:spcAft>
              <a:buClrTx/>
            </a:pPr>
            <a:r>
              <a:rPr lang="en-US" sz="533" kern="0" dirty="0">
                <a:solidFill>
                  <a:schemeClr val="tx1"/>
                </a:solidFill>
              </a:rPr>
              <a:t>W</a:t>
            </a:r>
            <a:r>
              <a:rPr lang="en-US" sz="533" b="0" i="0" kern="0" dirty="0">
                <a:solidFill>
                  <a:schemeClr val="tx1"/>
                </a:solidFill>
              </a:rPr>
              <a:t>AN</a:t>
            </a:r>
          </a:p>
        </p:txBody>
      </p:sp>
      <p:grpSp>
        <p:nvGrpSpPr>
          <p:cNvPr id="30" name="Group 56"/>
          <p:cNvGrpSpPr/>
          <p:nvPr/>
        </p:nvGrpSpPr>
        <p:grpSpPr>
          <a:xfrm>
            <a:off x="8943669" y="2766211"/>
            <a:ext cx="1802393" cy="338935"/>
            <a:chOff x="992253" y="1832496"/>
            <a:chExt cx="5547817" cy="1431210"/>
          </a:xfrm>
          <a:solidFill>
            <a:schemeClr val="bg1">
              <a:lumMod val="65000"/>
            </a:schemeClr>
          </a:solidFill>
        </p:grpSpPr>
        <p:sp>
          <p:nvSpPr>
            <p:cNvPr id="58" name="Curved Down Arrow 57"/>
            <p:cNvSpPr/>
            <p:nvPr/>
          </p:nvSpPr>
          <p:spPr>
            <a:xfrm>
              <a:off x="992253" y="2010282"/>
              <a:ext cx="5547817" cy="1253424"/>
            </a:xfrm>
            <a:prstGeom prst="curvedDownArrow">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fontAlgn="auto">
                <a:lnSpc>
                  <a:spcPct val="100000"/>
                </a:lnSpc>
                <a:spcBef>
                  <a:spcPts val="0"/>
                </a:spcBef>
                <a:spcAft>
                  <a:spcPts val="0"/>
                </a:spcAft>
                <a:buClrTx/>
              </a:pPr>
              <a:endParaRPr lang="en-US" sz="1333" b="0" i="0" kern="0" dirty="0">
                <a:solidFill>
                  <a:schemeClr val="tx1"/>
                </a:solidFill>
              </a:endParaRPr>
            </a:p>
          </p:txBody>
        </p:sp>
        <p:pic>
          <p:nvPicPr>
            <p:cNvPr id="59" name="Picture 58"/>
            <p:cNvPicPr>
              <a:picLocks noChangeAspect="1"/>
            </p:cNvPicPr>
            <p:nvPr/>
          </p:nvPicPr>
          <p:blipFill>
            <a:blip r:embed="rId4" cstate="print"/>
            <a:stretch>
              <a:fillRect/>
            </a:stretch>
          </p:blipFill>
          <p:spPr>
            <a:xfrm>
              <a:off x="3520217" y="1832496"/>
              <a:ext cx="491887" cy="475491"/>
            </a:xfrm>
            <a:prstGeom prst="rect">
              <a:avLst/>
            </a:prstGeom>
            <a:grpFill/>
            <a:ln>
              <a:solidFill>
                <a:schemeClr val="tx1">
                  <a:lumMod val="85000"/>
                  <a:lumOff val="15000"/>
                </a:schemeClr>
              </a:solidFill>
            </a:ln>
          </p:spPr>
        </p:pic>
      </p:grpSp>
      <p:sp>
        <p:nvSpPr>
          <p:cNvPr id="46" name="Content Placeholder 2"/>
          <p:cNvSpPr>
            <a:spLocks noGrp="1"/>
          </p:cNvSpPr>
          <p:nvPr>
            <p:ph idx="1"/>
          </p:nvPr>
        </p:nvSpPr>
        <p:spPr>
          <a:xfrm>
            <a:off x="0" y="756037"/>
            <a:ext cx="11785600" cy="1352163"/>
          </a:xfrm>
        </p:spPr>
        <p:txBody>
          <a:bodyPr/>
          <a:lstStyle/>
          <a:p>
            <a:pPr algn="just">
              <a:buClr>
                <a:srgbClr val="FF8633"/>
              </a:buClr>
              <a:buFont typeface="Arial" panose="020B0604020202020204" pitchFamily="34" charset="0"/>
              <a:buChar char="•"/>
            </a:pPr>
            <a:endParaRPr lang="en-HK" sz="1867" dirty="0"/>
          </a:p>
          <a:p>
            <a:pPr algn="just">
              <a:buClr>
                <a:srgbClr val="FF8633"/>
              </a:buClr>
              <a:buFont typeface="Arial" panose="020B0604020202020204" pitchFamily="34" charset="0"/>
              <a:buChar char="•"/>
            </a:pPr>
            <a:r>
              <a:rPr lang="zh-CN" altLang="en-US" sz="1867" dirty="0" smtClean="0"/>
              <a:t>如果虚拟机移动必须通过传统的核心网设计完成，那么在成费用、时间和复杂性方面都将是一个巨大的挑战。</a:t>
            </a:r>
            <a:endParaRPr lang="en-US" sz="1867" dirty="0"/>
          </a:p>
        </p:txBody>
      </p:sp>
      <p:grpSp>
        <p:nvGrpSpPr>
          <p:cNvPr id="47" name="Group 56"/>
          <p:cNvGrpSpPr/>
          <p:nvPr/>
        </p:nvGrpSpPr>
        <p:grpSpPr>
          <a:xfrm>
            <a:off x="5181601" y="2311401"/>
            <a:ext cx="1802393" cy="338935"/>
            <a:chOff x="992253" y="1832496"/>
            <a:chExt cx="5547817" cy="1431210"/>
          </a:xfrm>
          <a:solidFill>
            <a:schemeClr val="bg1">
              <a:lumMod val="65000"/>
            </a:schemeClr>
          </a:solidFill>
        </p:grpSpPr>
        <p:sp>
          <p:nvSpPr>
            <p:cNvPr id="48" name="Curved Down Arrow 47"/>
            <p:cNvSpPr/>
            <p:nvPr/>
          </p:nvSpPr>
          <p:spPr>
            <a:xfrm>
              <a:off x="992253" y="2010282"/>
              <a:ext cx="5547817" cy="1253424"/>
            </a:xfrm>
            <a:prstGeom prst="curvedDownArrow">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fontAlgn="auto">
                <a:lnSpc>
                  <a:spcPct val="100000"/>
                </a:lnSpc>
                <a:spcBef>
                  <a:spcPts val="0"/>
                </a:spcBef>
                <a:spcAft>
                  <a:spcPts val="0"/>
                </a:spcAft>
                <a:buClrTx/>
              </a:pPr>
              <a:endParaRPr lang="en-US" sz="1333" b="0" i="0" kern="0" dirty="0">
                <a:solidFill>
                  <a:schemeClr val="tx1"/>
                </a:solidFill>
              </a:endParaRPr>
            </a:p>
          </p:txBody>
        </p:sp>
        <p:pic>
          <p:nvPicPr>
            <p:cNvPr id="49" name="Picture 48"/>
            <p:cNvPicPr>
              <a:picLocks noChangeAspect="1"/>
            </p:cNvPicPr>
            <p:nvPr/>
          </p:nvPicPr>
          <p:blipFill>
            <a:blip r:embed="rId4" cstate="print"/>
            <a:stretch>
              <a:fillRect/>
            </a:stretch>
          </p:blipFill>
          <p:spPr>
            <a:xfrm>
              <a:off x="3520217" y="1832496"/>
              <a:ext cx="491887" cy="475491"/>
            </a:xfrm>
            <a:prstGeom prst="rect">
              <a:avLst/>
            </a:prstGeom>
            <a:grpFill/>
            <a:ln>
              <a:solidFill>
                <a:schemeClr val="tx1">
                  <a:lumMod val="85000"/>
                  <a:lumOff val="15000"/>
                </a:schemeClr>
              </a:solidFill>
            </a:ln>
          </p:spPr>
        </p:pic>
      </p:grpSp>
    </p:spTree>
    <p:extLst>
      <p:ext uri="{BB962C8B-B14F-4D97-AF65-F5344CB8AC3E}">
        <p14:creationId xmlns="" xmlns:p14="http://schemas.microsoft.com/office/powerpoint/2010/main" val="38340273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98785" y="2440788"/>
            <a:ext cx="9363166" cy="2554545"/>
          </a:xfrm>
          <a:prstGeom prst="rect">
            <a:avLst/>
          </a:prstGeom>
          <a:noFill/>
        </p:spPr>
        <p:txBody>
          <a:bodyPr wrap="square" rtlCol="0">
            <a:spAutoFit/>
          </a:bodyPr>
          <a:lstStyle/>
          <a:p>
            <a:pPr algn="ctr"/>
            <a:r>
              <a:rPr lang="zh-CN" altLang="en-US" sz="8000" b="1" dirty="0"/>
              <a:t>演示</a:t>
            </a:r>
            <a:r>
              <a:rPr lang="en-US" sz="8000" b="1" dirty="0" smtClean="0">
                <a:solidFill>
                  <a:schemeClr val="tx1"/>
                </a:solidFill>
              </a:rPr>
              <a:t>1 </a:t>
            </a:r>
            <a:r>
              <a:rPr lang="en-US" sz="8000" b="1" dirty="0">
                <a:solidFill>
                  <a:schemeClr val="tx1"/>
                </a:solidFill>
              </a:rPr>
              <a:t>– </a:t>
            </a:r>
            <a:endParaRPr lang="en-US" sz="8000" b="1" dirty="0" smtClean="0">
              <a:solidFill>
                <a:schemeClr val="tx1"/>
              </a:solidFill>
            </a:endParaRPr>
          </a:p>
          <a:p>
            <a:pPr algn="ctr"/>
            <a:r>
              <a:rPr lang="en-US" sz="8000" b="1" dirty="0" smtClean="0">
                <a:solidFill>
                  <a:schemeClr val="tx1"/>
                </a:solidFill>
              </a:rPr>
              <a:t>VM </a:t>
            </a:r>
            <a:r>
              <a:rPr lang="zh-CN" altLang="en-US" sz="8000" b="1" dirty="0"/>
              <a:t>迁移</a:t>
            </a:r>
            <a:endParaRPr lang="en-US" sz="8000" b="1" dirty="0">
              <a:solidFill>
                <a:schemeClr val="tx1"/>
              </a:solidFill>
            </a:endParaRPr>
          </a:p>
        </p:txBody>
      </p:sp>
    </p:spTree>
    <p:extLst>
      <p:ext uri="{BB962C8B-B14F-4D97-AF65-F5344CB8AC3E}">
        <p14:creationId xmlns="" xmlns:p14="http://schemas.microsoft.com/office/powerpoint/2010/main" val="36961535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loud 9"/>
          <p:cNvSpPr/>
          <p:nvPr/>
        </p:nvSpPr>
        <p:spPr>
          <a:xfrm>
            <a:off x="4069993" y="2010078"/>
            <a:ext cx="3466918" cy="2904139"/>
          </a:xfrm>
          <a:prstGeom prst="cloud">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互联网</a:t>
            </a:r>
            <a:endParaRPr lang="en-US" sz="2800" dirty="0">
              <a:solidFill>
                <a:schemeClr val="tx1"/>
              </a:solidFill>
            </a:endParaRPr>
          </a:p>
        </p:txBody>
      </p:sp>
      <p:sp>
        <p:nvSpPr>
          <p:cNvPr id="62" name="Rounded Rectangle 61"/>
          <p:cNvSpPr/>
          <p:nvPr/>
        </p:nvSpPr>
        <p:spPr>
          <a:xfrm>
            <a:off x="130632" y="1866899"/>
            <a:ext cx="3509714" cy="4442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89323" y="135059"/>
            <a:ext cx="3791423" cy="523220"/>
          </a:xfrm>
          <a:prstGeom prst="rect">
            <a:avLst/>
          </a:prstGeom>
          <a:noFill/>
        </p:spPr>
        <p:txBody>
          <a:bodyPr wrap="none" rtlCol="0">
            <a:spAutoFit/>
          </a:bodyPr>
          <a:lstStyle/>
          <a:p>
            <a:pPr algn="ctr"/>
            <a:r>
              <a:rPr lang="zh-CN" altLang="en-US" sz="2800" b="1" dirty="0" smtClean="0">
                <a:solidFill>
                  <a:schemeClr val="bg1"/>
                </a:solidFill>
              </a:rPr>
              <a:t>重叠网络上的实时迁移</a:t>
            </a:r>
            <a:endParaRPr lang="en-US" sz="2800" b="1" dirty="0">
              <a:solidFill>
                <a:schemeClr val="bg1"/>
              </a:solidFill>
            </a:endParaRPr>
          </a:p>
        </p:txBody>
      </p:sp>
      <p:sp>
        <p:nvSpPr>
          <p:cNvPr id="51" name="Rounded Rectangle 50"/>
          <p:cNvSpPr/>
          <p:nvPr/>
        </p:nvSpPr>
        <p:spPr>
          <a:xfrm>
            <a:off x="8360230" y="1866899"/>
            <a:ext cx="3627328" cy="4442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H="1">
            <a:off x="7173577" y="3229203"/>
            <a:ext cx="2271200" cy="24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8" idx="3"/>
          </p:cNvCxnSpPr>
          <p:nvPr/>
        </p:nvCxnSpPr>
        <p:spPr>
          <a:xfrm flipV="1">
            <a:off x="2479819" y="3231614"/>
            <a:ext cx="2078977" cy="1145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5886" y="3048786"/>
            <a:ext cx="2063933" cy="388561"/>
          </a:xfrm>
          <a:prstGeom prst="rect">
            <a:avLst/>
          </a:prstGeom>
        </p:spPr>
      </p:pic>
      <p:sp>
        <p:nvSpPr>
          <p:cNvPr id="29" name="TextBox 28"/>
          <p:cNvSpPr txBox="1"/>
          <p:nvPr/>
        </p:nvSpPr>
        <p:spPr>
          <a:xfrm>
            <a:off x="1499998" y="3446407"/>
            <a:ext cx="955752" cy="240634"/>
          </a:xfrm>
          <a:prstGeom prst="rect">
            <a:avLst/>
          </a:prstGeom>
          <a:noFill/>
        </p:spPr>
        <p:txBody>
          <a:bodyPr wrap="none" rtlCol="0">
            <a:spAutoFit/>
          </a:bodyPr>
          <a:lstStyle/>
          <a:p>
            <a:r>
              <a:rPr lang="en-US" sz="1200" dirty="0"/>
              <a:t>HIPswitch-400</a:t>
            </a:r>
          </a:p>
        </p:txBody>
      </p:sp>
      <p:cxnSp>
        <p:nvCxnSpPr>
          <p:cNvPr id="61" name="Straight Connector 60"/>
          <p:cNvCxnSpPr>
            <a:endCxn id="31" idx="1"/>
          </p:cNvCxnSpPr>
          <p:nvPr/>
        </p:nvCxnSpPr>
        <p:spPr>
          <a:xfrm rot="16200000" flipH="1">
            <a:off x="-499551" y="4590733"/>
            <a:ext cx="2503539" cy="216305"/>
          </a:xfrm>
          <a:prstGeom prst="bentConnector2">
            <a:avLst/>
          </a:prstGeom>
          <a:ln w="38100"/>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470903" y="3048784"/>
            <a:ext cx="2063933" cy="388561"/>
          </a:xfrm>
          <a:prstGeom prst="rect">
            <a:avLst/>
          </a:prstGeom>
        </p:spPr>
      </p:pic>
      <p:sp>
        <p:nvSpPr>
          <p:cNvPr id="68" name="TextBox 67"/>
          <p:cNvSpPr txBox="1"/>
          <p:nvPr/>
        </p:nvSpPr>
        <p:spPr>
          <a:xfrm>
            <a:off x="9391280" y="3452474"/>
            <a:ext cx="955752" cy="240634"/>
          </a:xfrm>
          <a:prstGeom prst="rect">
            <a:avLst/>
          </a:prstGeom>
          <a:noFill/>
        </p:spPr>
        <p:txBody>
          <a:bodyPr wrap="none" rtlCol="0">
            <a:spAutoFit/>
          </a:bodyPr>
          <a:lstStyle/>
          <a:p>
            <a:r>
              <a:rPr lang="en-US" sz="1200" dirty="0"/>
              <a:t>HIPswitch-400</a:t>
            </a:r>
          </a:p>
        </p:txBody>
      </p:sp>
      <p:cxnSp>
        <p:nvCxnSpPr>
          <p:cNvPr id="70" name="Straight Connector 69"/>
          <p:cNvCxnSpPr>
            <a:endCxn id="47" idx="3"/>
          </p:cNvCxnSpPr>
          <p:nvPr/>
        </p:nvCxnSpPr>
        <p:spPr>
          <a:xfrm rot="5400000">
            <a:off x="9861338" y="4577862"/>
            <a:ext cx="2502204" cy="157710"/>
          </a:xfrm>
          <a:prstGeom prst="bentConnector2">
            <a:avLst/>
          </a:prstGeom>
          <a:ln w="38100"/>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55227" y="4277145"/>
            <a:ext cx="2163739" cy="2433166"/>
            <a:chOff x="855227" y="3426245"/>
            <a:chExt cx="2163739" cy="2433166"/>
          </a:xfrm>
        </p:grpSpPr>
        <p:sp>
          <p:nvSpPr>
            <p:cNvPr id="50" name="Rounded Rectangle 49"/>
            <p:cNvSpPr/>
            <p:nvPr/>
          </p:nvSpPr>
          <p:spPr>
            <a:xfrm>
              <a:off x="1271311" y="3472627"/>
              <a:ext cx="1534749" cy="5582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RTMP </a:t>
              </a:r>
              <a:r>
                <a:rPr lang="zh-CN" altLang="en-US" sz="1200" dirty="0" smtClean="0">
                  <a:solidFill>
                    <a:schemeClr val="tx1"/>
                  </a:solidFill>
                </a:rPr>
                <a:t>服务器</a:t>
              </a:r>
              <a:endParaRPr lang="en-US" sz="1200" dirty="0">
                <a:solidFill>
                  <a:schemeClr val="tx1"/>
                </a:solidFill>
              </a:endParaRPr>
            </a:p>
            <a:p>
              <a:r>
                <a:rPr lang="en-US" sz="1200" dirty="0">
                  <a:solidFill>
                    <a:schemeClr val="tx1"/>
                  </a:solidFill>
                </a:rPr>
                <a:t>IP: 172.16.100.150</a:t>
              </a:r>
            </a:p>
          </p:txBody>
        </p:sp>
        <p:grpSp>
          <p:nvGrpSpPr>
            <p:cNvPr id="27" name="Group 26"/>
            <p:cNvGrpSpPr/>
            <p:nvPr/>
          </p:nvGrpSpPr>
          <p:grpSpPr>
            <a:xfrm>
              <a:off x="855227" y="3426245"/>
              <a:ext cx="2163739" cy="2433166"/>
              <a:chOff x="381144" y="3305909"/>
              <a:chExt cx="2163739" cy="2433166"/>
            </a:xfrm>
          </p:grpSpPr>
          <p:grpSp>
            <p:nvGrpSpPr>
              <p:cNvPr id="30" name="Group 29"/>
              <p:cNvGrpSpPr/>
              <p:nvPr/>
            </p:nvGrpSpPr>
            <p:grpSpPr>
              <a:xfrm>
                <a:off x="381144" y="3305909"/>
                <a:ext cx="2153074" cy="1463040"/>
                <a:chOff x="381144" y="3305908"/>
                <a:chExt cx="2741526" cy="1813463"/>
              </a:xfrm>
            </p:grpSpPr>
            <p:grpSp>
              <p:nvGrpSpPr>
                <p:cNvPr id="32" name="Group 31"/>
                <p:cNvGrpSpPr/>
                <p:nvPr/>
              </p:nvGrpSpPr>
              <p:grpSpPr>
                <a:xfrm>
                  <a:off x="381144" y="3305908"/>
                  <a:ext cx="2741526" cy="1308769"/>
                  <a:chOff x="381144" y="4065563"/>
                  <a:chExt cx="2741526" cy="1308769"/>
                </a:xfrm>
              </p:grpSpPr>
              <p:grpSp>
                <p:nvGrpSpPr>
                  <p:cNvPr id="34" name="Group 33"/>
                  <p:cNvGrpSpPr/>
                  <p:nvPr/>
                </p:nvGrpSpPr>
                <p:grpSpPr>
                  <a:xfrm>
                    <a:off x="381147" y="4065563"/>
                    <a:ext cx="2741523" cy="801860"/>
                    <a:chOff x="381147" y="4065563"/>
                    <a:chExt cx="2741523" cy="801860"/>
                  </a:xfrm>
                </p:grpSpPr>
                <p:sp>
                  <p:nvSpPr>
                    <p:cNvPr id="36" name="Rounded Rectangle 35"/>
                    <p:cNvSpPr/>
                    <p:nvPr/>
                  </p:nvSpPr>
                  <p:spPr>
                    <a:xfrm>
                      <a:off x="381147" y="4065563"/>
                      <a:ext cx="2741523" cy="801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stretch>
                      <a:fillRect/>
                    </a:stretch>
                  </p:blipFill>
                  <p:spPr>
                    <a:xfrm>
                      <a:off x="549122" y="4251184"/>
                      <a:ext cx="491887" cy="475491"/>
                    </a:xfrm>
                    <a:prstGeom prst="rect">
                      <a:avLst/>
                    </a:prstGeom>
                  </p:spPr>
                </p:pic>
              </p:grpSp>
              <p:sp>
                <p:nvSpPr>
                  <p:cNvPr id="35" name="Rounded Rectangle 34"/>
                  <p:cNvSpPr/>
                  <p:nvPr/>
                </p:nvSpPr>
                <p:spPr>
                  <a:xfrm>
                    <a:off x="381144" y="4924804"/>
                    <a:ext cx="2741523" cy="449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grpSp>
            <p:pic>
              <p:nvPicPr>
                <p:cNvPr id="33" name="Picture 32"/>
                <p:cNvPicPr>
                  <a:picLocks noChangeAspect="1"/>
                </p:cNvPicPr>
                <p:nvPr/>
              </p:nvPicPr>
              <p:blipFill>
                <a:blip r:embed="rId4"/>
                <a:stretch>
                  <a:fillRect/>
                </a:stretch>
              </p:blipFill>
              <p:spPr>
                <a:xfrm>
                  <a:off x="381146" y="4670627"/>
                  <a:ext cx="2741523" cy="448744"/>
                </a:xfrm>
                <a:prstGeom prst="rect">
                  <a:avLst/>
                </a:prstGeom>
              </p:spPr>
            </p:pic>
          </p:grpSp>
          <p:pic>
            <p:nvPicPr>
              <p:cNvPr id="31" name="Picture 30"/>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386288" y="4219764"/>
                <a:ext cx="2158595" cy="1519311"/>
              </a:xfrm>
              <a:prstGeom prst="rect">
                <a:avLst/>
              </a:prstGeom>
            </p:spPr>
          </p:pic>
        </p:grpSp>
      </p:grpSp>
      <p:grpSp>
        <p:nvGrpSpPr>
          <p:cNvPr id="44" name="Group 43"/>
          <p:cNvGrpSpPr/>
          <p:nvPr/>
        </p:nvGrpSpPr>
        <p:grpSpPr>
          <a:xfrm>
            <a:off x="8869846" y="4234308"/>
            <a:ext cx="2163739" cy="2433166"/>
            <a:chOff x="381144" y="3305909"/>
            <a:chExt cx="2163739" cy="2433166"/>
          </a:xfrm>
        </p:grpSpPr>
        <p:grpSp>
          <p:nvGrpSpPr>
            <p:cNvPr id="45" name="Group 44"/>
            <p:cNvGrpSpPr/>
            <p:nvPr/>
          </p:nvGrpSpPr>
          <p:grpSpPr>
            <a:xfrm>
              <a:off x="381144" y="3305909"/>
              <a:ext cx="2153074" cy="1463040"/>
              <a:chOff x="381144" y="3305908"/>
              <a:chExt cx="2741526" cy="1813463"/>
            </a:xfrm>
          </p:grpSpPr>
          <p:grpSp>
            <p:nvGrpSpPr>
              <p:cNvPr id="49" name="Group 48"/>
              <p:cNvGrpSpPr/>
              <p:nvPr/>
            </p:nvGrpSpPr>
            <p:grpSpPr>
              <a:xfrm>
                <a:off x="381144" y="3305908"/>
                <a:ext cx="2741526" cy="1308769"/>
                <a:chOff x="381144" y="4065563"/>
                <a:chExt cx="2741526" cy="1308769"/>
              </a:xfrm>
            </p:grpSpPr>
            <p:sp>
              <p:nvSpPr>
                <p:cNvPr id="55" name="Rounded Rectangle 54"/>
                <p:cNvSpPr/>
                <p:nvPr/>
              </p:nvSpPr>
              <p:spPr>
                <a:xfrm>
                  <a:off x="381147" y="4065563"/>
                  <a:ext cx="2741523" cy="801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381144" y="4924804"/>
                  <a:ext cx="2741523" cy="449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grpSp>
          <p:pic>
            <p:nvPicPr>
              <p:cNvPr id="52" name="Picture 51"/>
              <p:cNvPicPr>
                <a:picLocks noChangeAspect="1"/>
              </p:cNvPicPr>
              <p:nvPr/>
            </p:nvPicPr>
            <p:blipFill>
              <a:blip r:embed="rId4"/>
              <a:stretch>
                <a:fillRect/>
              </a:stretch>
            </p:blipFill>
            <p:spPr>
              <a:xfrm>
                <a:off x="381146" y="4670627"/>
                <a:ext cx="2741523" cy="448744"/>
              </a:xfrm>
              <a:prstGeom prst="rect">
                <a:avLst/>
              </a:prstGeom>
            </p:spPr>
          </p:pic>
        </p:grpSp>
        <p:pic>
          <p:nvPicPr>
            <p:cNvPr id="47" name="Picture 46"/>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386288" y="4219764"/>
              <a:ext cx="2158595" cy="1519311"/>
            </a:xfrm>
            <a:prstGeom prst="rect">
              <a:avLst/>
            </a:prstGeom>
          </p:spPr>
        </p:pic>
      </p:grpSp>
      <p:sp>
        <p:nvSpPr>
          <p:cNvPr id="11" name="Right Arrow 10"/>
          <p:cNvSpPr/>
          <p:nvPr/>
        </p:nvSpPr>
        <p:spPr>
          <a:xfrm>
            <a:off x="2816725" y="4477565"/>
            <a:ext cx="6209709" cy="403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9058885" y="4288157"/>
            <a:ext cx="1818968" cy="558291"/>
            <a:chOff x="988788" y="5666039"/>
            <a:chExt cx="1818968" cy="558291"/>
          </a:xfrm>
        </p:grpSpPr>
        <p:sp>
          <p:nvSpPr>
            <p:cNvPr id="82" name="Rounded Rectangle 81"/>
            <p:cNvSpPr/>
            <p:nvPr/>
          </p:nvSpPr>
          <p:spPr>
            <a:xfrm>
              <a:off x="1273007" y="5666039"/>
              <a:ext cx="1534749" cy="558291"/>
            </a:xfrm>
            <a:prstGeom prst="roundRect">
              <a:avLst/>
            </a:prstGeom>
            <a:pattFill prst="dashHorz">
              <a:fgClr>
                <a:schemeClr val="accent1">
                  <a:lumMod val="20000"/>
                  <a:lumOff val="80000"/>
                </a:schemeClr>
              </a:fgClr>
              <a:bgClr>
                <a:schemeClr val="bg1"/>
              </a:bgClr>
            </a:patt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RTMP</a:t>
              </a:r>
              <a:r>
                <a:rPr lang="zh-CN" altLang="en-US" sz="1200" dirty="0" smtClean="0">
                  <a:solidFill>
                    <a:schemeClr val="tx1"/>
                  </a:solidFill>
                </a:rPr>
                <a:t>服务器</a:t>
              </a:r>
              <a:endParaRPr lang="en-US" sz="1200" dirty="0">
                <a:solidFill>
                  <a:schemeClr val="tx1"/>
                </a:solidFill>
              </a:endParaRPr>
            </a:p>
            <a:p>
              <a:r>
                <a:rPr lang="en-US" sz="1200" dirty="0">
                  <a:solidFill>
                    <a:schemeClr val="tx1"/>
                  </a:solidFill>
                </a:rPr>
                <a:t>IP: 172.16.100.150</a:t>
              </a:r>
            </a:p>
          </p:txBody>
        </p:sp>
        <p:pic>
          <p:nvPicPr>
            <p:cNvPr id="75" name="Picture 74"/>
            <p:cNvPicPr>
              <a:picLocks noChangeAspect="1"/>
            </p:cNvPicPr>
            <p:nvPr/>
          </p:nvPicPr>
          <p:blipFill>
            <a:blip r:embed="rId3"/>
            <a:stretch>
              <a:fillRect/>
            </a:stretch>
          </p:blipFill>
          <p:spPr>
            <a:xfrm>
              <a:off x="988788" y="5753421"/>
              <a:ext cx="386306" cy="383610"/>
            </a:xfrm>
            <a:prstGeom prst="rect">
              <a:avLst/>
            </a:prstGeom>
          </p:spPr>
        </p:pic>
      </p:grpSp>
      <p:sp>
        <p:nvSpPr>
          <p:cNvPr id="59" name="Left-Right Arrow 58"/>
          <p:cNvSpPr/>
          <p:nvPr/>
        </p:nvSpPr>
        <p:spPr>
          <a:xfrm>
            <a:off x="3590492" y="2696939"/>
            <a:ext cx="4743611" cy="571199"/>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 </a:t>
            </a:r>
            <a:r>
              <a:rPr lang="zh-CN" altLang="en-US" sz="1600" b="1" dirty="0" smtClean="0">
                <a:solidFill>
                  <a:schemeClr val="tx1"/>
                </a:solidFill>
              </a:rPr>
              <a:t>受</a:t>
            </a:r>
            <a:r>
              <a:rPr lang="en-US" altLang="zh-CN" sz="1600" b="1" dirty="0" smtClean="0">
                <a:solidFill>
                  <a:schemeClr val="tx1"/>
                </a:solidFill>
              </a:rPr>
              <a:t>2</a:t>
            </a:r>
            <a:r>
              <a:rPr lang="zh-CN" altLang="en-US" sz="1600" b="1" dirty="0" smtClean="0">
                <a:solidFill>
                  <a:schemeClr val="tx1"/>
                </a:solidFill>
              </a:rPr>
              <a:t>层</a:t>
            </a:r>
            <a:r>
              <a:rPr lang="en-US" sz="1600" b="1" dirty="0" smtClean="0">
                <a:solidFill>
                  <a:schemeClr val="tx1"/>
                </a:solidFill>
              </a:rPr>
              <a:t> ESP</a:t>
            </a:r>
            <a:r>
              <a:rPr lang="zh-CN" altLang="en-US" sz="1600" b="1" dirty="0" smtClean="0">
                <a:solidFill>
                  <a:schemeClr val="tx1"/>
                </a:solidFill>
              </a:rPr>
              <a:t>保护的</a:t>
            </a:r>
            <a:r>
              <a:rPr lang="en-US" sz="1600" b="1" dirty="0" smtClean="0">
                <a:solidFill>
                  <a:schemeClr val="tx1"/>
                </a:solidFill>
              </a:rPr>
              <a:t> </a:t>
            </a:r>
            <a:r>
              <a:rPr lang="zh-CN" altLang="en-US" sz="1600" b="1" dirty="0" smtClean="0">
                <a:solidFill>
                  <a:schemeClr val="tx1"/>
                </a:solidFill>
              </a:rPr>
              <a:t>安全通道</a:t>
            </a:r>
            <a:endParaRPr lang="en-US" sz="1600" b="1" dirty="0">
              <a:solidFill>
                <a:schemeClr val="tx1"/>
              </a:solidFill>
            </a:endParaRPr>
          </a:p>
        </p:txBody>
      </p:sp>
      <p:sp>
        <p:nvSpPr>
          <p:cNvPr id="48" name="TextBox 47"/>
          <p:cNvSpPr txBox="1"/>
          <p:nvPr/>
        </p:nvSpPr>
        <p:spPr>
          <a:xfrm>
            <a:off x="633383" y="2204162"/>
            <a:ext cx="1821332" cy="523220"/>
          </a:xfrm>
          <a:prstGeom prst="rect">
            <a:avLst/>
          </a:prstGeom>
          <a:noFill/>
        </p:spPr>
        <p:txBody>
          <a:bodyPr wrap="none" rtlCol="0">
            <a:spAutoFit/>
          </a:bodyPr>
          <a:lstStyle/>
          <a:p>
            <a:r>
              <a:rPr lang="zh-CN" altLang="en-US" sz="2800" dirty="0" smtClean="0">
                <a:solidFill>
                  <a:schemeClr val="tx1"/>
                </a:solidFill>
              </a:rPr>
              <a:t>数据中心</a:t>
            </a:r>
            <a:r>
              <a:rPr lang="en-US" sz="2800" dirty="0" smtClean="0">
                <a:solidFill>
                  <a:schemeClr val="tx1"/>
                </a:solidFill>
              </a:rPr>
              <a:t>1</a:t>
            </a:r>
            <a:endParaRPr lang="en-US" sz="2800" dirty="0">
              <a:solidFill>
                <a:schemeClr val="tx1"/>
              </a:solidFill>
            </a:endParaRPr>
          </a:p>
        </p:txBody>
      </p:sp>
      <p:sp>
        <p:nvSpPr>
          <p:cNvPr id="53" name="TextBox 52"/>
          <p:cNvSpPr txBox="1"/>
          <p:nvPr/>
        </p:nvSpPr>
        <p:spPr>
          <a:xfrm>
            <a:off x="8984362" y="2204162"/>
            <a:ext cx="1821332" cy="523220"/>
          </a:xfrm>
          <a:prstGeom prst="rect">
            <a:avLst/>
          </a:prstGeom>
          <a:noFill/>
        </p:spPr>
        <p:txBody>
          <a:bodyPr wrap="none" rtlCol="0">
            <a:spAutoFit/>
          </a:bodyPr>
          <a:lstStyle/>
          <a:p>
            <a:r>
              <a:rPr lang="zh-CN" altLang="en-US" sz="2800" dirty="0" smtClean="0"/>
              <a:t>数据中心</a:t>
            </a:r>
            <a:r>
              <a:rPr lang="en-US" sz="2800" dirty="0" smtClean="0">
                <a:solidFill>
                  <a:schemeClr val="tx1"/>
                </a:solidFill>
              </a:rPr>
              <a:t>2</a:t>
            </a:r>
            <a:endParaRPr lang="en-US" sz="2800" dirty="0">
              <a:solidFill>
                <a:schemeClr val="tx1"/>
              </a:solidFill>
            </a:endParaRPr>
          </a:p>
        </p:txBody>
      </p:sp>
      <p:sp>
        <p:nvSpPr>
          <p:cNvPr id="56" name="TextBox 55"/>
          <p:cNvSpPr txBox="1"/>
          <p:nvPr/>
        </p:nvSpPr>
        <p:spPr>
          <a:xfrm>
            <a:off x="130633" y="2706864"/>
            <a:ext cx="3671170" cy="338554"/>
          </a:xfrm>
          <a:prstGeom prst="rect">
            <a:avLst/>
          </a:prstGeom>
          <a:noFill/>
        </p:spPr>
        <p:txBody>
          <a:bodyPr wrap="square" rtlCol="0">
            <a:spAutoFit/>
          </a:bodyPr>
          <a:lstStyle/>
          <a:p>
            <a:r>
              <a:rPr lang="zh-CN" altLang="en-US" sz="1600" dirty="0" smtClean="0">
                <a:solidFill>
                  <a:schemeClr val="tx1"/>
                </a:solidFill>
              </a:rPr>
              <a:t>宽带</a:t>
            </a:r>
            <a:r>
              <a:rPr lang="en-US" sz="1600" dirty="0" smtClean="0">
                <a:solidFill>
                  <a:schemeClr val="tx1"/>
                </a:solidFill>
              </a:rPr>
              <a:t> </a:t>
            </a:r>
            <a:r>
              <a:rPr lang="en-US" sz="1600" dirty="0">
                <a:solidFill>
                  <a:schemeClr val="tx1"/>
                </a:solidFill>
              </a:rPr>
              <a:t>IP: 61.X.X.155</a:t>
            </a:r>
          </a:p>
        </p:txBody>
      </p:sp>
      <p:sp>
        <p:nvSpPr>
          <p:cNvPr id="60" name="TextBox 59"/>
          <p:cNvSpPr txBox="1"/>
          <p:nvPr/>
        </p:nvSpPr>
        <p:spPr>
          <a:xfrm>
            <a:off x="8360229" y="2729494"/>
            <a:ext cx="3627329" cy="338554"/>
          </a:xfrm>
          <a:prstGeom prst="rect">
            <a:avLst/>
          </a:prstGeom>
          <a:noFill/>
        </p:spPr>
        <p:txBody>
          <a:bodyPr wrap="square" rtlCol="0">
            <a:spAutoFit/>
          </a:bodyPr>
          <a:lstStyle/>
          <a:p>
            <a:r>
              <a:rPr lang="zh-CN" altLang="en-US" sz="1600" dirty="0" smtClean="0"/>
              <a:t>宽带</a:t>
            </a:r>
            <a:r>
              <a:rPr lang="en-US" sz="1600" dirty="0" smtClean="0">
                <a:solidFill>
                  <a:schemeClr val="tx1"/>
                </a:solidFill>
              </a:rPr>
              <a:t>IP:203.X.X.38</a:t>
            </a:r>
            <a:endParaRPr lang="en-US" sz="1600" dirty="0">
              <a:solidFill>
                <a:schemeClr val="tx1"/>
              </a:solidFill>
            </a:endParaRPr>
          </a:p>
        </p:txBody>
      </p:sp>
      <p:pic>
        <p:nvPicPr>
          <p:cNvPr id="63" name="Picture 62"/>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983565" y="3747795"/>
            <a:ext cx="1739526" cy="347905"/>
          </a:xfrm>
          <a:prstGeom prst="rect">
            <a:avLst/>
          </a:prstGeom>
        </p:spPr>
      </p:pic>
      <p:sp>
        <p:nvSpPr>
          <p:cNvPr id="43" name="TextBox 42"/>
          <p:cNvSpPr txBox="1"/>
          <p:nvPr/>
        </p:nvSpPr>
        <p:spPr>
          <a:xfrm>
            <a:off x="-21995" y="814250"/>
            <a:ext cx="4432629" cy="646331"/>
          </a:xfrm>
          <a:prstGeom prst="rect">
            <a:avLst/>
          </a:prstGeom>
          <a:noFill/>
        </p:spPr>
        <p:txBody>
          <a:bodyPr wrap="square" rtlCol="0">
            <a:spAutoFit/>
          </a:bodyPr>
          <a:lstStyle/>
          <a:p>
            <a:pPr marL="342900" indent="-342900" algn="l">
              <a:buAutoNum type="arabicPeriod"/>
            </a:pPr>
            <a:r>
              <a:rPr lang="zh-CN" altLang="en-US" sz="1200" dirty="0" smtClean="0">
                <a:solidFill>
                  <a:schemeClr val="tx1"/>
                </a:solidFill>
              </a:rPr>
              <a:t>数据中心</a:t>
            </a:r>
            <a:r>
              <a:rPr lang="en-US" altLang="zh-CN" sz="1200" dirty="0" smtClean="0">
                <a:solidFill>
                  <a:schemeClr val="tx1"/>
                </a:solidFill>
              </a:rPr>
              <a:t>2</a:t>
            </a:r>
            <a:r>
              <a:rPr lang="zh-CN" altLang="en-US" sz="1200" dirty="0" smtClean="0">
                <a:solidFill>
                  <a:schemeClr val="tx1"/>
                </a:solidFill>
              </a:rPr>
              <a:t>的用户打开了</a:t>
            </a:r>
            <a:r>
              <a:rPr lang="en-US" altLang="zh-CN" sz="1200" dirty="0" smtClean="0">
                <a:solidFill>
                  <a:schemeClr val="tx1"/>
                </a:solidFill>
              </a:rPr>
              <a:t>RTMP</a:t>
            </a:r>
            <a:r>
              <a:rPr lang="zh-CN" altLang="en-US" sz="1200" dirty="0" smtClean="0">
                <a:solidFill>
                  <a:schemeClr val="tx1"/>
                </a:solidFill>
              </a:rPr>
              <a:t>上的视频</a:t>
            </a:r>
            <a:r>
              <a:rPr lang="en-US" sz="1200" dirty="0" smtClean="0">
                <a:solidFill>
                  <a:schemeClr val="tx1"/>
                </a:solidFill>
              </a:rPr>
              <a:t>rtmp</a:t>
            </a:r>
            <a:r>
              <a:rPr lang="en-US" sz="1200" dirty="0">
                <a:solidFill>
                  <a:schemeClr val="tx1"/>
                </a:solidFill>
              </a:rPr>
              <a:t>://172.16.100.150/vod2/demo.mp4</a:t>
            </a:r>
          </a:p>
          <a:p>
            <a:pPr marL="342900" indent="-342900" algn="l">
              <a:buFontTx/>
              <a:buAutoNum type="arabicPeriod"/>
            </a:pPr>
            <a:r>
              <a:rPr lang="en-US" altLang="zh-CN" sz="1200" dirty="0" smtClean="0">
                <a:solidFill>
                  <a:schemeClr val="tx1"/>
                </a:solidFill>
              </a:rPr>
              <a:t>RTMP</a:t>
            </a:r>
            <a:r>
              <a:rPr lang="zh-CN" altLang="en-US" sz="1200" dirty="0" smtClean="0">
                <a:solidFill>
                  <a:schemeClr val="tx1"/>
                </a:solidFill>
              </a:rPr>
              <a:t>服务器开始从数据中心</a:t>
            </a:r>
            <a:r>
              <a:rPr lang="en-US" altLang="zh-CN" sz="1200" dirty="0" smtClean="0">
                <a:solidFill>
                  <a:schemeClr val="tx1"/>
                </a:solidFill>
              </a:rPr>
              <a:t>1</a:t>
            </a:r>
            <a:r>
              <a:rPr lang="zh-CN" altLang="en-US" sz="1200" dirty="0" smtClean="0">
                <a:solidFill>
                  <a:schemeClr val="tx1"/>
                </a:solidFill>
              </a:rPr>
              <a:t>转移到数据中心</a:t>
            </a:r>
            <a:r>
              <a:rPr lang="en-US" altLang="zh-CN" sz="1200" dirty="0" smtClean="0">
                <a:solidFill>
                  <a:schemeClr val="tx1"/>
                </a:solidFill>
              </a:rPr>
              <a:t>2</a:t>
            </a:r>
            <a:r>
              <a:rPr lang="en-US" sz="1200" dirty="0" smtClean="0">
                <a:solidFill>
                  <a:schemeClr val="tx1"/>
                </a:solidFill>
              </a:rPr>
              <a:t>Start the</a:t>
            </a:r>
            <a:endParaRPr lang="en-US" sz="1200" dirty="0">
              <a:solidFill>
                <a:schemeClr val="tx1"/>
              </a:solidFill>
            </a:endParaRPr>
          </a:p>
        </p:txBody>
      </p:sp>
    </p:spTree>
    <p:extLst>
      <p:ext uri="{BB962C8B-B14F-4D97-AF65-F5344CB8AC3E}">
        <p14:creationId xmlns="" xmlns:p14="http://schemas.microsoft.com/office/powerpoint/2010/main" val="14520151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xEl>
                                              <p:pRg st="0" end="0"/>
                                            </p:txEl>
                                          </p:spTgt>
                                        </p:tgtEl>
                                        <p:attrNameLst>
                                          <p:attrName>style.visibility</p:attrName>
                                        </p:attrNameLst>
                                      </p:cBhvr>
                                      <p:to>
                                        <p:strVal val="visible"/>
                                      </p:to>
                                    </p:set>
                                    <p:animEffect transition="in" filter="fade">
                                      <p:cBhvr>
                                        <p:cTn id="12" dur="500"/>
                                        <p:tgtEl>
                                          <p:spTgt spid="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xEl>
                                              <p:pRg st="1" end="1"/>
                                            </p:txEl>
                                          </p:spTgt>
                                        </p:tgtEl>
                                        <p:attrNameLst>
                                          <p:attrName>style.visibility</p:attrName>
                                        </p:attrNameLst>
                                      </p:cBhvr>
                                      <p:to>
                                        <p:strVal val="visible"/>
                                      </p:to>
                                    </p:set>
                                    <p:animEffect transition="in" filter="fade">
                                      <p:cBhvr>
                                        <p:cTn id="17" dur="500"/>
                                        <p:tgtEl>
                                          <p:spTgt spid="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loud 9"/>
          <p:cNvSpPr/>
          <p:nvPr/>
        </p:nvSpPr>
        <p:spPr>
          <a:xfrm>
            <a:off x="4103244" y="2010078"/>
            <a:ext cx="3466918" cy="2904139"/>
          </a:xfrm>
          <a:prstGeom prst="cloud">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互联网</a:t>
            </a:r>
            <a:endParaRPr lang="en-US" sz="2800" dirty="0">
              <a:solidFill>
                <a:schemeClr val="tx1"/>
              </a:solidFill>
            </a:endParaRPr>
          </a:p>
        </p:txBody>
      </p:sp>
      <p:sp>
        <p:nvSpPr>
          <p:cNvPr id="62" name="Rounded Rectangle 61"/>
          <p:cNvSpPr/>
          <p:nvPr/>
        </p:nvSpPr>
        <p:spPr>
          <a:xfrm>
            <a:off x="130632" y="1866899"/>
            <a:ext cx="3509714" cy="4442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p:cNvSpPr/>
          <p:nvPr/>
        </p:nvSpPr>
        <p:spPr>
          <a:xfrm>
            <a:off x="8360230" y="1866899"/>
            <a:ext cx="3627328" cy="4442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H="1">
            <a:off x="7173577" y="3229203"/>
            <a:ext cx="2271200" cy="24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8" idx="3"/>
          </p:cNvCxnSpPr>
          <p:nvPr/>
        </p:nvCxnSpPr>
        <p:spPr>
          <a:xfrm flipV="1">
            <a:off x="2479819" y="3231614"/>
            <a:ext cx="2078977" cy="1145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5886" y="3048786"/>
            <a:ext cx="2063933" cy="388561"/>
          </a:xfrm>
          <a:prstGeom prst="rect">
            <a:avLst/>
          </a:prstGeom>
        </p:spPr>
      </p:pic>
      <p:sp>
        <p:nvSpPr>
          <p:cNvPr id="29" name="TextBox 28"/>
          <p:cNvSpPr txBox="1"/>
          <p:nvPr/>
        </p:nvSpPr>
        <p:spPr>
          <a:xfrm>
            <a:off x="1499998" y="3446407"/>
            <a:ext cx="955752" cy="240634"/>
          </a:xfrm>
          <a:prstGeom prst="rect">
            <a:avLst/>
          </a:prstGeom>
          <a:noFill/>
        </p:spPr>
        <p:txBody>
          <a:bodyPr wrap="none" rtlCol="0">
            <a:spAutoFit/>
          </a:bodyPr>
          <a:lstStyle/>
          <a:p>
            <a:r>
              <a:rPr lang="en-US" sz="1200" dirty="0"/>
              <a:t>HIPswitch-400</a:t>
            </a:r>
          </a:p>
        </p:txBody>
      </p:sp>
      <p:cxnSp>
        <p:nvCxnSpPr>
          <p:cNvPr id="61" name="Straight Connector 60"/>
          <p:cNvCxnSpPr>
            <a:endCxn id="31" idx="1"/>
          </p:cNvCxnSpPr>
          <p:nvPr/>
        </p:nvCxnSpPr>
        <p:spPr>
          <a:xfrm rot="16200000" flipH="1">
            <a:off x="-499551" y="4590733"/>
            <a:ext cx="2503539" cy="216305"/>
          </a:xfrm>
          <a:prstGeom prst="bentConnector2">
            <a:avLst/>
          </a:prstGeom>
          <a:ln w="38100"/>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470903" y="3048784"/>
            <a:ext cx="2063933" cy="388561"/>
          </a:xfrm>
          <a:prstGeom prst="rect">
            <a:avLst/>
          </a:prstGeom>
        </p:spPr>
      </p:pic>
      <p:sp>
        <p:nvSpPr>
          <p:cNvPr id="68" name="TextBox 67"/>
          <p:cNvSpPr txBox="1"/>
          <p:nvPr/>
        </p:nvSpPr>
        <p:spPr>
          <a:xfrm>
            <a:off x="9391280" y="3452474"/>
            <a:ext cx="955752" cy="240634"/>
          </a:xfrm>
          <a:prstGeom prst="rect">
            <a:avLst/>
          </a:prstGeom>
          <a:noFill/>
        </p:spPr>
        <p:txBody>
          <a:bodyPr wrap="none" rtlCol="0">
            <a:spAutoFit/>
          </a:bodyPr>
          <a:lstStyle/>
          <a:p>
            <a:r>
              <a:rPr lang="en-US" sz="1200" dirty="0"/>
              <a:t>HIPswitch-400</a:t>
            </a:r>
          </a:p>
        </p:txBody>
      </p:sp>
      <p:cxnSp>
        <p:nvCxnSpPr>
          <p:cNvPr id="70" name="Straight Connector 69"/>
          <p:cNvCxnSpPr>
            <a:endCxn id="47" idx="3"/>
          </p:cNvCxnSpPr>
          <p:nvPr/>
        </p:nvCxnSpPr>
        <p:spPr>
          <a:xfrm rot="5400000">
            <a:off x="9861338" y="4577862"/>
            <a:ext cx="2502204" cy="157710"/>
          </a:xfrm>
          <a:prstGeom prst="bentConnector2">
            <a:avLst/>
          </a:prstGeom>
          <a:ln w="38100"/>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855229" y="4277145"/>
            <a:ext cx="10010811" cy="646913"/>
            <a:chOff x="855229" y="4277145"/>
            <a:chExt cx="10010811" cy="646913"/>
          </a:xfrm>
        </p:grpSpPr>
        <p:sp>
          <p:nvSpPr>
            <p:cNvPr id="50" name="Rounded Rectangle 49"/>
            <p:cNvSpPr/>
            <p:nvPr/>
          </p:nvSpPr>
          <p:spPr>
            <a:xfrm>
              <a:off x="9331291" y="4277145"/>
              <a:ext cx="1534749" cy="5582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RTMP</a:t>
              </a:r>
              <a:r>
                <a:rPr lang="zh-CN" altLang="en-US" sz="1200" dirty="0" smtClean="0">
                  <a:solidFill>
                    <a:schemeClr val="tx1"/>
                  </a:solidFill>
                </a:rPr>
                <a:t>服务器</a:t>
              </a:r>
              <a:endParaRPr lang="en-US" sz="1200" dirty="0">
                <a:solidFill>
                  <a:schemeClr val="tx1"/>
                </a:solidFill>
              </a:endParaRPr>
            </a:p>
            <a:p>
              <a:r>
                <a:rPr lang="en-US" sz="1200" dirty="0">
                  <a:solidFill>
                    <a:schemeClr val="tx1"/>
                  </a:solidFill>
                </a:rPr>
                <a:t>IP: 172.16.100.150</a:t>
              </a:r>
            </a:p>
          </p:txBody>
        </p:sp>
        <p:sp>
          <p:nvSpPr>
            <p:cNvPr id="36" name="Rounded Rectangle 35"/>
            <p:cNvSpPr/>
            <p:nvPr/>
          </p:nvSpPr>
          <p:spPr>
            <a:xfrm>
              <a:off x="855229" y="4277145"/>
              <a:ext cx="2153072" cy="646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stretch>
              <a:fillRect/>
            </a:stretch>
          </p:blipFill>
          <p:spPr>
            <a:xfrm>
              <a:off x="9047128" y="4351332"/>
              <a:ext cx="386306" cy="383610"/>
            </a:xfrm>
            <a:prstGeom prst="rect">
              <a:avLst/>
            </a:prstGeom>
          </p:spPr>
        </p:pic>
      </p:grpSp>
      <p:sp>
        <p:nvSpPr>
          <p:cNvPr id="35" name="Rounded Rectangle 34"/>
          <p:cNvSpPr/>
          <p:nvPr/>
        </p:nvSpPr>
        <p:spPr>
          <a:xfrm>
            <a:off x="855227" y="4970351"/>
            <a:ext cx="2153072" cy="362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pic>
        <p:nvPicPr>
          <p:cNvPr id="33" name="Picture 32"/>
          <p:cNvPicPr>
            <a:picLocks noChangeAspect="1"/>
          </p:cNvPicPr>
          <p:nvPr/>
        </p:nvPicPr>
        <p:blipFill>
          <a:blip r:embed="rId4"/>
          <a:stretch>
            <a:fillRect/>
          </a:stretch>
        </p:blipFill>
        <p:spPr>
          <a:xfrm>
            <a:off x="855229" y="5378154"/>
            <a:ext cx="2153072" cy="362031"/>
          </a:xfrm>
          <a:prstGeom prst="rect">
            <a:avLst/>
          </a:prstGeom>
        </p:spPr>
      </p:pic>
      <p:pic>
        <p:nvPicPr>
          <p:cNvPr id="31" name="Picture 30"/>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860371" y="5191000"/>
            <a:ext cx="2158595" cy="1519311"/>
          </a:xfrm>
          <a:prstGeom prst="rect">
            <a:avLst/>
          </a:prstGeom>
        </p:spPr>
      </p:pic>
      <p:grpSp>
        <p:nvGrpSpPr>
          <p:cNvPr id="44" name="Group 43"/>
          <p:cNvGrpSpPr/>
          <p:nvPr/>
        </p:nvGrpSpPr>
        <p:grpSpPr>
          <a:xfrm>
            <a:off x="8869846" y="4234308"/>
            <a:ext cx="2163739" cy="2433166"/>
            <a:chOff x="381144" y="3305909"/>
            <a:chExt cx="2163739" cy="2433166"/>
          </a:xfrm>
        </p:grpSpPr>
        <p:grpSp>
          <p:nvGrpSpPr>
            <p:cNvPr id="45" name="Group 44"/>
            <p:cNvGrpSpPr/>
            <p:nvPr/>
          </p:nvGrpSpPr>
          <p:grpSpPr>
            <a:xfrm>
              <a:off x="381144" y="3305909"/>
              <a:ext cx="2153074" cy="1463040"/>
              <a:chOff x="381144" y="3305908"/>
              <a:chExt cx="2741526" cy="1813463"/>
            </a:xfrm>
          </p:grpSpPr>
          <p:grpSp>
            <p:nvGrpSpPr>
              <p:cNvPr id="49" name="Group 48"/>
              <p:cNvGrpSpPr/>
              <p:nvPr/>
            </p:nvGrpSpPr>
            <p:grpSpPr>
              <a:xfrm>
                <a:off x="381144" y="3305908"/>
                <a:ext cx="2741526" cy="1308769"/>
                <a:chOff x="381144" y="4065563"/>
                <a:chExt cx="2741526" cy="1308769"/>
              </a:xfrm>
            </p:grpSpPr>
            <p:sp>
              <p:nvSpPr>
                <p:cNvPr id="55" name="Rounded Rectangle 54"/>
                <p:cNvSpPr/>
                <p:nvPr/>
              </p:nvSpPr>
              <p:spPr>
                <a:xfrm>
                  <a:off x="381147" y="4065563"/>
                  <a:ext cx="2741523" cy="801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381144" y="4924804"/>
                  <a:ext cx="2741523" cy="449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grpSp>
          <p:pic>
            <p:nvPicPr>
              <p:cNvPr id="52" name="Picture 51"/>
              <p:cNvPicPr>
                <a:picLocks noChangeAspect="1"/>
              </p:cNvPicPr>
              <p:nvPr/>
            </p:nvPicPr>
            <p:blipFill>
              <a:blip r:embed="rId4"/>
              <a:stretch>
                <a:fillRect/>
              </a:stretch>
            </p:blipFill>
            <p:spPr>
              <a:xfrm>
                <a:off x="381146" y="4670627"/>
                <a:ext cx="2741523" cy="448744"/>
              </a:xfrm>
              <a:prstGeom prst="rect">
                <a:avLst/>
              </a:prstGeom>
            </p:spPr>
          </p:pic>
        </p:grpSp>
        <p:pic>
          <p:nvPicPr>
            <p:cNvPr id="47" name="Picture 46"/>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386288" y="4219764"/>
              <a:ext cx="2158595" cy="1519311"/>
            </a:xfrm>
            <a:prstGeom prst="rect">
              <a:avLst/>
            </a:prstGeom>
          </p:spPr>
        </p:pic>
      </p:grpSp>
      <p:sp>
        <p:nvSpPr>
          <p:cNvPr id="11" name="Right Arrow 10"/>
          <p:cNvSpPr/>
          <p:nvPr/>
        </p:nvSpPr>
        <p:spPr>
          <a:xfrm>
            <a:off x="2816725" y="4477565"/>
            <a:ext cx="6209709" cy="403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953896" y="4336647"/>
            <a:ext cx="1856760" cy="558291"/>
            <a:chOff x="953896" y="3485747"/>
            <a:chExt cx="1856760" cy="558291"/>
          </a:xfrm>
        </p:grpSpPr>
        <p:sp>
          <p:nvSpPr>
            <p:cNvPr id="82" name="Rounded Rectangle 81"/>
            <p:cNvSpPr/>
            <p:nvPr/>
          </p:nvSpPr>
          <p:spPr>
            <a:xfrm>
              <a:off x="1275907" y="3485747"/>
              <a:ext cx="1534749" cy="558291"/>
            </a:xfrm>
            <a:prstGeom prst="roundRect">
              <a:avLst/>
            </a:prstGeom>
            <a:pattFill prst="dashHorz">
              <a:fgClr>
                <a:schemeClr val="accent1">
                  <a:lumMod val="20000"/>
                  <a:lumOff val="80000"/>
                </a:schemeClr>
              </a:fgClr>
              <a:bgClr>
                <a:schemeClr val="bg1"/>
              </a:bgClr>
            </a:patt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RTMP</a:t>
              </a:r>
              <a:r>
                <a:rPr lang="zh-CN" altLang="en-US" sz="1200" dirty="0" smtClean="0">
                  <a:solidFill>
                    <a:schemeClr val="tx1"/>
                  </a:solidFill>
                </a:rPr>
                <a:t>服务器</a:t>
              </a:r>
              <a:endParaRPr lang="en-US" sz="1200" dirty="0">
                <a:solidFill>
                  <a:schemeClr val="tx1"/>
                </a:solidFill>
              </a:endParaRPr>
            </a:p>
            <a:p>
              <a:r>
                <a:rPr lang="en-US" sz="1200" dirty="0">
                  <a:solidFill>
                    <a:schemeClr val="tx1"/>
                  </a:solidFill>
                </a:rPr>
                <a:t>IP: 172.16.100.150</a:t>
              </a:r>
            </a:p>
          </p:txBody>
        </p:sp>
        <p:pic>
          <p:nvPicPr>
            <p:cNvPr id="75" name="Picture 74"/>
            <p:cNvPicPr>
              <a:picLocks noChangeAspect="1"/>
            </p:cNvPicPr>
            <p:nvPr/>
          </p:nvPicPr>
          <p:blipFill>
            <a:blip r:embed="rId3"/>
            <a:stretch>
              <a:fillRect/>
            </a:stretch>
          </p:blipFill>
          <p:spPr>
            <a:xfrm>
              <a:off x="953896" y="3573088"/>
              <a:ext cx="386306" cy="383610"/>
            </a:xfrm>
            <a:prstGeom prst="rect">
              <a:avLst/>
            </a:prstGeom>
          </p:spPr>
        </p:pic>
      </p:grpSp>
      <p:sp>
        <p:nvSpPr>
          <p:cNvPr id="48" name="Left-Right Arrow 47"/>
          <p:cNvSpPr/>
          <p:nvPr/>
        </p:nvSpPr>
        <p:spPr>
          <a:xfrm>
            <a:off x="3590492" y="2696939"/>
            <a:ext cx="4743611" cy="571199"/>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 </a:t>
            </a:r>
            <a:r>
              <a:rPr lang="zh-CN" altLang="en-US" sz="1600" b="1" dirty="0" smtClean="0">
                <a:solidFill>
                  <a:schemeClr val="tx1"/>
                </a:solidFill>
              </a:rPr>
              <a:t>受</a:t>
            </a:r>
            <a:r>
              <a:rPr lang="en-US" altLang="zh-CN" sz="1600" b="1" dirty="0" smtClean="0">
                <a:solidFill>
                  <a:schemeClr val="tx1"/>
                </a:solidFill>
              </a:rPr>
              <a:t>2</a:t>
            </a:r>
            <a:r>
              <a:rPr lang="zh-CN" altLang="en-US" sz="1600" b="1" dirty="0" smtClean="0">
                <a:solidFill>
                  <a:schemeClr val="tx1"/>
                </a:solidFill>
              </a:rPr>
              <a:t>层</a:t>
            </a:r>
            <a:r>
              <a:rPr lang="en-US" sz="1600" b="1" dirty="0" smtClean="0">
                <a:solidFill>
                  <a:schemeClr val="tx1"/>
                </a:solidFill>
              </a:rPr>
              <a:t> ESP</a:t>
            </a:r>
            <a:r>
              <a:rPr lang="zh-CN" altLang="en-US" sz="1600" b="1" dirty="0" smtClean="0">
                <a:solidFill>
                  <a:schemeClr val="tx1"/>
                </a:solidFill>
              </a:rPr>
              <a:t>保护的</a:t>
            </a:r>
            <a:r>
              <a:rPr lang="en-US" sz="1600" b="1" dirty="0" smtClean="0">
                <a:solidFill>
                  <a:schemeClr val="tx1"/>
                </a:solidFill>
              </a:rPr>
              <a:t> </a:t>
            </a:r>
            <a:r>
              <a:rPr lang="zh-CN" altLang="en-US" sz="1600" b="1" dirty="0" smtClean="0">
                <a:solidFill>
                  <a:schemeClr val="tx1"/>
                </a:solidFill>
              </a:rPr>
              <a:t>安全通道</a:t>
            </a:r>
            <a:endParaRPr lang="en-US" sz="1600" b="1" dirty="0">
              <a:solidFill>
                <a:schemeClr val="tx1"/>
              </a:solidFill>
            </a:endParaRPr>
          </a:p>
        </p:txBody>
      </p:sp>
      <p:sp>
        <p:nvSpPr>
          <p:cNvPr id="38" name="TextBox 37"/>
          <p:cNvSpPr txBox="1"/>
          <p:nvPr/>
        </p:nvSpPr>
        <p:spPr>
          <a:xfrm>
            <a:off x="89323" y="135059"/>
            <a:ext cx="3791423" cy="523220"/>
          </a:xfrm>
          <a:prstGeom prst="rect">
            <a:avLst/>
          </a:prstGeom>
          <a:noFill/>
        </p:spPr>
        <p:txBody>
          <a:bodyPr wrap="none" rtlCol="0">
            <a:spAutoFit/>
          </a:bodyPr>
          <a:lstStyle/>
          <a:p>
            <a:pPr algn="ctr"/>
            <a:r>
              <a:rPr lang="zh-CN" altLang="en-US" sz="2800" b="1" dirty="0" smtClean="0">
                <a:solidFill>
                  <a:schemeClr val="bg1"/>
                </a:solidFill>
              </a:rPr>
              <a:t>重叠网络上的实时迁移</a:t>
            </a:r>
            <a:endParaRPr lang="en-US" sz="2800" b="1" dirty="0">
              <a:solidFill>
                <a:schemeClr val="bg1"/>
              </a:solidFill>
            </a:endParaRPr>
          </a:p>
        </p:txBody>
      </p:sp>
      <p:sp>
        <p:nvSpPr>
          <p:cNvPr id="43" name="TextBox 42"/>
          <p:cNvSpPr txBox="1"/>
          <p:nvPr/>
        </p:nvSpPr>
        <p:spPr>
          <a:xfrm>
            <a:off x="633383" y="2204162"/>
            <a:ext cx="1821332" cy="523220"/>
          </a:xfrm>
          <a:prstGeom prst="rect">
            <a:avLst/>
          </a:prstGeom>
          <a:noFill/>
        </p:spPr>
        <p:txBody>
          <a:bodyPr wrap="none" rtlCol="0">
            <a:spAutoFit/>
          </a:bodyPr>
          <a:lstStyle/>
          <a:p>
            <a:r>
              <a:rPr lang="zh-CN" altLang="en-US" sz="2800" dirty="0" smtClean="0"/>
              <a:t>数据中心</a:t>
            </a:r>
            <a:r>
              <a:rPr lang="en-US" sz="2800" dirty="0" smtClean="0">
                <a:solidFill>
                  <a:schemeClr val="tx1"/>
                </a:solidFill>
              </a:rPr>
              <a:t>1</a:t>
            </a:r>
            <a:endParaRPr lang="en-US" sz="2800" dirty="0">
              <a:solidFill>
                <a:schemeClr val="tx1"/>
              </a:solidFill>
            </a:endParaRPr>
          </a:p>
        </p:txBody>
      </p:sp>
      <p:sp>
        <p:nvSpPr>
          <p:cNvPr id="53" name="TextBox 52"/>
          <p:cNvSpPr txBox="1"/>
          <p:nvPr/>
        </p:nvSpPr>
        <p:spPr>
          <a:xfrm>
            <a:off x="8984362" y="2204162"/>
            <a:ext cx="1821332" cy="523220"/>
          </a:xfrm>
          <a:prstGeom prst="rect">
            <a:avLst/>
          </a:prstGeom>
          <a:noFill/>
        </p:spPr>
        <p:txBody>
          <a:bodyPr wrap="none" rtlCol="0">
            <a:spAutoFit/>
          </a:bodyPr>
          <a:lstStyle/>
          <a:p>
            <a:r>
              <a:rPr lang="zh-CN" altLang="en-US" sz="2800" dirty="0" smtClean="0"/>
              <a:t>数据中心</a:t>
            </a:r>
            <a:r>
              <a:rPr lang="en-US" sz="2800" dirty="0" smtClean="0">
                <a:solidFill>
                  <a:schemeClr val="tx1"/>
                </a:solidFill>
              </a:rPr>
              <a:t>2</a:t>
            </a:r>
            <a:endParaRPr lang="en-US" sz="2800" dirty="0">
              <a:solidFill>
                <a:schemeClr val="tx1"/>
              </a:solidFill>
            </a:endParaRPr>
          </a:p>
        </p:txBody>
      </p:sp>
      <p:sp>
        <p:nvSpPr>
          <p:cNvPr id="56" name="TextBox 55"/>
          <p:cNvSpPr txBox="1"/>
          <p:nvPr/>
        </p:nvSpPr>
        <p:spPr>
          <a:xfrm>
            <a:off x="130633" y="2706864"/>
            <a:ext cx="3671170" cy="338554"/>
          </a:xfrm>
          <a:prstGeom prst="rect">
            <a:avLst/>
          </a:prstGeom>
          <a:noFill/>
        </p:spPr>
        <p:txBody>
          <a:bodyPr wrap="square" rtlCol="0">
            <a:spAutoFit/>
          </a:bodyPr>
          <a:lstStyle/>
          <a:p>
            <a:r>
              <a:rPr lang="zh-CN" altLang="en-US" sz="1600" dirty="0" smtClean="0">
                <a:solidFill>
                  <a:schemeClr val="tx1"/>
                </a:solidFill>
              </a:rPr>
              <a:t>宽带</a:t>
            </a:r>
            <a:r>
              <a:rPr lang="en-US" sz="1600" dirty="0" smtClean="0">
                <a:solidFill>
                  <a:schemeClr val="tx1"/>
                </a:solidFill>
              </a:rPr>
              <a:t> </a:t>
            </a:r>
            <a:r>
              <a:rPr lang="en-US" sz="1600" dirty="0">
                <a:solidFill>
                  <a:schemeClr val="tx1"/>
                </a:solidFill>
              </a:rPr>
              <a:t>IP: 61.X.X.155</a:t>
            </a:r>
          </a:p>
        </p:txBody>
      </p:sp>
      <p:sp>
        <p:nvSpPr>
          <p:cNvPr id="57" name="TextBox 56"/>
          <p:cNvSpPr txBox="1"/>
          <p:nvPr/>
        </p:nvSpPr>
        <p:spPr>
          <a:xfrm>
            <a:off x="8360229" y="2729494"/>
            <a:ext cx="3627329" cy="338554"/>
          </a:xfrm>
          <a:prstGeom prst="rect">
            <a:avLst/>
          </a:prstGeom>
          <a:noFill/>
        </p:spPr>
        <p:txBody>
          <a:bodyPr wrap="square" rtlCol="0">
            <a:spAutoFit/>
          </a:bodyPr>
          <a:lstStyle/>
          <a:p>
            <a:r>
              <a:rPr lang="zh-CN" altLang="en-US" sz="1600" dirty="0" smtClean="0"/>
              <a:t>宽带</a:t>
            </a:r>
            <a:r>
              <a:rPr lang="en-US" sz="1600" dirty="0" smtClean="0">
                <a:solidFill>
                  <a:schemeClr val="tx1"/>
                </a:solidFill>
              </a:rPr>
              <a:t>IP:203.X.X.38</a:t>
            </a:r>
            <a:endParaRPr lang="en-US" sz="1600" dirty="0">
              <a:solidFill>
                <a:schemeClr val="tx1"/>
              </a:solidFill>
            </a:endParaRPr>
          </a:p>
        </p:txBody>
      </p:sp>
      <p:pic>
        <p:nvPicPr>
          <p:cNvPr id="58" name="Picture 5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983565" y="3747795"/>
            <a:ext cx="1739526" cy="347905"/>
          </a:xfrm>
          <a:prstGeom prst="rect">
            <a:avLst/>
          </a:prstGeom>
        </p:spPr>
      </p:pic>
      <p:sp>
        <p:nvSpPr>
          <p:cNvPr id="40" name="TextBox 39"/>
          <p:cNvSpPr txBox="1"/>
          <p:nvPr/>
        </p:nvSpPr>
        <p:spPr>
          <a:xfrm>
            <a:off x="-21994" y="814250"/>
            <a:ext cx="4238760" cy="461665"/>
          </a:xfrm>
          <a:prstGeom prst="rect">
            <a:avLst/>
          </a:prstGeom>
          <a:noFill/>
        </p:spPr>
        <p:txBody>
          <a:bodyPr wrap="square" rtlCol="0">
            <a:spAutoFit/>
          </a:bodyPr>
          <a:lstStyle/>
          <a:p>
            <a:pPr marL="228600" indent="-228600" algn="l">
              <a:buFont typeface="+mj-lt"/>
              <a:buAutoNum type="arabicPeriod" startAt="3"/>
            </a:pPr>
            <a:r>
              <a:rPr lang="zh-CN" altLang="en-US" sz="1200" dirty="0" smtClean="0">
                <a:solidFill>
                  <a:schemeClr val="tx1"/>
                </a:solidFill>
              </a:rPr>
              <a:t>检查用户在</a:t>
            </a:r>
            <a:r>
              <a:rPr lang="en-US" altLang="zh-CN" sz="1200" dirty="0" smtClean="0">
                <a:solidFill>
                  <a:schemeClr val="tx1"/>
                </a:solidFill>
              </a:rPr>
              <a:t>RTMP</a:t>
            </a:r>
            <a:r>
              <a:rPr lang="zh-CN" altLang="en-US" sz="1200" dirty="0" smtClean="0">
                <a:solidFill>
                  <a:schemeClr val="tx1"/>
                </a:solidFill>
              </a:rPr>
              <a:t>服务器上的连通性</a:t>
            </a:r>
            <a:endParaRPr lang="en-US" sz="1200" dirty="0">
              <a:solidFill>
                <a:schemeClr val="tx1"/>
              </a:solidFill>
            </a:endParaRPr>
          </a:p>
          <a:p>
            <a:pPr marL="228600" indent="-228600">
              <a:buFont typeface="+mj-lt"/>
              <a:buAutoNum type="arabicPeriod" startAt="3"/>
            </a:pPr>
            <a:r>
              <a:rPr lang="zh-CN" altLang="en-US" sz="1200" dirty="0" smtClean="0"/>
              <a:t>检查用户在</a:t>
            </a:r>
            <a:r>
              <a:rPr lang="en-US" altLang="zh-CN" sz="1200" dirty="0" smtClean="0"/>
              <a:t>RTMP</a:t>
            </a:r>
            <a:r>
              <a:rPr lang="zh-CN" altLang="en-US" sz="1200" dirty="0" smtClean="0"/>
              <a:t>服务器上的</a:t>
            </a:r>
            <a:r>
              <a:rPr lang="en-US" sz="1200" dirty="0" smtClean="0">
                <a:solidFill>
                  <a:schemeClr val="tx1"/>
                </a:solidFill>
              </a:rPr>
              <a:t>ping </a:t>
            </a:r>
            <a:r>
              <a:rPr lang="zh-CN" altLang="en-US" sz="1200" dirty="0" smtClean="0">
                <a:solidFill>
                  <a:schemeClr val="tx1"/>
                </a:solidFill>
              </a:rPr>
              <a:t>测试结果</a:t>
            </a:r>
            <a:endParaRPr lang="en-US" sz="1200" dirty="0">
              <a:solidFill>
                <a:schemeClr val="tx1"/>
              </a:solidFill>
            </a:endParaRPr>
          </a:p>
        </p:txBody>
      </p:sp>
    </p:spTree>
    <p:extLst>
      <p:ext uri="{BB962C8B-B14F-4D97-AF65-F5344CB8AC3E}">
        <p14:creationId xmlns="" xmlns:p14="http://schemas.microsoft.com/office/powerpoint/2010/main" val="35193403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xEl>
                                              <p:pRg st="0" end="0"/>
                                            </p:txEl>
                                          </p:spTgt>
                                        </p:tgtEl>
                                        <p:attrNameLst>
                                          <p:attrName>style.visibility</p:attrName>
                                        </p:attrNameLst>
                                      </p:cBhvr>
                                      <p:to>
                                        <p:strVal val="visible"/>
                                      </p:to>
                                    </p:set>
                                    <p:animEffect transition="in" filter="fade">
                                      <p:cBhvr>
                                        <p:cTn id="15" dur="500"/>
                                        <p:tgtEl>
                                          <p:spTgt spid="4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xEl>
                                              <p:pRg st="1" end="1"/>
                                            </p:txEl>
                                          </p:spTgt>
                                        </p:tgtEl>
                                        <p:attrNameLst>
                                          <p:attrName>style.visibility</p:attrName>
                                        </p:attrNameLst>
                                      </p:cBhvr>
                                      <p:to>
                                        <p:strVal val="visible"/>
                                      </p:to>
                                    </p:set>
                                    <p:animEffect transition="in" filter="fade">
                                      <p:cBhvr>
                                        <p:cTn id="20" dur="500"/>
                                        <p:tgtEl>
                                          <p:spTgt spid="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98785" y="1799835"/>
            <a:ext cx="9363166" cy="2554545"/>
          </a:xfrm>
          <a:prstGeom prst="rect">
            <a:avLst/>
          </a:prstGeom>
          <a:noFill/>
        </p:spPr>
        <p:txBody>
          <a:bodyPr wrap="square" rtlCol="0">
            <a:spAutoFit/>
          </a:bodyPr>
          <a:lstStyle/>
          <a:p>
            <a:pPr algn="ctr"/>
            <a:r>
              <a:rPr lang="zh-CN" altLang="en-US" sz="8000" b="1" dirty="0"/>
              <a:t>演示</a:t>
            </a:r>
            <a:r>
              <a:rPr lang="en-US" sz="8000" b="1" dirty="0" smtClean="0">
                <a:solidFill>
                  <a:schemeClr val="tx1"/>
                </a:solidFill>
              </a:rPr>
              <a:t> </a:t>
            </a:r>
            <a:r>
              <a:rPr lang="en-US" sz="8000" b="1" dirty="0">
                <a:solidFill>
                  <a:schemeClr val="tx1"/>
                </a:solidFill>
              </a:rPr>
              <a:t>2 – </a:t>
            </a:r>
          </a:p>
          <a:p>
            <a:pPr algn="ctr"/>
            <a:r>
              <a:rPr lang="zh-CN" altLang="en-US" sz="8000" b="1" dirty="0" smtClean="0">
                <a:solidFill>
                  <a:schemeClr val="tx1"/>
                </a:solidFill>
              </a:rPr>
              <a:t>双主动应用</a:t>
            </a:r>
            <a:endParaRPr lang="en-US" sz="8000" b="1" dirty="0">
              <a:solidFill>
                <a:schemeClr val="tx1"/>
              </a:solidFill>
            </a:endParaRPr>
          </a:p>
        </p:txBody>
      </p:sp>
    </p:spTree>
    <p:extLst>
      <p:ext uri="{BB962C8B-B14F-4D97-AF65-F5344CB8AC3E}">
        <p14:creationId xmlns="" xmlns:p14="http://schemas.microsoft.com/office/powerpoint/2010/main" val="302407021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105261" y="1552082"/>
            <a:ext cx="7695117" cy="369332"/>
          </a:xfrm>
          <a:prstGeom prst="rect">
            <a:avLst/>
          </a:prstGeom>
          <a:noFill/>
          <a:ln>
            <a:solidFill>
              <a:schemeClr val="tx2"/>
            </a:solidFill>
          </a:ln>
        </p:spPr>
        <p:txBody>
          <a:bodyPr wrap="square" rtlCol="0">
            <a:spAutoFit/>
          </a:bodyPr>
          <a:lstStyle/>
          <a:p>
            <a:pPr algn="ctr"/>
            <a:r>
              <a:rPr lang="zh-CN" altLang="en-US" dirty="0" smtClean="0">
                <a:solidFill>
                  <a:srgbClr val="002060"/>
                </a:solidFill>
                <a:latin typeface="Helvetica "/>
              </a:rPr>
              <a:t>相互连接的系统和设备的保护、连接及管理相当困难 </a:t>
            </a:r>
            <a:r>
              <a:rPr lang="en-US" altLang="zh-CN" dirty="0" smtClean="0">
                <a:solidFill>
                  <a:srgbClr val="002060"/>
                </a:solidFill>
                <a:latin typeface="Helvetica "/>
              </a:rPr>
              <a:t>– </a:t>
            </a:r>
            <a:r>
              <a:rPr lang="zh-CN" altLang="en-US" dirty="0">
                <a:solidFill>
                  <a:srgbClr val="002060"/>
                </a:solidFill>
                <a:latin typeface="Helvetica "/>
              </a:rPr>
              <a:t>使</a:t>
            </a:r>
            <a:r>
              <a:rPr lang="zh-CN" altLang="en-US" dirty="0" smtClean="0">
                <a:solidFill>
                  <a:srgbClr val="002060"/>
                </a:solidFill>
                <a:latin typeface="Helvetica "/>
              </a:rPr>
              <a:t>用现在的方法</a:t>
            </a:r>
            <a:endParaRPr lang="en-US" dirty="0">
              <a:solidFill>
                <a:srgbClr val="002060"/>
              </a:solidFill>
              <a:latin typeface="Helvetica "/>
            </a:endParaRPr>
          </a:p>
        </p:txBody>
      </p:sp>
      <p:sp>
        <p:nvSpPr>
          <p:cNvPr id="5" name="Title 1"/>
          <p:cNvSpPr>
            <a:spLocks noGrp="1"/>
          </p:cNvSpPr>
          <p:nvPr>
            <p:ph type="title"/>
          </p:nvPr>
        </p:nvSpPr>
        <p:spPr>
          <a:xfrm>
            <a:off x="0" y="294242"/>
            <a:ext cx="12192000" cy="1143000"/>
          </a:xfrm>
        </p:spPr>
        <p:txBody>
          <a:bodyPr>
            <a:normAutofit/>
          </a:bodyPr>
          <a:lstStyle/>
          <a:p>
            <a:pPr algn="ctr"/>
            <a:r>
              <a:rPr lang="zh-CN" altLang="en-US" b="1" dirty="0" smtClean="0">
                <a:solidFill>
                  <a:schemeClr val="bg1"/>
                </a:solidFill>
              </a:rPr>
              <a:t>迈向未来</a:t>
            </a:r>
            <a:r>
              <a:rPr lang="en-US" b="1" dirty="0" smtClean="0">
                <a:solidFill>
                  <a:schemeClr val="bg1"/>
                </a:solidFill>
              </a:rPr>
              <a:t/>
            </a:r>
            <a:br>
              <a:rPr lang="en-US" b="1" dirty="0" smtClean="0">
                <a:solidFill>
                  <a:schemeClr val="bg1"/>
                </a:solidFill>
              </a:rPr>
            </a:br>
            <a:r>
              <a:rPr lang="zh-CN" altLang="en-US" b="1" dirty="0" smtClean="0">
                <a:solidFill>
                  <a:schemeClr val="bg1"/>
                </a:solidFill>
              </a:rPr>
              <a:t>互联网系统和设备的发展</a:t>
            </a:r>
            <a:endParaRPr lang="en-US" sz="2800" b="1" dirty="0">
              <a:solidFill>
                <a:schemeClr val="bg1"/>
              </a:solidFill>
            </a:endParaRPr>
          </a:p>
        </p:txBody>
      </p:sp>
      <p:pic>
        <p:nvPicPr>
          <p:cNvPr id="6" name="Picture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597099" y="2313254"/>
            <a:ext cx="6711443" cy="4223734"/>
          </a:xfrm>
          <a:prstGeom prst="rect">
            <a:avLst/>
          </a:prstGeom>
        </p:spPr>
      </p:pic>
    </p:spTree>
    <p:extLst>
      <p:ext uri="{BB962C8B-B14F-4D97-AF65-F5344CB8AC3E}">
        <p14:creationId xmlns="" xmlns:p14="http://schemas.microsoft.com/office/powerpoint/2010/main" val="38197611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loud 46"/>
          <p:cNvSpPr/>
          <p:nvPr/>
        </p:nvSpPr>
        <p:spPr>
          <a:xfrm>
            <a:off x="4119869" y="2043329"/>
            <a:ext cx="3466918" cy="2904139"/>
          </a:xfrm>
          <a:prstGeom prst="cloud">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互联网</a:t>
            </a:r>
            <a:endParaRPr lang="en-US" sz="2800" dirty="0">
              <a:solidFill>
                <a:schemeClr val="tx1"/>
              </a:solidFill>
            </a:endParaRPr>
          </a:p>
        </p:txBody>
      </p:sp>
      <p:sp>
        <p:nvSpPr>
          <p:cNvPr id="48" name="Rounded Rectangle 47"/>
          <p:cNvSpPr/>
          <p:nvPr/>
        </p:nvSpPr>
        <p:spPr>
          <a:xfrm>
            <a:off x="130632" y="1866899"/>
            <a:ext cx="3509714" cy="4442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8360230" y="1866899"/>
            <a:ext cx="3627328" cy="4442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H="1">
            <a:off x="7173577" y="3229203"/>
            <a:ext cx="2271200" cy="24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6" idx="3"/>
          </p:cNvCxnSpPr>
          <p:nvPr/>
        </p:nvCxnSpPr>
        <p:spPr>
          <a:xfrm flipV="1">
            <a:off x="2479819" y="3231614"/>
            <a:ext cx="2078977" cy="1145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5886" y="3048786"/>
            <a:ext cx="2063933" cy="388561"/>
          </a:xfrm>
          <a:prstGeom prst="rect">
            <a:avLst/>
          </a:prstGeom>
        </p:spPr>
      </p:pic>
      <p:sp>
        <p:nvSpPr>
          <p:cNvPr id="57" name="TextBox 56"/>
          <p:cNvSpPr txBox="1"/>
          <p:nvPr/>
        </p:nvSpPr>
        <p:spPr>
          <a:xfrm>
            <a:off x="1499998" y="3446407"/>
            <a:ext cx="955752" cy="240634"/>
          </a:xfrm>
          <a:prstGeom prst="rect">
            <a:avLst/>
          </a:prstGeom>
          <a:noFill/>
        </p:spPr>
        <p:txBody>
          <a:bodyPr wrap="none" rtlCol="0">
            <a:spAutoFit/>
          </a:bodyPr>
          <a:lstStyle/>
          <a:p>
            <a:r>
              <a:rPr lang="en-US" sz="1200" dirty="0"/>
              <a:t>HIPswitch-400</a:t>
            </a:r>
          </a:p>
        </p:txBody>
      </p:sp>
      <p:cxnSp>
        <p:nvCxnSpPr>
          <p:cNvPr id="58" name="Straight Connector 60"/>
          <p:cNvCxnSpPr/>
          <p:nvPr/>
        </p:nvCxnSpPr>
        <p:spPr>
          <a:xfrm rot="16200000" flipH="1">
            <a:off x="-499551" y="4590733"/>
            <a:ext cx="2503539" cy="216305"/>
          </a:xfrm>
          <a:prstGeom prst="bentConnector2">
            <a:avLst/>
          </a:prstGeom>
          <a:ln w="38100"/>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470903" y="3048784"/>
            <a:ext cx="2063933" cy="388561"/>
          </a:xfrm>
          <a:prstGeom prst="rect">
            <a:avLst/>
          </a:prstGeom>
        </p:spPr>
      </p:pic>
      <p:sp>
        <p:nvSpPr>
          <p:cNvPr id="60" name="TextBox 59"/>
          <p:cNvSpPr txBox="1"/>
          <p:nvPr/>
        </p:nvSpPr>
        <p:spPr>
          <a:xfrm>
            <a:off x="9391280" y="3452474"/>
            <a:ext cx="955752" cy="240634"/>
          </a:xfrm>
          <a:prstGeom prst="rect">
            <a:avLst/>
          </a:prstGeom>
          <a:noFill/>
        </p:spPr>
        <p:txBody>
          <a:bodyPr wrap="none" rtlCol="0">
            <a:spAutoFit/>
          </a:bodyPr>
          <a:lstStyle/>
          <a:p>
            <a:r>
              <a:rPr lang="en-US" sz="1200" dirty="0"/>
              <a:t>HIPswitch-400</a:t>
            </a:r>
          </a:p>
        </p:txBody>
      </p:sp>
      <p:cxnSp>
        <p:nvCxnSpPr>
          <p:cNvPr id="61" name="Straight Connector 69"/>
          <p:cNvCxnSpPr>
            <a:endCxn id="70" idx="3"/>
          </p:cNvCxnSpPr>
          <p:nvPr/>
        </p:nvCxnSpPr>
        <p:spPr>
          <a:xfrm rot="5400000">
            <a:off x="9861338" y="4577862"/>
            <a:ext cx="2502204" cy="157710"/>
          </a:xfrm>
          <a:prstGeom prst="bentConnector2">
            <a:avLst/>
          </a:prstGeom>
          <a:ln w="38100"/>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855229" y="4277145"/>
            <a:ext cx="10010811" cy="646913"/>
            <a:chOff x="855229" y="4277145"/>
            <a:chExt cx="10010811" cy="646913"/>
          </a:xfrm>
        </p:grpSpPr>
        <p:sp>
          <p:nvSpPr>
            <p:cNvPr id="63" name="Rounded Rectangle 62"/>
            <p:cNvSpPr/>
            <p:nvPr/>
          </p:nvSpPr>
          <p:spPr>
            <a:xfrm>
              <a:off x="9331291" y="4277145"/>
              <a:ext cx="1534749" cy="5582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WebSer_Active_2</a:t>
              </a:r>
            </a:p>
            <a:p>
              <a:r>
                <a:rPr lang="en-US" sz="1200" dirty="0">
                  <a:solidFill>
                    <a:schemeClr val="tx1"/>
                  </a:solidFill>
                </a:rPr>
                <a:t>IP: 172.16.100.200</a:t>
              </a:r>
            </a:p>
          </p:txBody>
        </p:sp>
        <p:sp>
          <p:nvSpPr>
            <p:cNvPr id="64" name="Rounded Rectangle 63"/>
            <p:cNvSpPr/>
            <p:nvPr/>
          </p:nvSpPr>
          <p:spPr>
            <a:xfrm>
              <a:off x="855229" y="4277145"/>
              <a:ext cx="2153072" cy="646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 name="Picture 64"/>
            <p:cNvPicPr>
              <a:picLocks noChangeAspect="1"/>
            </p:cNvPicPr>
            <p:nvPr/>
          </p:nvPicPr>
          <p:blipFill>
            <a:blip r:embed="rId3"/>
            <a:stretch>
              <a:fillRect/>
            </a:stretch>
          </p:blipFill>
          <p:spPr>
            <a:xfrm>
              <a:off x="9047128" y="4351332"/>
              <a:ext cx="386306" cy="383610"/>
            </a:xfrm>
            <a:prstGeom prst="rect">
              <a:avLst/>
            </a:prstGeom>
          </p:spPr>
        </p:pic>
      </p:grpSp>
      <p:sp>
        <p:nvSpPr>
          <p:cNvPr id="66" name="Rounded Rectangle 65"/>
          <p:cNvSpPr/>
          <p:nvPr/>
        </p:nvSpPr>
        <p:spPr>
          <a:xfrm>
            <a:off x="855227" y="4970351"/>
            <a:ext cx="2153072" cy="362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pic>
        <p:nvPicPr>
          <p:cNvPr id="67" name="Picture 66"/>
          <p:cNvPicPr>
            <a:picLocks noChangeAspect="1"/>
          </p:cNvPicPr>
          <p:nvPr/>
        </p:nvPicPr>
        <p:blipFill>
          <a:blip r:embed="rId4"/>
          <a:stretch>
            <a:fillRect/>
          </a:stretch>
        </p:blipFill>
        <p:spPr>
          <a:xfrm>
            <a:off x="855229" y="5378154"/>
            <a:ext cx="2153072" cy="362031"/>
          </a:xfrm>
          <a:prstGeom prst="rect">
            <a:avLst/>
          </a:prstGeom>
        </p:spPr>
      </p:pic>
      <p:grpSp>
        <p:nvGrpSpPr>
          <p:cNvPr id="68" name="Group 67"/>
          <p:cNvGrpSpPr/>
          <p:nvPr/>
        </p:nvGrpSpPr>
        <p:grpSpPr>
          <a:xfrm>
            <a:off x="8869846" y="4234308"/>
            <a:ext cx="2163739" cy="2433166"/>
            <a:chOff x="381144" y="3305909"/>
            <a:chExt cx="2163739" cy="2433166"/>
          </a:xfrm>
        </p:grpSpPr>
        <p:grpSp>
          <p:nvGrpSpPr>
            <p:cNvPr id="69" name="Group 68"/>
            <p:cNvGrpSpPr/>
            <p:nvPr/>
          </p:nvGrpSpPr>
          <p:grpSpPr>
            <a:xfrm>
              <a:off x="381144" y="3305909"/>
              <a:ext cx="2153074" cy="1463040"/>
              <a:chOff x="381144" y="3305908"/>
              <a:chExt cx="2741526" cy="1813463"/>
            </a:xfrm>
          </p:grpSpPr>
          <p:grpSp>
            <p:nvGrpSpPr>
              <p:cNvPr id="71" name="Group 70"/>
              <p:cNvGrpSpPr/>
              <p:nvPr/>
            </p:nvGrpSpPr>
            <p:grpSpPr>
              <a:xfrm>
                <a:off x="381144" y="3305908"/>
                <a:ext cx="2741526" cy="1308769"/>
                <a:chOff x="381144" y="4065563"/>
                <a:chExt cx="2741526" cy="1308769"/>
              </a:xfrm>
            </p:grpSpPr>
            <p:sp>
              <p:nvSpPr>
                <p:cNvPr id="73" name="Rounded Rectangle 72"/>
                <p:cNvSpPr/>
                <p:nvPr/>
              </p:nvSpPr>
              <p:spPr>
                <a:xfrm>
                  <a:off x="381147" y="4065563"/>
                  <a:ext cx="2741523" cy="801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1144" y="4924804"/>
                  <a:ext cx="2741523" cy="449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grpSp>
          <p:pic>
            <p:nvPicPr>
              <p:cNvPr id="72" name="Picture 71"/>
              <p:cNvPicPr>
                <a:picLocks noChangeAspect="1"/>
              </p:cNvPicPr>
              <p:nvPr/>
            </p:nvPicPr>
            <p:blipFill>
              <a:blip r:embed="rId4"/>
              <a:stretch>
                <a:fillRect/>
              </a:stretch>
            </p:blipFill>
            <p:spPr>
              <a:xfrm>
                <a:off x="381146" y="4670627"/>
                <a:ext cx="2741523" cy="448744"/>
              </a:xfrm>
              <a:prstGeom prst="rect">
                <a:avLst/>
              </a:prstGeom>
            </p:spPr>
          </p:pic>
        </p:grpSp>
        <p:pic>
          <p:nvPicPr>
            <p:cNvPr id="70" name="Picture 69"/>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386288" y="4219764"/>
              <a:ext cx="2158595" cy="1519311"/>
            </a:xfrm>
            <a:prstGeom prst="rect">
              <a:avLst/>
            </a:prstGeom>
          </p:spPr>
        </p:pic>
      </p:grpSp>
      <p:grpSp>
        <p:nvGrpSpPr>
          <p:cNvPr id="76" name="Group 75"/>
          <p:cNvGrpSpPr/>
          <p:nvPr/>
        </p:nvGrpSpPr>
        <p:grpSpPr>
          <a:xfrm>
            <a:off x="953896" y="4336647"/>
            <a:ext cx="1856760" cy="558291"/>
            <a:chOff x="953896" y="3485747"/>
            <a:chExt cx="1856760" cy="558291"/>
          </a:xfrm>
        </p:grpSpPr>
        <p:sp>
          <p:nvSpPr>
            <p:cNvPr id="77" name="Rounded Rectangle 76"/>
            <p:cNvSpPr/>
            <p:nvPr/>
          </p:nvSpPr>
          <p:spPr>
            <a:xfrm>
              <a:off x="1275907" y="3485747"/>
              <a:ext cx="1534749" cy="558291"/>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WebSer_Active_1</a:t>
              </a:r>
            </a:p>
            <a:p>
              <a:r>
                <a:rPr lang="en-US" sz="1200" dirty="0">
                  <a:solidFill>
                    <a:schemeClr val="tx1"/>
                  </a:solidFill>
                </a:rPr>
                <a:t>IP: 172.16.100.100</a:t>
              </a:r>
            </a:p>
          </p:txBody>
        </p:sp>
        <p:pic>
          <p:nvPicPr>
            <p:cNvPr id="78" name="Picture 77"/>
            <p:cNvPicPr>
              <a:picLocks noChangeAspect="1"/>
            </p:cNvPicPr>
            <p:nvPr/>
          </p:nvPicPr>
          <p:blipFill>
            <a:blip r:embed="rId3"/>
            <a:stretch>
              <a:fillRect/>
            </a:stretch>
          </p:blipFill>
          <p:spPr>
            <a:xfrm>
              <a:off x="953896" y="3573088"/>
              <a:ext cx="386306" cy="383610"/>
            </a:xfrm>
            <a:prstGeom prst="rect">
              <a:avLst/>
            </a:prstGeom>
          </p:spPr>
        </p:pic>
      </p:grpSp>
      <p:pic>
        <p:nvPicPr>
          <p:cNvPr id="89" name="Picture 88"/>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860371" y="5191000"/>
            <a:ext cx="2158595" cy="1519311"/>
          </a:xfrm>
          <a:prstGeom prst="rect">
            <a:avLst/>
          </a:prstGeom>
        </p:spPr>
      </p:pic>
      <p:sp>
        <p:nvSpPr>
          <p:cNvPr id="4" name="TextBox 3"/>
          <p:cNvSpPr txBox="1"/>
          <p:nvPr/>
        </p:nvSpPr>
        <p:spPr>
          <a:xfrm>
            <a:off x="83667" y="652968"/>
            <a:ext cx="4238760" cy="646331"/>
          </a:xfrm>
          <a:prstGeom prst="rect">
            <a:avLst/>
          </a:prstGeom>
          <a:noFill/>
        </p:spPr>
        <p:txBody>
          <a:bodyPr wrap="square" rtlCol="0">
            <a:spAutoFit/>
          </a:bodyPr>
          <a:lstStyle/>
          <a:p>
            <a:pPr marL="342900" indent="-342900">
              <a:buAutoNum type="arabicPeriod"/>
            </a:pPr>
            <a:r>
              <a:rPr lang="zh-CN" altLang="en-US" sz="1200" dirty="0" smtClean="0"/>
              <a:t>通过</a:t>
            </a:r>
            <a:r>
              <a:rPr lang="en-US" sz="1200" dirty="0" err="1" smtClean="0"/>
              <a:t>Jmeter</a:t>
            </a:r>
            <a:r>
              <a:rPr lang="zh-CN" altLang="en-US" sz="1200" dirty="0" smtClean="0"/>
              <a:t>给</a:t>
            </a:r>
            <a:r>
              <a:rPr lang="en-US" sz="1200" dirty="0" smtClean="0"/>
              <a:t>Cluster </a:t>
            </a:r>
            <a:r>
              <a:rPr lang="en-US" sz="1200" dirty="0" err="1" smtClean="0"/>
              <a:t>WebSer</a:t>
            </a:r>
            <a:r>
              <a:rPr lang="en-US" sz="1200" dirty="0" smtClean="0"/>
              <a:t> </a:t>
            </a:r>
            <a:r>
              <a:rPr lang="zh-CN" altLang="en-US" sz="1200" dirty="0" smtClean="0"/>
              <a:t>发送请求</a:t>
            </a:r>
            <a:endParaRPr lang="en-US" sz="1200" dirty="0">
              <a:solidFill>
                <a:schemeClr val="tx1"/>
              </a:solidFill>
            </a:endParaRPr>
          </a:p>
          <a:p>
            <a:pPr marL="342900" indent="-342900" algn="l">
              <a:buFontTx/>
              <a:buAutoNum type="arabicPeriod"/>
            </a:pPr>
            <a:r>
              <a:rPr lang="zh-CN" altLang="en-US" sz="1200" dirty="0" smtClean="0">
                <a:solidFill>
                  <a:schemeClr val="tx1"/>
                </a:solidFill>
              </a:rPr>
              <a:t>关闭</a:t>
            </a:r>
            <a:r>
              <a:rPr lang="en-US" sz="1200" dirty="0" smtClean="0">
                <a:solidFill>
                  <a:schemeClr val="tx1"/>
                </a:solidFill>
              </a:rPr>
              <a:t>WebSer_Active_1 </a:t>
            </a:r>
            <a:r>
              <a:rPr lang="zh-CN" altLang="en-US" sz="1200" dirty="0" smtClean="0">
                <a:solidFill>
                  <a:schemeClr val="tx1"/>
                </a:solidFill>
              </a:rPr>
              <a:t>和</a:t>
            </a:r>
            <a:r>
              <a:rPr lang="en-US" sz="1200" dirty="0" smtClean="0">
                <a:solidFill>
                  <a:schemeClr val="tx1"/>
                </a:solidFill>
              </a:rPr>
              <a:t> </a:t>
            </a:r>
            <a:r>
              <a:rPr lang="en-US" sz="1200" dirty="0">
                <a:solidFill>
                  <a:schemeClr val="tx1"/>
                </a:solidFill>
              </a:rPr>
              <a:t>WebSer_Active_2</a:t>
            </a:r>
          </a:p>
          <a:p>
            <a:pPr marL="342900" indent="-342900" algn="l">
              <a:buAutoNum type="arabicPeriod"/>
            </a:pPr>
            <a:r>
              <a:rPr lang="zh-CN" altLang="en-US" sz="1200" dirty="0" smtClean="0">
                <a:solidFill>
                  <a:schemeClr val="tx1"/>
                </a:solidFill>
              </a:rPr>
              <a:t>观察成功和失败记录</a:t>
            </a:r>
            <a:endParaRPr lang="en-US" sz="1200" dirty="0">
              <a:solidFill>
                <a:schemeClr val="tx1"/>
              </a:solidFill>
            </a:endParaRPr>
          </a:p>
        </p:txBody>
      </p:sp>
      <p:sp>
        <p:nvSpPr>
          <p:cNvPr id="5" name="Up-Down Arrow 4"/>
          <p:cNvSpPr/>
          <p:nvPr/>
        </p:nvSpPr>
        <p:spPr>
          <a:xfrm rot="5400000">
            <a:off x="5537474" y="1518126"/>
            <a:ext cx="782836" cy="6236472"/>
          </a:xfrm>
          <a:prstGeom prst="up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623873" y="4451524"/>
            <a:ext cx="2617385" cy="369332"/>
          </a:xfrm>
          <a:prstGeom prst="rect">
            <a:avLst/>
          </a:prstGeom>
          <a:noFill/>
        </p:spPr>
        <p:txBody>
          <a:bodyPr wrap="square" rtlCol="0">
            <a:spAutoFit/>
          </a:bodyPr>
          <a:lstStyle/>
          <a:p>
            <a:r>
              <a:rPr lang="zh-CN" altLang="en-US" dirty="0" smtClean="0">
                <a:solidFill>
                  <a:schemeClr val="tx1"/>
                </a:solidFill>
              </a:rPr>
              <a:t>双主动</a:t>
            </a:r>
            <a:endParaRPr lang="en-US" dirty="0">
              <a:solidFill>
                <a:schemeClr val="tx1"/>
              </a:solidFill>
            </a:endParaRPr>
          </a:p>
        </p:txBody>
      </p:sp>
      <p:sp>
        <p:nvSpPr>
          <p:cNvPr id="46" name="TextBox 45"/>
          <p:cNvSpPr txBox="1"/>
          <p:nvPr/>
        </p:nvSpPr>
        <p:spPr>
          <a:xfrm>
            <a:off x="89323" y="135059"/>
            <a:ext cx="3791423" cy="523220"/>
          </a:xfrm>
          <a:prstGeom prst="rect">
            <a:avLst/>
          </a:prstGeom>
          <a:noFill/>
        </p:spPr>
        <p:txBody>
          <a:bodyPr wrap="none" rtlCol="0">
            <a:spAutoFit/>
          </a:bodyPr>
          <a:lstStyle/>
          <a:p>
            <a:pPr algn="ctr"/>
            <a:r>
              <a:rPr lang="zh-CN" altLang="en-US" sz="2800" b="1" dirty="0" smtClean="0">
                <a:solidFill>
                  <a:schemeClr val="bg1"/>
                </a:solidFill>
              </a:rPr>
              <a:t>重叠网络上的实时迁移</a:t>
            </a:r>
            <a:endParaRPr lang="en-US" sz="2800" b="1" dirty="0">
              <a:solidFill>
                <a:schemeClr val="bg1"/>
              </a:solidFill>
            </a:endParaRPr>
          </a:p>
        </p:txBody>
      </p:sp>
      <p:sp>
        <p:nvSpPr>
          <p:cNvPr id="79" name="Left-Right Arrow 78"/>
          <p:cNvSpPr/>
          <p:nvPr/>
        </p:nvSpPr>
        <p:spPr>
          <a:xfrm>
            <a:off x="3590492" y="2696939"/>
            <a:ext cx="4743611" cy="571199"/>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rPr>
              <a:t>受</a:t>
            </a:r>
            <a:r>
              <a:rPr lang="en-US" altLang="zh-CN" sz="1600" b="1" dirty="0" smtClean="0">
                <a:solidFill>
                  <a:schemeClr val="tx1"/>
                </a:solidFill>
              </a:rPr>
              <a:t>2</a:t>
            </a:r>
            <a:r>
              <a:rPr lang="zh-CN" altLang="en-US" sz="1600" b="1" dirty="0" smtClean="0">
                <a:solidFill>
                  <a:schemeClr val="tx1"/>
                </a:solidFill>
              </a:rPr>
              <a:t>层</a:t>
            </a:r>
            <a:r>
              <a:rPr lang="en-US" sz="1600" b="1" dirty="0" smtClean="0">
                <a:solidFill>
                  <a:schemeClr val="tx1"/>
                </a:solidFill>
              </a:rPr>
              <a:t> ESP</a:t>
            </a:r>
            <a:r>
              <a:rPr lang="zh-CN" altLang="en-US" sz="1600" b="1" dirty="0" smtClean="0">
                <a:solidFill>
                  <a:schemeClr val="tx1"/>
                </a:solidFill>
              </a:rPr>
              <a:t>保护的</a:t>
            </a:r>
            <a:r>
              <a:rPr lang="en-US" sz="1600" b="1" dirty="0" smtClean="0">
                <a:solidFill>
                  <a:schemeClr val="tx1"/>
                </a:solidFill>
              </a:rPr>
              <a:t> </a:t>
            </a:r>
            <a:r>
              <a:rPr lang="zh-CN" altLang="en-US" sz="1600" b="1" dirty="0" smtClean="0">
                <a:solidFill>
                  <a:schemeClr val="tx1"/>
                </a:solidFill>
              </a:rPr>
              <a:t>安全通道</a:t>
            </a:r>
            <a:endParaRPr lang="en-US" sz="1600" b="1" dirty="0">
              <a:solidFill>
                <a:schemeClr val="tx1"/>
              </a:solidFill>
            </a:endParaRPr>
          </a:p>
        </p:txBody>
      </p:sp>
      <p:sp>
        <p:nvSpPr>
          <p:cNvPr id="88" name="TextBox 87"/>
          <p:cNvSpPr txBox="1"/>
          <p:nvPr/>
        </p:nvSpPr>
        <p:spPr>
          <a:xfrm>
            <a:off x="633383" y="2204162"/>
            <a:ext cx="1821332" cy="523220"/>
          </a:xfrm>
          <a:prstGeom prst="rect">
            <a:avLst/>
          </a:prstGeom>
          <a:noFill/>
        </p:spPr>
        <p:txBody>
          <a:bodyPr wrap="none" rtlCol="0">
            <a:spAutoFit/>
          </a:bodyPr>
          <a:lstStyle/>
          <a:p>
            <a:r>
              <a:rPr lang="zh-CN" altLang="en-US" sz="2800" dirty="0" smtClean="0">
                <a:solidFill>
                  <a:schemeClr val="tx1"/>
                </a:solidFill>
              </a:rPr>
              <a:t>数据中心</a:t>
            </a:r>
            <a:r>
              <a:rPr lang="en-US" sz="2800" dirty="0" smtClean="0">
                <a:solidFill>
                  <a:schemeClr val="tx1"/>
                </a:solidFill>
              </a:rPr>
              <a:t>1</a:t>
            </a:r>
            <a:endParaRPr lang="en-US" sz="2800" dirty="0">
              <a:solidFill>
                <a:schemeClr val="tx1"/>
              </a:solidFill>
            </a:endParaRPr>
          </a:p>
        </p:txBody>
      </p:sp>
      <p:sp>
        <p:nvSpPr>
          <p:cNvPr id="92" name="TextBox 91"/>
          <p:cNvSpPr txBox="1"/>
          <p:nvPr/>
        </p:nvSpPr>
        <p:spPr>
          <a:xfrm>
            <a:off x="8984362" y="2204162"/>
            <a:ext cx="1821332" cy="523220"/>
          </a:xfrm>
          <a:prstGeom prst="rect">
            <a:avLst/>
          </a:prstGeom>
          <a:noFill/>
        </p:spPr>
        <p:txBody>
          <a:bodyPr wrap="none" rtlCol="0">
            <a:spAutoFit/>
          </a:bodyPr>
          <a:lstStyle/>
          <a:p>
            <a:r>
              <a:rPr lang="zh-CN" altLang="en-US" sz="2800" dirty="0" smtClean="0"/>
              <a:t>数据中心</a:t>
            </a:r>
            <a:r>
              <a:rPr lang="en-US" sz="2800" dirty="0" smtClean="0">
                <a:solidFill>
                  <a:schemeClr val="tx1"/>
                </a:solidFill>
              </a:rPr>
              <a:t>2</a:t>
            </a:r>
            <a:endParaRPr lang="en-US" sz="2800" dirty="0">
              <a:solidFill>
                <a:schemeClr val="tx1"/>
              </a:solidFill>
            </a:endParaRPr>
          </a:p>
        </p:txBody>
      </p:sp>
      <p:sp>
        <p:nvSpPr>
          <p:cNvPr id="95" name="TextBox 94"/>
          <p:cNvSpPr txBox="1"/>
          <p:nvPr/>
        </p:nvSpPr>
        <p:spPr>
          <a:xfrm>
            <a:off x="130633" y="2706864"/>
            <a:ext cx="3671170" cy="338554"/>
          </a:xfrm>
          <a:prstGeom prst="rect">
            <a:avLst/>
          </a:prstGeom>
          <a:noFill/>
        </p:spPr>
        <p:txBody>
          <a:bodyPr wrap="square" rtlCol="0">
            <a:spAutoFit/>
          </a:bodyPr>
          <a:lstStyle/>
          <a:p>
            <a:r>
              <a:rPr lang="zh-CN" altLang="en-US" sz="1600" dirty="0" smtClean="0">
                <a:solidFill>
                  <a:schemeClr val="tx1"/>
                </a:solidFill>
              </a:rPr>
              <a:t>宽带</a:t>
            </a:r>
            <a:r>
              <a:rPr lang="en-US" sz="1600" dirty="0" smtClean="0">
                <a:solidFill>
                  <a:schemeClr val="tx1"/>
                </a:solidFill>
              </a:rPr>
              <a:t> </a:t>
            </a:r>
            <a:r>
              <a:rPr lang="en-US" sz="1600" dirty="0">
                <a:solidFill>
                  <a:schemeClr val="tx1"/>
                </a:solidFill>
              </a:rPr>
              <a:t>IP: 61.X.X.155</a:t>
            </a:r>
          </a:p>
        </p:txBody>
      </p:sp>
      <p:sp>
        <p:nvSpPr>
          <p:cNvPr id="96" name="TextBox 95"/>
          <p:cNvSpPr txBox="1"/>
          <p:nvPr/>
        </p:nvSpPr>
        <p:spPr>
          <a:xfrm>
            <a:off x="8360229" y="2729494"/>
            <a:ext cx="3627329" cy="338554"/>
          </a:xfrm>
          <a:prstGeom prst="rect">
            <a:avLst/>
          </a:prstGeom>
          <a:noFill/>
        </p:spPr>
        <p:txBody>
          <a:bodyPr wrap="square" rtlCol="0">
            <a:spAutoFit/>
          </a:bodyPr>
          <a:lstStyle/>
          <a:p>
            <a:r>
              <a:rPr lang="zh-CN" altLang="en-US" sz="1600" dirty="0" smtClean="0"/>
              <a:t>宽带</a:t>
            </a:r>
            <a:r>
              <a:rPr lang="en-US" sz="1600" dirty="0" smtClean="0">
                <a:solidFill>
                  <a:schemeClr val="tx1"/>
                </a:solidFill>
              </a:rPr>
              <a:t>IP:203.X.X.38</a:t>
            </a:r>
            <a:endParaRPr lang="en-US" sz="1600" dirty="0">
              <a:solidFill>
                <a:schemeClr val="tx1"/>
              </a:solidFill>
            </a:endParaRPr>
          </a:p>
        </p:txBody>
      </p:sp>
      <p:pic>
        <p:nvPicPr>
          <p:cNvPr id="97" name="Picture 96"/>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983565" y="3747795"/>
            <a:ext cx="1739526" cy="347905"/>
          </a:xfrm>
          <a:prstGeom prst="rect">
            <a:avLst/>
          </a:prstGeom>
        </p:spPr>
      </p:pic>
    </p:spTree>
    <p:extLst>
      <p:ext uri="{BB962C8B-B14F-4D97-AF65-F5344CB8AC3E}">
        <p14:creationId xmlns="" xmlns:p14="http://schemas.microsoft.com/office/powerpoint/2010/main" val="12977971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1667" y="1659467"/>
            <a:ext cx="11768666" cy="2554545"/>
          </a:xfrm>
          <a:prstGeom prst="rect">
            <a:avLst/>
          </a:prstGeom>
          <a:noFill/>
        </p:spPr>
        <p:txBody>
          <a:bodyPr wrap="square" rtlCol="0">
            <a:spAutoFit/>
          </a:bodyPr>
          <a:lstStyle/>
          <a:p>
            <a:pPr algn="ctr"/>
            <a:r>
              <a:rPr lang="zh-CN" altLang="en-US" sz="8000" b="1" dirty="0"/>
              <a:t>演示</a:t>
            </a:r>
            <a:r>
              <a:rPr lang="en-US" sz="8000" b="1" dirty="0" smtClean="0">
                <a:solidFill>
                  <a:schemeClr val="tx1"/>
                </a:solidFill>
              </a:rPr>
              <a:t> </a:t>
            </a:r>
            <a:r>
              <a:rPr lang="en-US" sz="8000" b="1" dirty="0">
                <a:solidFill>
                  <a:schemeClr val="tx1"/>
                </a:solidFill>
              </a:rPr>
              <a:t>3 – </a:t>
            </a:r>
          </a:p>
          <a:p>
            <a:pPr algn="ctr"/>
            <a:r>
              <a:rPr lang="zh-CN" altLang="en-US" sz="8000" b="1" dirty="0"/>
              <a:t>专用远程访问</a:t>
            </a:r>
            <a:endParaRPr lang="en-US" sz="8000" b="1" dirty="0">
              <a:solidFill>
                <a:schemeClr val="tx1"/>
              </a:solidFill>
            </a:endParaRPr>
          </a:p>
        </p:txBody>
      </p:sp>
    </p:spTree>
    <p:extLst>
      <p:ext uri="{BB962C8B-B14F-4D97-AF65-F5344CB8AC3E}">
        <p14:creationId xmlns="" xmlns:p14="http://schemas.microsoft.com/office/powerpoint/2010/main" val="1705434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loud 46"/>
          <p:cNvSpPr/>
          <p:nvPr/>
        </p:nvSpPr>
        <p:spPr>
          <a:xfrm>
            <a:off x="4119869" y="2043329"/>
            <a:ext cx="3466918" cy="2904139"/>
          </a:xfrm>
          <a:prstGeom prst="cloud">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互联网</a:t>
            </a:r>
            <a:endParaRPr lang="en-US" sz="2800" dirty="0">
              <a:solidFill>
                <a:schemeClr val="tx1"/>
              </a:solidFill>
            </a:endParaRPr>
          </a:p>
        </p:txBody>
      </p:sp>
      <p:sp>
        <p:nvSpPr>
          <p:cNvPr id="48" name="Rounded Rectangle 47"/>
          <p:cNvSpPr/>
          <p:nvPr/>
        </p:nvSpPr>
        <p:spPr>
          <a:xfrm>
            <a:off x="130632" y="1866899"/>
            <a:ext cx="3509714" cy="4442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8360230" y="1866899"/>
            <a:ext cx="3627328" cy="44424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633383" y="2204162"/>
            <a:ext cx="1821332" cy="523220"/>
          </a:xfrm>
          <a:prstGeom prst="rect">
            <a:avLst/>
          </a:prstGeom>
          <a:noFill/>
        </p:spPr>
        <p:txBody>
          <a:bodyPr wrap="none" rtlCol="0">
            <a:spAutoFit/>
          </a:bodyPr>
          <a:lstStyle/>
          <a:p>
            <a:r>
              <a:rPr lang="zh-CN" altLang="en-US" sz="2800" dirty="0" smtClean="0">
                <a:solidFill>
                  <a:schemeClr val="tx1"/>
                </a:solidFill>
              </a:rPr>
              <a:t>数据中心</a:t>
            </a:r>
            <a:r>
              <a:rPr lang="en-US" sz="2800" dirty="0" smtClean="0">
                <a:solidFill>
                  <a:schemeClr val="tx1"/>
                </a:solidFill>
              </a:rPr>
              <a:t>1</a:t>
            </a:r>
            <a:endParaRPr lang="en-US" sz="2800" dirty="0">
              <a:solidFill>
                <a:schemeClr val="tx1"/>
              </a:solidFill>
            </a:endParaRPr>
          </a:p>
        </p:txBody>
      </p:sp>
      <p:sp>
        <p:nvSpPr>
          <p:cNvPr id="53" name="TextBox 52"/>
          <p:cNvSpPr txBox="1"/>
          <p:nvPr/>
        </p:nvSpPr>
        <p:spPr>
          <a:xfrm>
            <a:off x="8984362" y="2204162"/>
            <a:ext cx="1821332" cy="523220"/>
          </a:xfrm>
          <a:prstGeom prst="rect">
            <a:avLst/>
          </a:prstGeom>
          <a:noFill/>
        </p:spPr>
        <p:txBody>
          <a:bodyPr wrap="none" rtlCol="0">
            <a:spAutoFit/>
          </a:bodyPr>
          <a:lstStyle/>
          <a:p>
            <a:r>
              <a:rPr lang="zh-CN" altLang="en-US" sz="2800" dirty="0" smtClean="0"/>
              <a:t>数据中心</a:t>
            </a:r>
            <a:r>
              <a:rPr lang="en-US" sz="2800" dirty="0" smtClean="0">
                <a:solidFill>
                  <a:schemeClr val="tx1"/>
                </a:solidFill>
              </a:rPr>
              <a:t>2</a:t>
            </a:r>
            <a:endParaRPr lang="en-US" sz="2800" dirty="0">
              <a:solidFill>
                <a:schemeClr val="tx1"/>
              </a:solidFill>
            </a:endParaRPr>
          </a:p>
        </p:txBody>
      </p:sp>
      <p:cxnSp>
        <p:nvCxnSpPr>
          <p:cNvPr id="54" name="Straight Connector 53"/>
          <p:cNvCxnSpPr/>
          <p:nvPr/>
        </p:nvCxnSpPr>
        <p:spPr>
          <a:xfrm flipH="1">
            <a:off x="7173577" y="3229203"/>
            <a:ext cx="2271200" cy="24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6" idx="3"/>
          </p:cNvCxnSpPr>
          <p:nvPr/>
        </p:nvCxnSpPr>
        <p:spPr>
          <a:xfrm flipV="1">
            <a:off x="2479819" y="3231614"/>
            <a:ext cx="2078977" cy="1145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15886" y="3048786"/>
            <a:ext cx="2063933" cy="388561"/>
          </a:xfrm>
          <a:prstGeom prst="rect">
            <a:avLst/>
          </a:prstGeom>
        </p:spPr>
      </p:pic>
      <p:sp>
        <p:nvSpPr>
          <p:cNvPr id="57" name="TextBox 56"/>
          <p:cNvSpPr txBox="1"/>
          <p:nvPr/>
        </p:nvSpPr>
        <p:spPr>
          <a:xfrm>
            <a:off x="1499998" y="3446407"/>
            <a:ext cx="955752" cy="240634"/>
          </a:xfrm>
          <a:prstGeom prst="rect">
            <a:avLst/>
          </a:prstGeom>
          <a:noFill/>
        </p:spPr>
        <p:txBody>
          <a:bodyPr wrap="none" rtlCol="0">
            <a:spAutoFit/>
          </a:bodyPr>
          <a:lstStyle/>
          <a:p>
            <a:r>
              <a:rPr lang="en-US" sz="1200" dirty="0"/>
              <a:t>HIPswitch-400</a:t>
            </a:r>
          </a:p>
        </p:txBody>
      </p:sp>
      <p:cxnSp>
        <p:nvCxnSpPr>
          <p:cNvPr id="58" name="Straight Connector 60"/>
          <p:cNvCxnSpPr/>
          <p:nvPr/>
        </p:nvCxnSpPr>
        <p:spPr>
          <a:xfrm rot="16200000" flipH="1">
            <a:off x="-499551" y="4590733"/>
            <a:ext cx="2503539" cy="216305"/>
          </a:xfrm>
          <a:prstGeom prst="bentConnector2">
            <a:avLst/>
          </a:prstGeom>
          <a:ln w="38100"/>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470903" y="3048784"/>
            <a:ext cx="2063933" cy="388561"/>
          </a:xfrm>
          <a:prstGeom prst="rect">
            <a:avLst/>
          </a:prstGeom>
        </p:spPr>
      </p:pic>
      <p:sp>
        <p:nvSpPr>
          <p:cNvPr id="60" name="TextBox 59"/>
          <p:cNvSpPr txBox="1"/>
          <p:nvPr/>
        </p:nvSpPr>
        <p:spPr>
          <a:xfrm>
            <a:off x="9391280" y="3452474"/>
            <a:ext cx="955752" cy="240634"/>
          </a:xfrm>
          <a:prstGeom prst="rect">
            <a:avLst/>
          </a:prstGeom>
          <a:noFill/>
        </p:spPr>
        <p:txBody>
          <a:bodyPr wrap="none" rtlCol="0">
            <a:spAutoFit/>
          </a:bodyPr>
          <a:lstStyle/>
          <a:p>
            <a:r>
              <a:rPr lang="en-US" sz="1200" dirty="0"/>
              <a:t>HIPswitch-400</a:t>
            </a:r>
          </a:p>
        </p:txBody>
      </p:sp>
      <p:cxnSp>
        <p:nvCxnSpPr>
          <p:cNvPr id="61" name="Straight Connector 69"/>
          <p:cNvCxnSpPr>
            <a:endCxn id="70" idx="3"/>
          </p:cNvCxnSpPr>
          <p:nvPr/>
        </p:nvCxnSpPr>
        <p:spPr>
          <a:xfrm rot="5400000">
            <a:off x="9861338" y="4577862"/>
            <a:ext cx="2502204" cy="157710"/>
          </a:xfrm>
          <a:prstGeom prst="bentConnector2">
            <a:avLst/>
          </a:prstGeom>
          <a:ln w="38100"/>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855229" y="4277145"/>
            <a:ext cx="10010811" cy="646913"/>
            <a:chOff x="855229" y="4277145"/>
            <a:chExt cx="10010811" cy="646913"/>
          </a:xfrm>
        </p:grpSpPr>
        <p:sp>
          <p:nvSpPr>
            <p:cNvPr id="63" name="Rounded Rectangle 62"/>
            <p:cNvSpPr/>
            <p:nvPr/>
          </p:nvSpPr>
          <p:spPr>
            <a:xfrm>
              <a:off x="9331291" y="4277145"/>
              <a:ext cx="1534749" cy="5582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WebSer_Active_2</a:t>
              </a:r>
            </a:p>
            <a:p>
              <a:r>
                <a:rPr lang="en-US" sz="1200" dirty="0">
                  <a:solidFill>
                    <a:schemeClr val="tx1"/>
                  </a:solidFill>
                </a:rPr>
                <a:t>IP: 172.16.100.200</a:t>
              </a:r>
            </a:p>
          </p:txBody>
        </p:sp>
        <p:sp>
          <p:nvSpPr>
            <p:cNvPr id="64" name="Rounded Rectangle 63"/>
            <p:cNvSpPr/>
            <p:nvPr/>
          </p:nvSpPr>
          <p:spPr>
            <a:xfrm>
              <a:off x="855229" y="4277145"/>
              <a:ext cx="2153072" cy="646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p:nvPicPr>
          <p:blipFill>
            <a:blip r:embed="rId4"/>
            <a:stretch>
              <a:fillRect/>
            </a:stretch>
          </p:blipFill>
          <p:spPr>
            <a:xfrm>
              <a:off x="9047128" y="4351332"/>
              <a:ext cx="386306" cy="383610"/>
            </a:xfrm>
            <a:prstGeom prst="rect">
              <a:avLst/>
            </a:prstGeom>
          </p:spPr>
        </p:pic>
      </p:grpSp>
      <p:sp>
        <p:nvSpPr>
          <p:cNvPr id="66" name="Rounded Rectangle 65"/>
          <p:cNvSpPr/>
          <p:nvPr/>
        </p:nvSpPr>
        <p:spPr>
          <a:xfrm>
            <a:off x="855227" y="4970351"/>
            <a:ext cx="2153072" cy="362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pic>
        <p:nvPicPr>
          <p:cNvPr id="67" name="Picture 66"/>
          <p:cNvPicPr>
            <a:picLocks noChangeAspect="1"/>
          </p:cNvPicPr>
          <p:nvPr/>
        </p:nvPicPr>
        <p:blipFill>
          <a:blip r:embed="rId5"/>
          <a:stretch>
            <a:fillRect/>
          </a:stretch>
        </p:blipFill>
        <p:spPr>
          <a:xfrm>
            <a:off x="855229" y="5378154"/>
            <a:ext cx="2153072" cy="362031"/>
          </a:xfrm>
          <a:prstGeom prst="rect">
            <a:avLst/>
          </a:prstGeom>
        </p:spPr>
      </p:pic>
      <p:grpSp>
        <p:nvGrpSpPr>
          <p:cNvPr id="68" name="Group 67"/>
          <p:cNvGrpSpPr/>
          <p:nvPr/>
        </p:nvGrpSpPr>
        <p:grpSpPr>
          <a:xfrm>
            <a:off x="8869846" y="4234308"/>
            <a:ext cx="2163739" cy="2433166"/>
            <a:chOff x="381144" y="3305909"/>
            <a:chExt cx="2163739" cy="2433166"/>
          </a:xfrm>
        </p:grpSpPr>
        <p:grpSp>
          <p:nvGrpSpPr>
            <p:cNvPr id="69" name="Group 68"/>
            <p:cNvGrpSpPr/>
            <p:nvPr/>
          </p:nvGrpSpPr>
          <p:grpSpPr>
            <a:xfrm>
              <a:off x="381144" y="3305909"/>
              <a:ext cx="2153074" cy="1463040"/>
              <a:chOff x="381144" y="3305908"/>
              <a:chExt cx="2741526" cy="1813463"/>
            </a:xfrm>
          </p:grpSpPr>
          <p:grpSp>
            <p:nvGrpSpPr>
              <p:cNvPr id="71" name="Group 70"/>
              <p:cNvGrpSpPr/>
              <p:nvPr/>
            </p:nvGrpSpPr>
            <p:grpSpPr>
              <a:xfrm>
                <a:off x="381144" y="3305908"/>
                <a:ext cx="2741526" cy="1308769"/>
                <a:chOff x="381144" y="4065563"/>
                <a:chExt cx="2741526" cy="1308769"/>
              </a:xfrm>
            </p:grpSpPr>
            <p:sp>
              <p:nvSpPr>
                <p:cNvPr id="73" name="Rounded Rectangle 72"/>
                <p:cNvSpPr/>
                <p:nvPr/>
              </p:nvSpPr>
              <p:spPr>
                <a:xfrm>
                  <a:off x="381147" y="4065563"/>
                  <a:ext cx="2741523" cy="8018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1144" y="4924804"/>
                  <a:ext cx="2741523" cy="449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VMware </a:t>
                  </a:r>
                  <a:r>
                    <a:rPr lang="en-US" dirty="0" err="1"/>
                    <a:t>ESXi</a:t>
                  </a:r>
                  <a:endParaRPr lang="en-US" dirty="0"/>
                </a:p>
              </p:txBody>
            </p:sp>
          </p:grpSp>
          <p:pic>
            <p:nvPicPr>
              <p:cNvPr id="72" name="Picture 71"/>
              <p:cNvPicPr>
                <a:picLocks noChangeAspect="1"/>
              </p:cNvPicPr>
              <p:nvPr/>
            </p:nvPicPr>
            <p:blipFill>
              <a:blip r:embed="rId5"/>
              <a:stretch>
                <a:fillRect/>
              </a:stretch>
            </p:blipFill>
            <p:spPr>
              <a:xfrm>
                <a:off x="381146" y="4670627"/>
                <a:ext cx="2741523" cy="448744"/>
              </a:xfrm>
              <a:prstGeom prst="rect">
                <a:avLst/>
              </a:prstGeom>
            </p:spPr>
          </p:pic>
        </p:grpSp>
        <p:pic>
          <p:nvPicPr>
            <p:cNvPr id="70" name="Picture 69"/>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386288" y="4219764"/>
              <a:ext cx="2158595" cy="1519311"/>
            </a:xfrm>
            <a:prstGeom prst="rect">
              <a:avLst/>
            </a:prstGeom>
          </p:spPr>
        </p:pic>
      </p:grpSp>
      <p:grpSp>
        <p:nvGrpSpPr>
          <p:cNvPr id="76" name="Group 75"/>
          <p:cNvGrpSpPr/>
          <p:nvPr/>
        </p:nvGrpSpPr>
        <p:grpSpPr>
          <a:xfrm>
            <a:off x="953896" y="4336647"/>
            <a:ext cx="1856760" cy="558291"/>
            <a:chOff x="953896" y="3485747"/>
            <a:chExt cx="1856760" cy="558291"/>
          </a:xfrm>
        </p:grpSpPr>
        <p:sp>
          <p:nvSpPr>
            <p:cNvPr id="77" name="Rounded Rectangle 76"/>
            <p:cNvSpPr/>
            <p:nvPr/>
          </p:nvSpPr>
          <p:spPr>
            <a:xfrm>
              <a:off x="1275907" y="3485747"/>
              <a:ext cx="1534749" cy="558291"/>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WebSer_Active_1</a:t>
              </a:r>
            </a:p>
            <a:p>
              <a:r>
                <a:rPr lang="en-US" sz="1200" dirty="0">
                  <a:solidFill>
                    <a:schemeClr val="tx1"/>
                  </a:solidFill>
                </a:rPr>
                <a:t>IP: 172.16.100.100</a:t>
              </a:r>
            </a:p>
          </p:txBody>
        </p:sp>
        <p:pic>
          <p:nvPicPr>
            <p:cNvPr id="78" name="Picture 77"/>
            <p:cNvPicPr>
              <a:picLocks noChangeAspect="1"/>
            </p:cNvPicPr>
            <p:nvPr/>
          </p:nvPicPr>
          <p:blipFill>
            <a:blip r:embed="rId4"/>
            <a:stretch>
              <a:fillRect/>
            </a:stretch>
          </p:blipFill>
          <p:spPr>
            <a:xfrm>
              <a:off x="953896" y="3573088"/>
              <a:ext cx="386306" cy="383610"/>
            </a:xfrm>
            <a:prstGeom prst="rect">
              <a:avLst/>
            </a:prstGeom>
          </p:spPr>
        </p:pic>
      </p:grpSp>
      <p:cxnSp>
        <p:nvCxnSpPr>
          <p:cNvPr id="80" name="Straight Connector 79"/>
          <p:cNvCxnSpPr/>
          <p:nvPr/>
        </p:nvCxnSpPr>
        <p:spPr>
          <a:xfrm>
            <a:off x="5974887" y="1612900"/>
            <a:ext cx="0" cy="106529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3657098" y="2077540"/>
            <a:ext cx="4668831" cy="1302687"/>
            <a:chOff x="3640472" y="2094166"/>
            <a:chExt cx="4668831" cy="1302687"/>
          </a:xfrm>
        </p:grpSpPr>
        <p:sp>
          <p:nvSpPr>
            <p:cNvPr id="82" name="Left-Right-Up Arrow 81"/>
            <p:cNvSpPr/>
            <p:nvPr/>
          </p:nvSpPr>
          <p:spPr>
            <a:xfrm>
              <a:off x="3640472" y="2094166"/>
              <a:ext cx="4668831" cy="1168400"/>
            </a:xfrm>
            <a:prstGeom prst="leftRigh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p:cNvSpPr txBox="1"/>
            <p:nvPr/>
          </p:nvSpPr>
          <p:spPr>
            <a:xfrm>
              <a:off x="4031132" y="2781300"/>
              <a:ext cx="4046068" cy="615553"/>
            </a:xfrm>
            <a:prstGeom prst="rect">
              <a:avLst/>
            </a:prstGeom>
            <a:noFill/>
          </p:spPr>
          <p:txBody>
            <a:bodyPr wrap="square" rtlCol="0">
              <a:spAutoFit/>
            </a:bodyPr>
            <a:lstStyle/>
            <a:p>
              <a:pPr algn="ctr"/>
              <a:r>
                <a:rPr lang="zh-CN" altLang="en-US" sz="1600" b="1" dirty="0" smtClean="0"/>
                <a:t>受</a:t>
              </a:r>
              <a:r>
                <a:rPr lang="en-US" altLang="zh-CN" sz="1600" b="1" dirty="0" smtClean="0"/>
                <a:t>2</a:t>
              </a:r>
              <a:r>
                <a:rPr lang="zh-CN" altLang="en-US" sz="1600" b="1" dirty="0" smtClean="0"/>
                <a:t>层</a:t>
              </a:r>
              <a:r>
                <a:rPr lang="en-US" sz="1600" b="1" dirty="0" smtClean="0"/>
                <a:t> ESP</a:t>
              </a:r>
              <a:r>
                <a:rPr lang="zh-CN" altLang="en-US" sz="1600" b="1" dirty="0" smtClean="0"/>
                <a:t>保护的</a:t>
              </a:r>
              <a:r>
                <a:rPr lang="en-US" sz="1600" b="1" dirty="0" smtClean="0"/>
                <a:t> </a:t>
              </a:r>
              <a:r>
                <a:rPr lang="zh-CN" altLang="en-US" sz="1600" b="1" dirty="0" smtClean="0"/>
                <a:t>安全通道</a:t>
              </a:r>
              <a:endParaRPr lang="en-US" sz="1600" b="1" dirty="0" smtClean="0"/>
            </a:p>
            <a:p>
              <a:endParaRPr lang="en-US" dirty="0">
                <a:solidFill>
                  <a:schemeClr val="tx1"/>
                </a:solidFill>
              </a:endParaRPr>
            </a:p>
          </p:txBody>
        </p:sp>
      </p:grpSp>
      <p:grpSp>
        <p:nvGrpSpPr>
          <p:cNvPr id="92" name="Group 91"/>
          <p:cNvGrpSpPr/>
          <p:nvPr/>
        </p:nvGrpSpPr>
        <p:grpSpPr>
          <a:xfrm>
            <a:off x="3955373" y="765936"/>
            <a:ext cx="3930609" cy="1019437"/>
            <a:chOff x="4077936" y="520502"/>
            <a:chExt cx="4828303" cy="1252262"/>
          </a:xfrm>
        </p:grpSpPr>
        <p:pic>
          <p:nvPicPr>
            <p:cNvPr id="79" name="Picture 78"/>
            <p:cNvPicPr>
              <a:picLocks noChangeAspect="1"/>
            </p:cNvPicPr>
            <p:nvPr/>
          </p:nvPicPr>
          <p:blipFill>
            <a:blip r:embed="rId7" cstate="print">
              <a:extLst>
                <a:ext uri="{BEBA8EAE-BF5A-486C-A8C5-ECC9F3942E4B}">
                  <a14:imgProps xmlns="" xmlns:a14="http://schemas.microsoft.com/office/drawing/2010/main">
                    <a14:imgLayer r:embed="rId8">
                      <a14:imgEffect>
                        <a14:backgroundRemoval t="5455" b="96061" l="6591" r="95000"/>
                      </a14:imgEffect>
                    </a14:imgLayer>
                  </a14:imgProps>
                </a:ext>
                <a:ext uri="{28A0092B-C50C-407E-A947-70E740481C1C}">
                  <a14:useLocalDpi xmlns="" xmlns:a14="http://schemas.microsoft.com/office/drawing/2010/main" val="0"/>
                </a:ext>
              </a:extLst>
            </a:blip>
            <a:stretch>
              <a:fillRect/>
            </a:stretch>
          </p:blipFill>
          <p:spPr>
            <a:xfrm>
              <a:off x="4451531" y="569352"/>
              <a:ext cx="1485971" cy="1114478"/>
            </a:xfrm>
            <a:prstGeom prst="rect">
              <a:avLst/>
            </a:prstGeom>
          </p:spPr>
        </p:pic>
        <p:sp>
          <p:nvSpPr>
            <p:cNvPr id="84" name="Rounded Rectangle 83"/>
            <p:cNvSpPr/>
            <p:nvPr/>
          </p:nvSpPr>
          <p:spPr>
            <a:xfrm>
              <a:off x="4077936" y="528231"/>
              <a:ext cx="4118810" cy="12445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4901855" y="520502"/>
              <a:ext cx="4004384" cy="1247626"/>
            </a:xfrm>
            <a:prstGeom prst="rect">
              <a:avLst/>
            </a:prstGeom>
            <a:noFill/>
          </p:spPr>
          <p:txBody>
            <a:bodyPr wrap="square" rtlCol="0">
              <a:spAutoFit/>
            </a:bodyPr>
            <a:lstStyle/>
            <a:p>
              <a:r>
                <a:rPr lang="zh-CN" altLang="en-US" sz="1200" dirty="0" smtClean="0">
                  <a:solidFill>
                    <a:schemeClr val="tx1"/>
                  </a:solidFill>
                </a:rPr>
                <a:t>移动装置</a:t>
              </a:r>
              <a:endParaRPr lang="en-US" altLang="zh-CN" sz="1200" dirty="0" smtClean="0">
                <a:solidFill>
                  <a:schemeClr val="tx1"/>
                </a:solidFill>
              </a:endParaRPr>
            </a:p>
            <a:p>
              <a:r>
                <a:rPr lang="zh-CN" altLang="en-US" sz="1200" dirty="0" smtClean="0">
                  <a:solidFill>
                    <a:schemeClr val="tx1"/>
                  </a:solidFill>
                </a:rPr>
                <a:t>虚拟</a:t>
              </a:r>
              <a:r>
                <a:rPr lang="en-US" sz="1200" dirty="0" smtClean="0">
                  <a:solidFill>
                    <a:schemeClr val="tx1"/>
                  </a:solidFill>
                </a:rPr>
                <a:t> </a:t>
              </a:r>
              <a:r>
                <a:rPr lang="en-US" sz="1200" dirty="0">
                  <a:solidFill>
                    <a:schemeClr val="tx1"/>
                  </a:solidFill>
                </a:rPr>
                <a:t>HIPswitch-100v</a:t>
              </a:r>
            </a:p>
            <a:p>
              <a:r>
                <a:rPr lang="zh-CN" altLang="en-US" sz="1200" dirty="0" smtClean="0">
                  <a:solidFill>
                    <a:schemeClr val="tx1"/>
                  </a:solidFill>
                </a:rPr>
                <a:t>非虚拟</a:t>
              </a:r>
              <a:r>
                <a:rPr lang="en-US" sz="1200" dirty="0" smtClean="0">
                  <a:solidFill>
                    <a:schemeClr val="tx1"/>
                  </a:solidFill>
                </a:rPr>
                <a:t> </a:t>
              </a:r>
              <a:r>
                <a:rPr lang="en-US" sz="1200" dirty="0">
                  <a:solidFill>
                    <a:schemeClr val="tx1"/>
                  </a:solidFill>
                </a:rPr>
                <a:t>Eth 0 - IP:DHCP</a:t>
              </a:r>
            </a:p>
            <a:p>
              <a:r>
                <a:rPr lang="zh-CN" altLang="en-US" sz="1200" dirty="0" smtClean="0">
                  <a:solidFill>
                    <a:schemeClr val="tx1"/>
                  </a:solidFill>
                </a:rPr>
                <a:t>跨网段</a:t>
              </a:r>
              <a:r>
                <a:rPr lang="en-US" sz="1200" dirty="0" smtClean="0">
                  <a:solidFill>
                    <a:schemeClr val="tx1"/>
                  </a:solidFill>
                </a:rPr>
                <a:t>: </a:t>
              </a:r>
              <a:r>
                <a:rPr lang="en-US" sz="1200" dirty="0">
                  <a:solidFill>
                    <a:schemeClr val="tx1"/>
                  </a:solidFill>
                </a:rPr>
                <a:t>172.16.100.1</a:t>
              </a:r>
            </a:p>
            <a:p>
              <a:endParaRPr lang="en-US" sz="1200" dirty="0">
                <a:solidFill>
                  <a:schemeClr val="tx1"/>
                </a:solidFill>
              </a:endParaRPr>
            </a:p>
          </p:txBody>
        </p:sp>
        <p:pic>
          <p:nvPicPr>
            <p:cNvPr id="86" name="Picture 85"/>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4139809" y="1258715"/>
              <a:ext cx="476009" cy="476009"/>
            </a:xfrm>
            <a:prstGeom prst="rect">
              <a:avLst/>
            </a:prstGeom>
          </p:spPr>
        </p:pic>
        <p:sp>
          <p:nvSpPr>
            <p:cNvPr id="87" name="TextBox 86"/>
            <p:cNvSpPr txBox="1"/>
            <p:nvPr/>
          </p:nvSpPr>
          <p:spPr>
            <a:xfrm>
              <a:off x="5757784" y="971021"/>
              <a:ext cx="2639316" cy="317577"/>
            </a:xfrm>
            <a:prstGeom prst="rect">
              <a:avLst/>
            </a:prstGeom>
            <a:noFill/>
          </p:spPr>
          <p:txBody>
            <a:bodyPr wrap="square" rtlCol="0">
              <a:spAutoFit/>
            </a:bodyPr>
            <a:lstStyle/>
            <a:p>
              <a:endParaRPr lang="en-US" sz="1200" dirty="0"/>
            </a:p>
          </p:txBody>
        </p:sp>
        <p:sp>
          <p:nvSpPr>
            <p:cNvPr id="88" name="TextBox 87"/>
            <p:cNvSpPr txBox="1"/>
            <p:nvPr/>
          </p:nvSpPr>
          <p:spPr>
            <a:xfrm>
              <a:off x="6185135" y="1209484"/>
              <a:ext cx="2011611" cy="351603"/>
            </a:xfrm>
            <a:prstGeom prst="rect">
              <a:avLst/>
            </a:prstGeom>
            <a:noFill/>
          </p:spPr>
          <p:txBody>
            <a:bodyPr wrap="square" rtlCol="0">
              <a:spAutoFit/>
            </a:bodyPr>
            <a:lstStyle/>
            <a:p>
              <a:endParaRPr lang="en-US" sz="1400" dirty="0"/>
            </a:p>
          </p:txBody>
        </p:sp>
      </p:grpSp>
      <p:pic>
        <p:nvPicPr>
          <p:cNvPr id="89" name="Picture 88"/>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860371" y="5191000"/>
            <a:ext cx="2158595" cy="1519311"/>
          </a:xfrm>
          <a:prstGeom prst="rect">
            <a:avLst/>
          </a:prstGeom>
        </p:spPr>
      </p:pic>
      <p:sp>
        <p:nvSpPr>
          <p:cNvPr id="93" name="TextBox 92"/>
          <p:cNvSpPr txBox="1"/>
          <p:nvPr/>
        </p:nvSpPr>
        <p:spPr>
          <a:xfrm>
            <a:off x="644066" y="749300"/>
            <a:ext cx="2996280" cy="584775"/>
          </a:xfrm>
          <a:prstGeom prst="rect">
            <a:avLst/>
          </a:prstGeom>
          <a:noFill/>
        </p:spPr>
        <p:txBody>
          <a:bodyPr wrap="square" rtlCol="0">
            <a:spAutoFit/>
          </a:bodyPr>
          <a:lstStyle/>
          <a:p>
            <a:pPr algn="l"/>
            <a:r>
              <a:rPr lang="en-US" sz="1600" dirty="0" smtClean="0">
                <a:solidFill>
                  <a:schemeClr val="tx1"/>
                </a:solidFill>
              </a:rPr>
              <a:t>1.</a:t>
            </a:r>
            <a:r>
              <a:rPr lang="zh-CN" altLang="en-US" sz="1600" dirty="0" smtClean="0">
                <a:solidFill>
                  <a:schemeClr val="tx1"/>
                </a:solidFill>
              </a:rPr>
              <a:t>通过移动装置远程访问</a:t>
            </a:r>
            <a:r>
              <a:rPr lang="en-US" sz="1600" dirty="0" smtClean="0">
                <a:solidFill>
                  <a:schemeClr val="tx1"/>
                </a:solidFill>
              </a:rPr>
              <a:t>WebSer_Active_1.</a:t>
            </a:r>
            <a:endParaRPr lang="en-US" sz="1600" dirty="0">
              <a:solidFill>
                <a:schemeClr val="tx1"/>
              </a:solidFill>
            </a:endParaRPr>
          </a:p>
        </p:txBody>
      </p:sp>
      <p:sp>
        <p:nvSpPr>
          <p:cNvPr id="95" name="Left-Up Arrow 94"/>
          <p:cNvSpPr/>
          <p:nvPr/>
        </p:nvSpPr>
        <p:spPr>
          <a:xfrm>
            <a:off x="3717253" y="1891699"/>
            <a:ext cx="1700783" cy="860483"/>
          </a:xfrm>
          <a:prstGeom prst="lef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Left-Up Arrow 95"/>
          <p:cNvSpPr/>
          <p:nvPr/>
        </p:nvSpPr>
        <p:spPr>
          <a:xfrm flipH="1">
            <a:off x="6397201" y="1893858"/>
            <a:ext cx="1911975" cy="860483"/>
          </a:xfrm>
          <a:prstGeom prst="lef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130633" y="2706864"/>
            <a:ext cx="3671170" cy="338554"/>
          </a:xfrm>
          <a:prstGeom prst="rect">
            <a:avLst/>
          </a:prstGeom>
          <a:noFill/>
        </p:spPr>
        <p:txBody>
          <a:bodyPr wrap="square" rtlCol="0">
            <a:spAutoFit/>
          </a:bodyPr>
          <a:lstStyle/>
          <a:p>
            <a:r>
              <a:rPr lang="zh-CN" altLang="en-US" sz="1600" dirty="0" smtClean="0">
                <a:solidFill>
                  <a:schemeClr val="tx1"/>
                </a:solidFill>
              </a:rPr>
              <a:t>宽带</a:t>
            </a:r>
            <a:r>
              <a:rPr lang="en-US" sz="1600" dirty="0" smtClean="0">
                <a:solidFill>
                  <a:schemeClr val="tx1"/>
                </a:solidFill>
              </a:rPr>
              <a:t> </a:t>
            </a:r>
            <a:r>
              <a:rPr lang="en-US" sz="1600" dirty="0">
                <a:solidFill>
                  <a:schemeClr val="tx1"/>
                </a:solidFill>
              </a:rPr>
              <a:t>IP: 61.X.X.155</a:t>
            </a:r>
          </a:p>
        </p:txBody>
      </p:sp>
      <p:sp>
        <p:nvSpPr>
          <p:cNvPr id="98" name="TextBox 97"/>
          <p:cNvSpPr txBox="1"/>
          <p:nvPr/>
        </p:nvSpPr>
        <p:spPr>
          <a:xfrm>
            <a:off x="8360229" y="2729494"/>
            <a:ext cx="3627329" cy="338554"/>
          </a:xfrm>
          <a:prstGeom prst="rect">
            <a:avLst/>
          </a:prstGeom>
          <a:noFill/>
        </p:spPr>
        <p:txBody>
          <a:bodyPr wrap="square" rtlCol="0">
            <a:spAutoFit/>
          </a:bodyPr>
          <a:lstStyle/>
          <a:p>
            <a:r>
              <a:rPr lang="zh-CN" altLang="en-US" sz="1600" dirty="0" smtClean="0">
                <a:solidFill>
                  <a:schemeClr val="tx1"/>
                </a:solidFill>
              </a:rPr>
              <a:t>宽带</a:t>
            </a:r>
            <a:r>
              <a:rPr lang="en-US" sz="1600" dirty="0" smtClean="0">
                <a:solidFill>
                  <a:schemeClr val="tx1"/>
                </a:solidFill>
              </a:rPr>
              <a:t> </a:t>
            </a:r>
            <a:r>
              <a:rPr lang="en-US" sz="1600" dirty="0">
                <a:solidFill>
                  <a:schemeClr val="tx1"/>
                </a:solidFill>
              </a:rPr>
              <a:t>IP:203.X.X.38</a:t>
            </a:r>
          </a:p>
        </p:txBody>
      </p:sp>
      <p:pic>
        <p:nvPicPr>
          <p:cNvPr id="50" name="Picture 49"/>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4983565" y="3747795"/>
            <a:ext cx="1739526" cy="347905"/>
          </a:xfrm>
          <a:prstGeom prst="rect">
            <a:avLst/>
          </a:prstGeom>
        </p:spPr>
      </p:pic>
    </p:spTree>
    <p:extLst>
      <p:ext uri="{BB962C8B-B14F-4D97-AF65-F5344CB8AC3E}">
        <p14:creationId xmlns="" xmlns:p14="http://schemas.microsoft.com/office/powerpoint/2010/main" val="67214068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5" grpId="0" animBg="1"/>
      <p:bldP spid="9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1667" y="1659467"/>
            <a:ext cx="11768666" cy="1323439"/>
          </a:xfrm>
          <a:prstGeom prst="rect">
            <a:avLst/>
          </a:prstGeom>
          <a:noFill/>
        </p:spPr>
        <p:txBody>
          <a:bodyPr wrap="square" rtlCol="0">
            <a:spAutoFit/>
          </a:bodyPr>
          <a:lstStyle/>
          <a:p>
            <a:pPr algn="ctr"/>
            <a:r>
              <a:rPr lang="zh-CN" altLang="en-US" sz="8000" dirty="0" smtClean="0">
                <a:solidFill>
                  <a:schemeClr val="tx1"/>
                </a:solidFill>
              </a:rPr>
              <a:t>应用案例</a:t>
            </a:r>
            <a:r>
              <a:rPr lang="en-US" sz="8000" dirty="0" smtClean="0">
                <a:solidFill>
                  <a:schemeClr val="tx1"/>
                </a:solidFill>
              </a:rPr>
              <a:t># 1</a:t>
            </a:r>
            <a:endParaRPr lang="en-US" sz="8000" b="1" dirty="0">
              <a:solidFill>
                <a:schemeClr val="tx1"/>
              </a:solidFill>
            </a:endParaRPr>
          </a:p>
        </p:txBody>
      </p:sp>
    </p:spTree>
    <p:extLst>
      <p:ext uri="{BB962C8B-B14F-4D97-AF65-F5344CB8AC3E}">
        <p14:creationId xmlns="" xmlns:p14="http://schemas.microsoft.com/office/powerpoint/2010/main" val="10178955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95" y="36137"/>
            <a:ext cx="7886700" cy="1325563"/>
          </a:xfrm>
        </p:spPr>
        <p:txBody>
          <a:bodyPr/>
          <a:lstStyle/>
          <a:p>
            <a:r>
              <a:rPr lang="zh-CN" altLang="en-US" sz="2400" dirty="0" smtClean="0">
                <a:solidFill>
                  <a:schemeClr val="bg1"/>
                </a:solidFill>
              </a:rPr>
              <a:t>虚拟机远距离迁移</a:t>
            </a:r>
            <a:r>
              <a:rPr lang="en-US" sz="2400" dirty="0">
                <a:solidFill>
                  <a:schemeClr val="bg1"/>
                </a:solidFill>
              </a:rPr>
              <a:t/>
            </a:r>
            <a:br>
              <a:rPr lang="en-US" sz="2400" dirty="0">
                <a:solidFill>
                  <a:schemeClr val="bg1"/>
                </a:solidFill>
              </a:rPr>
            </a:br>
            <a:r>
              <a:rPr lang="zh-CN" altLang="en-US" sz="2400" dirty="0" smtClean="0">
                <a:solidFill>
                  <a:schemeClr val="bg1"/>
                </a:solidFill>
              </a:rPr>
              <a:t>受</a:t>
            </a:r>
            <a:r>
              <a:rPr lang="en-US" altLang="zh-CN" sz="2400" dirty="0" smtClean="0">
                <a:solidFill>
                  <a:schemeClr val="bg1"/>
                </a:solidFill>
              </a:rPr>
              <a:t>2</a:t>
            </a:r>
            <a:r>
              <a:rPr lang="zh-CN" altLang="en-US" sz="2400" dirty="0" smtClean="0">
                <a:solidFill>
                  <a:schemeClr val="bg1"/>
                </a:solidFill>
              </a:rPr>
              <a:t>层</a:t>
            </a:r>
            <a:r>
              <a:rPr lang="en-US" altLang="zh-CN" sz="2400" dirty="0" smtClean="0">
                <a:solidFill>
                  <a:schemeClr val="bg1"/>
                </a:solidFill>
              </a:rPr>
              <a:t>ESP</a:t>
            </a:r>
            <a:r>
              <a:rPr lang="zh-CN" altLang="en-US" sz="2400" dirty="0" smtClean="0">
                <a:solidFill>
                  <a:schemeClr val="bg1"/>
                </a:solidFill>
              </a:rPr>
              <a:t>保护的桥连接应用案例</a:t>
            </a:r>
            <a:endParaRPr lang="en-US" sz="2400" dirty="0">
              <a:solidFill>
                <a:schemeClr val="bg1"/>
              </a:solidFill>
            </a:endParaRPr>
          </a:p>
        </p:txBody>
      </p:sp>
      <p:sp>
        <p:nvSpPr>
          <p:cNvPr id="3" name="Content Placeholder 2"/>
          <p:cNvSpPr>
            <a:spLocks noGrp="1"/>
          </p:cNvSpPr>
          <p:nvPr>
            <p:ph idx="1"/>
          </p:nvPr>
        </p:nvSpPr>
        <p:spPr/>
        <p:txBody>
          <a:bodyPr/>
          <a:lstStyle/>
          <a:p>
            <a:r>
              <a:rPr lang="zh-CN" altLang="en-US" sz="2000" dirty="0" smtClean="0"/>
              <a:t>虚拟机</a:t>
            </a:r>
            <a:r>
              <a:rPr lang="en-US" sz="2000" dirty="0" smtClean="0"/>
              <a:t> vSphere 6.0 </a:t>
            </a:r>
            <a:r>
              <a:rPr lang="zh-CN" altLang="en-US" sz="2000" dirty="0" smtClean="0"/>
              <a:t>强化迁移</a:t>
            </a:r>
            <a:r>
              <a:rPr lang="en-US" sz="2000" dirty="0" smtClean="0"/>
              <a:t>: </a:t>
            </a:r>
            <a:r>
              <a:rPr lang="zh-CN" altLang="en-US" sz="2000" dirty="0" smtClean="0"/>
              <a:t>远距离迁移</a:t>
            </a:r>
            <a:endParaRPr lang="en-US" sz="2000" dirty="0" smtClean="0"/>
          </a:p>
          <a:p>
            <a:r>
              <a:rPr lang="zh-CN" altLang="en-US" sz="2000" dirty="0" smtClean="0"/>
              <a:t>可以支持长达</a:t>
            </a:r>
            <a:r>
              <a:rPr lang="en-US" altLang="zh-CN" sz="2000" dirty="0" smtClean="0"/>
              <a:t>150</a:t>
            </a:r>
            <a:r>
              <a:rPr lang="zh-CN" altLang="en-US" sz="2000" dirty="0" smtClean="0"/>
              <a:t>毫秒潜伏期的往返传输</a:t>
            </a:r>
            <a:r>
              <a:rPr lang="en-US" altLang="zh-CN" sz="2000" dirty="0" smtClean="0"/>
              <a:t>-</a:t>
            </a:r>
            <a:r>
              <a:rPr lang="en-US" sz="2000" dirty="0" smtClean="0"/>
              <a:t>– </a:t>
            </a:r>
            <a:r>
              <a:rPr lang="zh-CN" altLang="en-US" sz="2000" dirty="0" smtClean="0"/>
              <a:t>远高于</a:t>
            </a:r>
            <a:r>
              <a:rPr lang="en-US" sz="2000" dirty="0" smtClean="0"/>
              <a:t>VMware </a:t>
            </a:r>
            <a:r>
              <a:rPr lang="en-US" sz="2000" dirty="0" err="1" smtClean="0"/>
              <a:t>vSphere</a:t>
            </a:r>
            <a:r>
              <a:rPr lang="en-US" sz="2000" dirty="0" smtClean="0"/>
              <a:t> 5.5</a:t>
            </a:r>
            <a:r>
              <a:rPr lang="zh-CN" altLang="en-US" sz="2000" dirty="0" smtClean="0"/>
              <a:t>曾获得的最大迁移潜伏期（</a:t>
            </a:r>
            <a:r>
              <a:rPr lang="en-US" altLang="zh-CN" sz="2000" dirty="0" smtClean="0"/>
              <a:t>10</a:t>
            </a:r>
            <a:r>
              <a:rPr lang="zh-CN" altLang="en-US" sz="2000" dirty="0" smtClean="0"/>
              <a:t>毫秒）</a:t>
            </a:r>
            <a:endParaRPr lang="en-US" sz="2000" dirty="0" smtClean="0"/>
          </a:p>
          <a:p>
            <a:r>
              <a:rPr lang="zh-CN" altLang="en-US" sz="2000" dirty="0" smtClean="0"/>
              <a:t>不需要共享存储</a:t>
            </a:r>
            <a:endParaRPr lang="en-US" sz="2000" dirty="0"/>
          </a:p>
        </p:txBody>
      </p:sp>
      <p:grpSp>
        <p:nvGrpSpPr>
          <p:cNvPr id="12" name="Group 11"/>
          <p:cNvGrpSpPr/>
          <p:nvPr/>
        </p:nvGrpSpPr>
        <p:grpSpPr>
          <a:xfrm>
            <a:off x="2576174" y="3605512"/>
            <a:ext cx="6883239" cy="2347142"/>
            <a:chOff x="1060640" y="3410778"/>
            <a:chExt cx="6883239" cy="2347142"/>
          </a:xfrm>
        </p:grpSpPr>
        <p:pic>
          <p:nvPicPr>
            <p:cNvPr id="4" name="Picture 3"/>
            <p:cNvPicPr>
              <a:picLocks noChangeAspect="1"/>
            </p:cNvPicPr>
            <p:nvPr/>
          </p:nvPicPr>
          <p:blipFill>
            <a:blip r:embed="rId2"/>
            <a:stretch>
              <a:fillRect/>
            </a:stretch>
          </p:blipFill>
          <p:spPr>
            <a:xfrm>
              <a:off x="1285081" y="3870751"/>
              <a:ext cx="6573838" cy="1638403"/>
            </a:xfrm>
            <a:prstGeom prst="rect">
              <a:avLst/>
            </a:prstGeom>
          </p:spPr>
        </p:pic>
        <p:sp>
          <p:nvSpPr>
            <p:cNvPr id="5" name="TextBox 4"/>
            <p:cNvSpPr txBox="1"/>
            <p:nvPr/>
          </p:nvSpPr>
          <p:spPr>
            <a:xfrm>
              <a:off x="2616297" y="4530379"/>
              <a:ext cx="1090363" cy="237757"/>
            </a:xfrm>
            <a:prstGeom prst="rect">
              <a:avLst/>
            </a:prstGeom>
            <a:noFill/>
          </p:spPr>
          <p:txBody>
            <a:bodyPr wrap="none" rtlCol="0">
              <a:spAutoFit/>
            </a:bodyPr>
            <a:lstStyle/>
            <a:p>
              <a:r>
                <a:rPr lang="en-US" sz="1050" dirty="0" err="1">
                  <a:solidFill>
                    <a:schemeClr val="accent2"/>
                  </a:solidFill>
                </a:rPr>
                <a:t>HIPswitch</a:t>
              </a:r>
              <a:r>
                <a:rPr lang="en-US" sz="1050" dirty="0">
                  <a:solidFill>
                    <a:schemeClr val="accent2"/>
                  </a:solidFill>
                </a:rPr>
                <a:t> 400</a:t>
              </a:r>
            </a:p>
          </p:txBody>
        </p:sp>
        <p:sp>
          <p:nvSpPr>
            <p:cNvPr id="6" name="TextBox 5"/>
            <p:cNvSpPr txBox="1"/>
            <p:nvPr/>
          </p:nvSpPr>
          <p:spPr>
            <a:xfrm>
              <a:off x="5514355" y="4530379"/>
              <a:ext cx="1090363" cy="237757"/>
            </a:xfrm>
            <a:prstGeom prst="rect">
              <a:avLst/>
            </a:prstGeom>
            <a:noFill/>
          </p:spPr>
          <p:txBody>
            <a:bodyPr wrap="none" rtlCol="0">
              <a:spAutoFit/>
            </a:bodyPr>
            <a:lstStyle/>
            <a:p>
              <a:r>
                <a:rPr lang="en-US" sz="1050" dirty="0" err="1">
                  <a:solidFill>
                    <a:schemeClr val="accent2"/>
                  </a:solidFill>
                </a:rPr>
                <a:t>HIPswitch</a:t>
              </a:r>
              <a:r>
                <a:rPr lang="en-US" sz="1050" dirty="0">
                  <a:solidFill>
                    <a:schemeClr val="accent2"/>
                  </a:solidFill>
                </a:rPr>
                <a:t> 400</a:t>
              </a:r>
            </a:p>
          </p:txBody>
        </p:sp>
        <p:sp>
          <p:nvSpPr>
            <p:cNvPr id="8" name="TextBox 7"/>
            <p:cNvSpPr txBox="1"/>
            <p:nvPr/>
          </p:nvSpPr>
          <p:spPr>
            <a:xfrm>
              <a:off x="1060640" y="5520163"/>
              <a:ext cx="1090363" cy="237757"/>
            </a:xfrm>
            <a:prstGeom prst="rect">
              <a:avLst/>
            </a:prstGeom>
            <a:noFill/>
          </p:spPr>
          <p:txBody>
            <a:bodyPr wrap="none" rtlCol="0">
              <a:spAutoFit/>
            </a:bodyPr>
            <a:lstStyle/>
            <a:p>
              <a:r>
                <a:rPr lang="en-US" sz="1050" dirty="0">
                  <a:solidFill>
                    <a:schemeClr val="accent2"/>
                  </a:solidFill>
                </a:rPr>
                <a:t>HK </a:t>
              </a:r>
              <a:r>
                <a:rPr lang="en-US" sz="1050" dirty="0" err="1">
                  <a:solidFill>
                    <a:schemeClr val="accent2"/>
                  </a:solidFill>
                </a:rPr>
                <a:t>ESXi</a:t>
              </a:r>
              <a:r>
                <a:rPr lang="en-US" sz="1050" dirty="0">
                  <a:solidFill>
                    <a:schemeClr val="accent2"/>
                  </a:solidFill>
                </a:rPr>
                <a:t> Farm</a:t>
              </a:r>
            </a:p>
          </p:txBody>
        </p:sp>
        <p:sp>
          <p:nvSpPr>
            <p:cNvPr id="9" name="TextBox 8"/>
            <p:cNvSpPr txBox="1"/>
            <p:nvPr/>
          </p:nvSpPr>
          <p:spPr>
            <a:xfrm>
              <a:off x="6855119" y="5486509"/>
              <a:ext cx="1088760" cy="237757"/>
            </a:xfrm>
            <a:prstGeom prst="rect">
              <a:avLst/>
            </a:prstGeom>
            <a:noFill/>
          </p:spPr>
          <p:txBody>
            <a:bodyPr wrap="none" rtlCol="0">
              <a:spAutoFit/>
            </a:bodyPr>
            <a:lstStyle/>
            <a:p>
              <a:r>
                <a:rPr lang="en-US" sz="1050" dirty="0">
                  <a:solidFill>
                    <a:schemeClr val="accent2"/>
                  </a:solidFill>
                </a:rPr>
                <a:t>SG </a:t>
              </a:r>
              <a:r>
                <a:rPr lang="en-US" sz="1050" dirty="0" err="1">
                  <a:solidFill>
                    <a:schemeClr val="accent2"/>
                  </a:solidFill>
                </a:rPr>
                <a:t>ESXi</a:t>
              </a:r>
              <a:r>
                <a:rPr lang="en-US" sz="1050" dirty="0">
                  <a:solidFill>
                    <a:schemeClr val="accent2"/>
                  </a:solidFill>
                </a:rPr>
                <a:t> Farm</a:t>
              </a:r>
            </a:p>
          </p:txBody>
        </p:sp>
        <p:sp>
          <p:nvSpPr>
            <p:cNvPr id="10" name="TextBox 9"/>
            <p:cNvSpPr txBox="1"/>
            <p:nvPr/>
          </p:nvSpPr>
          <p:spPr>
            <a:xfrm>
              <a:off x="1311237" y="3444029"/>
              <a:ext cx="453970" cy="253916"/>
            </a:xfrm>
            <a:prstGeom prst="rect">
              <a:avLst/>
            </a:prstGeom>
            <a:noFill/>
          </p:spPr>
          <p:txBody>
            <a:bodyPr wrap="none" rtlCol="0">
              <a:spAutoFit/>
            </a:bodyPr>
            <a:lstStyle/>
            <a:p>
              <a:r>
                <a:rPr lang="zh-CN" altLang="en-US" sz="1050" dirty="0" smtClean="0">
                  <a:solidFill>
                    <a:schemeClr val="accent2"/>
                  </a:solidFill>
                </a:rPr>
                <a:t>香港</a:t>
              </a:r>
              <a:endParaRPr lang="en-US" sz="1050" dirty="0">
                <a:solidFill>
                  <a:schemeClr val="accent2"/>
                </a:solidFill>
              </a:endParaRPr>
            </a:p>
          </p:txBody>
        </p:sp>
        <p:sp>
          <p:nvSpPr>
            <p:cNvPr id="11" name="TextBox 10"/>
            <p:cNvSpPr txBox="1"/>
            <p:nvPr/>
          </p:nvSpPr>
          <p:spPr>
            <a:xfrm>
              <a:off x="7099164" y="3410778"/>
              <a:ext cx="588623" cy="253916"/>
            </a:xfrm>
            <a:prstGeom prst="rect">
              <a:avLst/>
            </a:prstGeom>
            <a:noFill/>
          </p:spPr>
          <p:txBody>
            <a:bodyPr wrap="none" rtlCol="0">
              <a:spAutoFit/>
            </a:bodyPr>
            <a:lstStyle/>
            <a:p>
              <a:r>
                <a:rPr lang="zh-CN" altLang="en-US" sz="1050" dirty="0" smtClean="0">
                  <a:solidFill>
                    <a:schemeClr val="accent2"/>
                  </a:solidFill>
                </a:rPr>
                <a:t>新加坡</a:t>
              </a:r>
              <a:endParaRPr lang="en-US" sz="1050" dirty="0">
                <a:solidFill>
                  <a:schemeClr val="accent2"/>
                </a:solidFill>
              </a:endParaRPr>
            </a:p>
          </p:txBody>
        </p:sp>
      </p:grpSp>
    </p:spTree>
    <p:extLst>
      <p:ext uri="{BB962C8B-B14F-4D97-AF65-F5344CB8AC3E}">
        <p14:creationId xmlns="" xmlns:p14="http://schemas.microsoft.com/office/powerpoint/2010/main" val="31203731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1667" y="1659467"/>
            <a:ext cx="11768666" cy="1323439"/>
          </a:xfrm>
          <a:prstGeom prst="rect">
            <a:avLst/>
          </a:prstGeom>
          <a:noFill/>
        </p:spPr>
        <p:txBody>
          <a:bodyPr wrap="square" rtlCol="0">
            <a:spAutoFit/>
          </a:bodyPr>
          <a:lstStyle/>
          <a:p>
            <a:pPr algn="ctr"/>
            <a:r>
              <a:rPr lang="zh-CN" altLang="en-US" sz="8000" dirty="0" smtClean="0"/>
              <a:t>应用案例</a:t>
            </a:r>
            <a:r>
              <a:rPr lang="en-US" sz="8000" dirty="0" smtClean="0"/>
              <a:t># </a:t>
            </a:r>
            <a:r>
              <a:rPr lang="en-US" sz="8000" dirty="0" smtClean="0">
                <a:solidFill>
                  <a:schemeClr val="tx1"/>
                </a:solidFill>
              </a:rPr>
              <a:t>2</a:t>
            </a:r>
            <a:endParaRPr lang="en-US" sz="8000" b="1" dirty="0">
              <a:solidFill>
                <a:schemeClr val="tx1"/>
              </a:solidFill>
            </a:endParaRPr>
          </a:p>
        </p:txBody>
      </p:sp>
    </p:spTree>
    <p:extLst>
      <p:ext uri="{BB962C8B-B14F-4D97-AF65-F5344CB8AC3E}">
        <p14:creationId xmlns="" xmlns:p14="http://schemas.microsoft.com/office/powerpoint/2010/main" val="14450956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0642" y="1326524"/>
            <a:ext cx="6387921" cy="3693319"/>
          </a:xfrm>
          <a:prstGeom prst="rect">
            <a:avLst/>
          </a:prstGeom>
          <a:noFill/>
        </p:spPr>
        <p:txBody>
          <a:bodyPr wrap="square" rtlCol="0">
            <a:spAutoFit/>
          </a:bodyPr>
          <a:lstStyle/>
          <a:p>
            <a:pPr algn="l"/>
            <a:r>
              <a:rPr lang="zh-CN" altLang="en-US" dirty="0" smtClean="0">
                <a:solidFill>
                  <a:schemeClr val="tx1"/>
                </a:solidFill>
              </a:rPr>
              <a:t>基础设施概况</a:t>
            </a:r>
            <a:r>
              <a:rPr lang="en-US" dirty="0" smtClean="0">
                <a:solidFill>
                  <a:schemeClr val="tx1"/>
                </a:solidFill>
              </a:rPr>
              <a:t>:</a:t>
            </a:r>
            <a:endParaRPr lang="en-US" dirty="0">
              <a:solidFill>
                <a:schemeClr val="tx1"/>
              </a:solidFill>
            </a:endParaRPr>
          </a:p>
          <a:p>
            <a:pPr marL="342900" indent="-342900" algn="l">
              <a:buFont typeface="Arial" panose="020B0604020202020204" pitchFamily="34" charset="0"/>
              <a:buChar char="•"/>
            </a:pPr>
            <a:r>
              <a:rPr lang="zh-CN" altLang="en-US" sz="1800" b="0" i="0" dirty="0" smtClean="0">
                <a:solidFill>
                  <a:schemeClr val="tx1"/>
                </a:solidFill>
              </a:rPr>
              <a:t>制造企业</a:t>
            </a:r>
            <a:endParaRPr lang="en-US" altLang="zh-CN" sz="1800" b="0" i="0" dirty="0" smtClean="0">
              <a:solidFill>
                <a:schemeClr val="tx1"/>
              </a:solidFill>
            </a:endParaRPr>
          </a:p>
          <a:p>
            <a:pPr marL="342900" indent="-342900" algn="l">
              <a:buFont typeface="Arial" panose="020B0604020202020204" pitchFamily="34" charset="0"/>
              <a:buChar char="•"/>
            </a:pPr>
            <a:r>
              <a:rPr lang="zh-CN" altLang="en-US" sz="1800" b="0" i="0" dirty="0" smtClean="0">
                <a:solidFill>
                  <a:schemeClr val="tx1"/>
                </a:solidFill>
              </a:rPr>
              <a:t>在亚洲有多个站点</a:t>
            </a:r>
            <a:endParaRPr lang="en-US" altLang="zh-CN" sz="1800" b="0" i="0" dirty="0" smtClean="0">
              <a:solidFill>
                <a:schemeClr val="tx1"/>
              </a:solidFill>
            </a:endParaRPr>
          </a:p>
          <a:p>
            <a:pPr marL="342900" indent="-342900" algn="l">
              <a:buFont typeface="Arial" panose="020B0604020202020204" pitchFamily="34" charset="0"/>
              <a:buChar char="•"/>
            </a:pPr>
            <a:r>
              <a:rPr lang="zh-CN" altLang="en-US" dirty="0" smtClean="0"/>
              <a:t>站点之间的连接：专线</a:t>
            </a:r>
            <a:endParaRPr lang="en-US" sz="1800" b="0" i="0" dirty="0">
              <a:solidFill>
                <a:schemeClr val="tx1"/>
              </a:solidFill>
            </a:endParaRPr>
          </a:p>
          <a:p>
            <a:pPr marL="342900" indent="-342900" algn="l">
              <a:buFont typeface="Arial" panose="020B0604020202020204" pitchFamily="34" charset="0"/>
              <a:buChar char="•"/>
            </a:pPr>
            <a:r>
              <a:rPr lang="zh-CN" altLang="en-US" sz="1800" b="0" i="0" dirty="0" smtClean="0">
                <a:solidFill>
                  <a:schemeClr val="tx1"/>
                </a:solidFill>
              </a:rPr>
              <a:t>每个地区都有自己的</a:t>
            </a:r>
            <a:r>
              <a:rPr lang="en-US" altLang="zh-CN" sz="1800" b="0" i="0" dirty="0" smtClean="0">
                <a:solidFill>
                  <a:schemeClr val="tx1"/>
                </a:solidFill>
              </a:rPr>
              <a:t>ERP</a:t>
            </a:r>
            <a:r>
              <a:rPr lang="zh-CN" altLang="en-US" sz="1800" b="0" i="0" dirty="0" smtClean="0">
                <a:solidFill>
                  <a:schemeClr val="tx1"/>
                </a:solidFill>
              </a:rPr>
              <a:t>系统</a:t>
            </a:r>
            <a:endParaRPr lang="en-US" sz="1800" b="0" i="0" dirty="0">
              <a:solidFill>
                <a:schemeClr val="tx1"/>
              </a:solidFill>
            </a:endParaRPr>
          </a:p>
          <a:p>
            <a:pPr lvl="0" algn="l">
              <a:buClr>
                <a:srgbClr val="005596"/>
              </a:buClr>
            </a:pPr>
            <a:endParaRPr lang="en-US" sz="1800" b="0" i="0" dirty="0">
              <a:solidFill>
                <a:schemeClr val="tx1"/>
              </a:solidFill>
            </a:endParaRPr>
          </a:p>
          <a:p>
            <a:pPr lvl="0" algn="l">
              <a:buClr>
                <a:srgbClr val="005596"/>
              </a:buClr>
            </a:pPr>
            <a:r>
              <a:rPr lang="zh-CN" altLang="en-US" dirty="0" smtClean="0">
                <a:solidFill>
                  <a:schemeClr val="tx1"/>
                </a:solidFill>
              </a:rPr>
              <a:t>挑战</a:t>
            </a:r>
            <a:r>
              <a:rPr lang="en-US" dirty="0" smtClean="0">
                <a:solidFill>
                  <a:schemeClr val="tx1"/>
                </a:solidFill>
              </a:rPr>
              <a:t>:</a:t>
            </a:r>
            <a:endParaRPr lang="en-US" dirty="0">
              <a:solidFill>
                <a:schemeClr val="tx1"/>
              </a:solidFill>
            </a:endParaRPr>
          </a:p>
          <a:p>
            <a:pPr marL="342900" lvl="0" indent="-342900" algn="l">
              <a:buFont typeface="Arial" panose="020B0604020202020204" pitchFamily="34" charset="0"/>
              <a:buChar char="•"/>
            </a:pPr>
            <a:r>
              <a:rPr lang="zh-CN" altLang="en-US" dirty="0" smtClean="0"/>
              <a:t>扩展困难</a:t>
            </a:r>
            <a:endParaRPr lang="en-US" altLang="zh-CN" dirty="0" smtClean="0"/>
          </a:p>
          <a:p>
            <a:pPr marL="342900" lvl="0" indent="-342900" algn="l">
              <a:buFont typeface="Arial" panose="020B0604020202020204" pitchFamily="34" charset="0"/>
              <a:buChar char="•"/>
            </a:pPr>
            <a:r>
              <a:rPr lang="zh-CN" altLang="en-US" sz="1800" b="0" i="0" dirty="0" smtClean="0">
                <a:solidFill>
                  <a:schemeClr val="tx1"/>
                </a:solidFill>
              </a:rPr>
              <a:t>资源分享</a:t>
            </a:r>
            <a:r>
              <a:rPr lang="en-US" altLang="zh-CN" sz="1800" b="0" i="0" dirty="0" smtClean="0">
                <a:solidFill>
                  <a:schemeClr val="tx1"/>
                </a:solidFill>
              </a:rPr>
              <a:t>-</a:t>
            </a:r>
            <a:r>
              <a:rPr lang="zh-CN" altLang="en-US" sz="1800" b="0" i="0" dirty="0" smtClean="0">
                <a:solidFill>
                  <a:schemeClr val="tx1"/>
                </a:solidFill>
              </a:rPr>
              <a:t>带宽限制</a:t>
            </a:r>
            <a:endParaRPr lang="en-US" altLang="zh-CN" sz="1800" b="0" i="0" dirty="0" smtClean="0">
              <a:solidFill>
                <a:schemeClr val="tx1"/>
              </a:solidFill>
            </a:endParaRPr>
          </a:p>
          <a:p>
            <a:pPr marL="342900" lvl="0" indent="-342900" algn="l">
              <a:buFont typeface="Arial" panose="020B0604020202020204" pitchFamily="34" charset="0"/>
              <a:buChar char="•"/>
            </a:pPr>
            <a:r>
              <a:rPr lang="zh-CN" altLang="en-US" dirty="0" smtClean="0"/>
              <a:t>软</a:t>
            </a:r>
            <a:r>
              <a:rPr lang="en-US" altLang="zh-CN" dirty="0" smtClean="0"/>
              <a:t>/</a:t>
            </a:r>
            <a:r>
              <a:rPr lang="zh-CN" altLang="en-US" dirty="0" smtClean="0"/>
              <a:t>硬件管理</a:t>
            </a:r>
            <a:endParaRPr lang="en-US" altLang="zh-CN" dirty="0" smtClean="0"/>
          </a:p>
          <a:p>
            <a:pPr marL="342900" lvl="0" indent="-342900" algn="l">
              <a:buFont typeface="Arial" panose="020B0604020202020204" pitchFamily="34" charset="0"/>
              <a:buChar char="•"/>
            </a:pPr>
            <a:r>
              <a:rPr lang="zh-CN" altLang="en-US" sz="1800" b="0" i="0" dirty="0" smtClean="0">
                <a:solidFill>
                  <a:schemeClr val="tx1"/>
                </a:solidFill>
              </a:rPr>
              <a:t>使</a:t>
            </a:r>
            <a:r>
              <a:rPr lang="en-US" altLang="zh-CN" sz="1800" b="0" i="0" dirty="0" smtClean="0">
                <a:solidFill>
                  <a:schemeClr val="tx1"/>
                </a:solidFill>
              </a:rPr>
              <a:t>ERP</a:t>
            </a:r>
            <a:r>
              <a:rPr lang="zh-CN" altLang="en-US" sz="1800" b="0" i="0" dirty="0" smtClean="0">
                <a:solidFill>
                  <a:schemeClr val="tx1"/>
                </a:solidFill>
              </a:rPr>
              <a:t>系统集中于</a:t>
            </a:r>
            <a:r>
              <a:rPr lang="en-US" altLang="zh-CN" sz="1800" b="0" i="0" dirty="0" smtClean="0">
                <a:solidFill>
                  <a:schemeClr val="tx1"/>
                </a:solidFill>
              </a:rPr>
              <a:t>DC</a:t>
            </a:r>
          </a:p>
          <a:p>
            <a:pPr marL="342900" lvl="0" indent="-342900" algn="l">
              <a:buFont typeface="Arial" panose="020B0604020202020204" pitchFamily="34" charset="0"/>
              <a:buChar char="•"/>
            </a:pPr>
            <a:r>
              <a:rPr lang="zh-CN" altLang="en-US" sz="1800" b="0" i="0" dirty="0" smtClean="0">
                <a:solidFill>
                  <a:schemeClr val="tx1"/>
                </a:solidFill>
              </a:rPr>
              <a:t>本土技能组合</a:t>
            </a:r>
            <a:endParaRPr lang="en-US" sz="1800" b="0" i="0" dirty="0">
              <a:solidFill>
                <a:schemeClr val="tx1"/>
              </a:solidFill>
            </a:endParaRPr>
          </a:p>
          <a:p>
            <a:pPr lvl="0" algn="l"/>
            <a:endParaRPr lang="en-US" sz="1800" b="0" i="0" dirty="0">
              <a:solidFill>
                <a:schemeClr val="tx1"/>
              </a:solidFill>
            </a:endParaRPr>
          </a:p>
        </p:txBody>
      </p:sp>
      <p:grpSp>
        <p:nvGrpSpPr>
          <p:cNvPr id="6" name="Group 5"/>
          <p:cNvGrpSpPr/>
          <p:nvPr/>
        </p:nvGrpSpPr>
        <p:grpSpPr>
          <a:xfrm>
            <a:off x="516677" y="1326524"/>
            <a:ext cx="4293651" cy="3803162"/>
            <a:chOff x="2281083" y="703218"/>
            <a:chExt cx="4293651" cy="3803162"/>
          </a:xfrm>
        </p:grpSpPr>
        <p:sp>
          <p:nvSpPr>
            <p:cNvPr id="7" name="Flowchart: Connector 6"/>
            <p:cNvSpPr/>
            <p:nvPr/>
          </p:nvSpPr>
          <p:spPr bwMode="auto">
            <a:xfrm>
              <a:off x="3809999" y="2097244"/>
              <a:ext cx="1003485" cy="1015110"/>
            </a:xfrm>
            <a:prstGeom prst="flowChartConnector">
              <a:avLst/>
            </a:prstGeom>
            <a:solidFill>
              <a:srgbClr val="FF8633"/>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zh-CN" altLang="en-US" sz="1100" b="0" i="0" dirty="0" smtClean="0">
                  <a:solidFill>
                    <a:schemeClr val="tx1">
                      <a:lumMod val="75000"/>
                      <a:lumOff val="25000"/>
                    </a:schemeClr>
                  </a:solidFill>
                  <a:latin typeface="Arial" charset="0"/>
                </a:rPr>
                <a:t>香港</a:t>
              </a:r>
              <a:endParaRPr lang="en-GB" sz="1100" b="0" i="0" dirty="0">
                <a:solidFill>
                  <a:schemeClr val="tx1">
                    <a:lumMod val="75000"/>
                    <a:lumOff val="25000"/>
                  </a:schemeClr>
                </a:solidFill>
                <a:latin typeface="Arial" charset="0"/>
              </a:endParaRPr>
            </a:p>
          </p:txBody>
        </p:sp>
        <p:sp>
          <p:nvSpPr>
            <p:cNvPr id="8" name="Flowchart: Connector 7"/>
            <p:cNvSpPr/>
            <p:nvPr/>
          </p:nvSpPr>
          <p:spPr bwMode="auto">
            <a:xfrm>
              <a:off x="3930741" y="703218"/>
              <a:ext cx="762000" cy="762000"/>
            </a:xfrm>
            <a:prstGeom prst="flowChartConnector">
              <a:avLst/>
            </a:prstGeom>
            <a:solidFill>
              <a:schemeClr val="tx1">
                <a:lumMod val="75000"/>
                <a:lumOff val="25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zh-CN" altLang="en-US" sz="1100" b="0" i="0" dirty="0" smtClean="0">
                  <a:solidFill>
                    <a:schemeClr val="bg1"/>
                  </a:solidFill>
                  <a:latin typeface="Arial" charset="0"/>
                </a:rPr>
                <a:t>韩国</a:t>
              </a:r>
              <a:endParaRPr lang="en-GB" sz="1100" b="0" i="0" dirty="0">
                <a:solidFill>
                  <a:schemeClr val="bg1"/>
                </a:solidFill>
                <a:latin typeface="Arial" charset="0"/>
              </a:endParaRPr>
            </a:p>
          </p:txBody>
        </p:sp>
        <p:sp>
          <p:nvSpPr>
            <p:cNvPr id="9" name="Flowchart: Connector 8"/>
            <p:cNvSpPr/>
            <p:nvPr/>
          </p:nvSpPr>
          <p:spPr bwMode="auto">
            <a:xfrm>
              <a:off x="5613651" y="2238581"/>
              <a:ext cx="762000" cy="762000"/>
            </a:xfrm>
            <a:prstGeom prst="flowChartConnector">
              <a:avLst/>
            </a:prstGeom>
            <a:solidFill>
              <a:srgbClr val="3D3D3D"/>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zh-CN" altLang="en-US" sz="1100" b="0" i="0" dirty="0" smtClean="0">
                  <a:solidFill>
                    <a:schemeClr val="bg1"/>
                  </a:solidFill>
                  <a:latin typeface="Arial" charset="0"/>
                </a:rPr>
                <a:t>中国</a:t>
              </a:r>
              <a:endParaRPr lang="en-GB" sz="1100" b="0" i="0" dirty="0">
                <a:solidFill>
                  <a:schemeClr val="bg1"/>
                </a:solidFill>
                <a:latin typeface="Arial" charset="0"/>
              </a:endParaRPr>
            </a:p>
          </p:txBody>
        </p:sp>
        <p:sp>
          <p:nvSpPr>
            <p:cNvPr id="10" name="Flowchart: Connector 9"/>
            <p:cNvSpPr/>
            <p:nvPr/>
          </p:nvSpPr>
          <p:spPr bwMode="auto">
            <a:xfrm>
              <a:off x="2281083" y="2223799"/>
              <a:ext cx="762000" cy="762000"/>
            </a:xfrm>
            <a:prstGeom prst="flowChartConnector">
              <a:avLst/>
            </a:prstGeom>
            <a:solidFill>
              <a:srgbClr val="3D3D3D"/>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zh-CN" altLang="en-US" sz="1100" b="0" i="0" dirty="0" smtClean="0">
                  <a:solidFill>
                    <a:schemeClr val="bg1"/>
                  </a:solidFill>
                  <a:latin typeface="Arial" charset="0"/>
                </a:rPr>
                <a:t>马来西亚</a:t>
              </a:r>
              <a:endParaRPr lang="en-GB" sz="1100" b="0" i="0" dirty="0">
                <a:solidFill>
                  <a:schemeClr val="bg1"/>
                </a:solidFill>
                <a:latin typeface="Arial" charset="0"/>
              </a:endParaRPr>
            </a:p>
          </p:txBody>
        </p:sp>
        <p:sp>
          <p:nvSpPr>
            <p:cNvPr id="11" name="Flowchart: Connector 10"/>
            <p:cNvSpPr/>
            <p:nvPr/>
          </p:nvSpPr>
          <p:spPr bwMode="auto">
            <a:xfrm>
              <a:off x="3930741" y="3744380"/>
              <a:ext cx="762000" cy="762000"/>
            </a:xfrm>
            <a:prstGeom prst="flowChartConnector">
              <a:avLst/>
            </a:prstGeom>
            <a:solidFill>
              <a:srgbClr val="3D3D3D"/>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zh-CN" altLang="en-US" sz="1100" b="0" i="0" dirty="0" smtClean="0">
                  <a:solidFill>
                    <a:schemeClr val="bg1"/>
                  </a:solidFill>
                  <a:latin typeface="Arial" charset="0"/>
                </a:rPr>
                <a:t>曼谷</a:t>
              </a:r>
              <a:endParaRPr lang="en-GB" sz="1100" b="0" i="0" dirty="0">
                <a:solidFill>
                  <a:schemeClr val="bg1"/>
                </a:solidFill>
                <a:latin typeface="Arial" charset="0"/>
              </a:endParaRPr>
            </a:p>
          </p:txBody>
        </p:sp>
        <p:cxnSp>
          <p:nvCxnSpPr>
            <p:cNvPr id="12" name="Straight Connector 11"/>
            <p:cNvCxnSpPr>
              <a:stCxn id="7" idx="6"/>
              <a:endCxn id="9" idx="2"/>
            </p:cNvCxnSpPr>
            <p:nvPr/>
          </p:nvCxnSpPr>
          <p:spPr bwMode="auto">
            <a:xfrm>
              <a:off x="4813484" y="2604799"/>
              <a:ext cx="800167" cy="14782"/>
            </a:xfrm>
            <a:prstGeom prst="line">
              <a:avLst/>
            </a:prstGeom>
            <a:solidFill>
              <a:schemeClr val="tx2"/>
            </a:solidFill>
            <a:ln w="12700" cap="flat" cmpd="sng" algn="ctr">
              <a:solidFill>
                <a:schemeClr val="tx1"/>
              </a:solidFill>
              <a:prstDash val="solid"/>
              <a:round/>
              <a:headEnd type="none" w="med" len="med"/>
              <a:tailEnd type="none" w="med" len="med"/>
            </a:ln>
            <a:effectLst/>
          </p:spPr>
        </p:cxnSp>
        <p:cxnSp>
          <p:nvCxnSpPr>
            <p:cNvPr id="13" name="Straight Connector 12"/>
            <p:cNvCxnSpPr>
              <a:stCxn id="11" idx="0"/>
              <a:endCxn id="7" idx="4"/>
            </p:cNvCxnSpPr>
            <p:nvPr/>
          </p:nvCxnSpPr>
          <p:spPr bwMode="auto">
            <a:xfrm flipV="1">
              <a:off x="4311741" y="3112354"/>
              <a:ext cx="1" cy="632026"/>
            </a:xfrm>
            <a:prstGeom prst="line">
              <a:avLst/>
            </a:prstGeom>
            <a:solidFill>
              <a:schemeClr val="tx2"/>
            </a:solidFill>
            <a:ln w="12700" cap="flat" cmpd="sng" algn="ctr">
              <a:solidFill>
                <a:schemeClr val="tx1"/>
              </a:solidFill>
              <a:prstDash val="solid"/>
              <a:round/>
              <a:headEnd type="none" w="med" len="med"/>
              <a:tailEnd type="none" w="med" len="med"/>
            </a:ln>
            <a:effectLst/>
          </p:spPr>
        </p:cxnSp>
        <p:cxnSp>
          <p:nvCxnSpPr>
            <p:cNvPr id="14" name="Straight Connector 13"/>
            <p:cNvCxnSpPr>
              <a:stCxn id="7" idx="0"/>
              <a:endCxn id="8" idx="4"/>
            </p:cNvCxnSpPr>
            <p:nvPr/>
          </p:nvCxnSpPr>
          <p:spPr bwMode="auto">
            <a:xfrm flipH="1" flipV="1">
              <a:off x="4311741" y="1465218"/>
              <a:ext cx="1" cy="632026"/>
            </a:xfrm>
            <a:prstGeom prst="line">
              <a:avLst/>
            </a:prstGeom>
            <a:solidFill>
              <a:schemeClr val="tx2"/>
            </a:solidFill>
            <a:ln w="12700" cap="flat" cmpd="sng" algn="ctr">
              <a:solidFill>
                <a:schemeClr val="tx1"/>
              </a:solidFill>
              <a:prstDash val="solid"/>
              <a:round/>
              <a:headEnd type="none" w="med" len="med"/>
              <a:tailEnd type="none" w="med" len="med"/>
            </a:ln>
            <a:effectLst/>
          </p:spPr>
        </p:cxnSp>
        <p:cxnSp>
          <p:nvCxnSpPr>
            <p:cNvPr id="15" name="Straight Connector 14"/>
            <p:cNvCxnSpPr>
              <a:stCxn id="10" idx="6"/>
              <a:endCxn id="7" idx="2"/>
            </p:cNvCxnSpPr>
            <p:nvPr/>
          </p:nvCxnSpPr>
          <p:spPr bwMode="auto">
            <a:xfrm>
              <a:off x="3043083" y="2604799"/>
              <a:ext cx="766916" cy="0"/>
            </a:xfrm>
            <a:prstGeom prst="line">
              <a:avLst/>
            </a:prstGeom>
            <a:solidFill>
              <a:schemeClr val="tx2"/>
            </a:solidFill>
            <a:ln w="12700" cap="flat" cmpd="sng" algn="ctr">
              <a:solidFill>
                <a:schemeClr val="tx1"/>
              </a:solidFill>
              <a:prstDash val="solid"/>
              <a:round/>
              <a:headEnd type="none" w="med" len="med"/>
              <a:tailEnd type="none" w="med" len="med"/>
            </a:ln>
            <a:effectLst/>
          </p:spPr>
        </p:cxnSp>
        <p:cxnSp>
          <p:nvCxnSpPr>
            <p:cNvPr id="16" name="Straight Connector 15"/>
            <p:cNvCxnSpPr>
              <a:endCxn id="9" idx="1"/>
            </p:cNvCxnSpPr>
            <p:nvPr/>
          </p:nvCxnSpPr>
          <p:spPr bwMode="auto">
            <a:xfrm>
              <a:off x="4725992" y="1354948"/>
              <a:ext cx="999251" cy="995225"/>
            </a:xfrm>
            <a:prstGeom prst="line">
              <a:avLst/>
            </a:prstGeom>
            <a:solidFill>
              <a:schemeClr val="tx2"/>
            </a:solidFill>
            <a:ln w="12700" cap="flat" cmpd="sng" algn="ctr">
              <a:solidFill>
                <a:schemeClr val="tx1"/>
              </a:solidFill>
              <a:prstDash val="solid"/>
              <a:round/>
              <a:headEnd type="none" w="med" len="med"/>
              <a:tailEnd type="none" w="med" len="med"/>
            </a:ln>
            <a:effectLst/>
          </p:spPr>
        </p:cxnSp>
        <p:sp>
          <p:nvSpPr>
            <p:cNvPr id="17" name="TextBox 16"/>
            <p:cNvSpPr txBox="1"/>
            <p:nvPr/>
          </p:nvSpPr>
          <p:spPr>
            <a:xfrm>
              <a:off x="5126934" y="1550399"/>
              <a:ext cx="1447800" cy="246221"/>
            </a:xfrm>
            <a:prstGeom prst="rect">
              <a:avLst/>
            </a:prstGeom>
            <a:noFill/>
          </p:spPr>
          <p:txBody>
            <a:bodyPr wrap="square" rtlCol="0">
              <a:spAutoFit/>
            </a:bodyPr>
            <a:lstStyle/>
            <a:p>
              <a:r>
                <a:rPr lang="en-US" sz="1000" dirty="0" smtClean="0"/>
                <a:t>2</a:t>
              </a:r>
              <a:r>
                <a:rPr lang="zh-CN" altLang="en-US" sz="1000" dirty="0" smtClean="0"/>
                <a:t>到</a:t>
              </a:r>
              <a:r>
                <a:rPr lang="en-US" sz="1000" dirty="0" smtClean="0"/>
                <a:t>4Mb </a:t>
              </a:r>
              <a:r>
                <a:rPr lang="zh-CN" altLang="en-US" sz="1000" dirty="0" smtClean="0"/>
                <a:t>专线</a:t>
              </a:r>
              <a:endParaRPr lang="en-US" sz="1000" dirty="0"/>
            </a:p>
          </p:txBody>
        </p:sp>
      </p:grpSp>
    </p:spTree>
    <p:extLst>
      <p:ext uri="{BB962C8B-B14F-4D97-AF65-F5344CB8AC3E}">
        <p14:creationId xmlns="" xmlns:p14="http://schemas.microsoft.com/office/powerpoint/2010/main" val="27207598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0642" y="1326524"/>
            <a:ext cx="6387921" cy="1754326"/>
          </a:xfrm>
          <a:prstGeom prst="rect">
            <a:avLst/>
          </a:prstGeom>
          <a:noFill/>
        </p:spPr>
        <p:txBody>
          <a:bodyPr wrap="square" rtlCol="0">
            <a:spAutoFit/>
          </a:bodyPr>
          <a:lstStyle/>
          <a:p>
            <a:pPr algn="l"/>
            <a:r>
              <a:rPr lang="zh-CN" altLang="en-US" dirty="0" smtClean="0">
                <a:solidFill>
                  <a:schemeClr val="tx1"/>
                </a:solidFill>
              </a:rPr>
              <a:t>单一</a:t>
            </a:r>
            <a:r>
              <a:rPr lang="en-US" altLang="zh-CN" dirty="0" smtClean="0">
                <a:solidFill>
                  <a:schemeClr val="tx1"/>
                </a:solidFill>
              </a:rPr>
              <a:t>LAN</a:t>
            </a:r>
            <a:r>
              <a:rPr lang="zh-CN" altLang="en-US" dirty="0" smtClean="0">
                <a:solidFill>
                  <a:schemeClr val="tx1"/>
                </a:solidFill>
              </a:rPr>
              <a:t>方案</a:t>
            </a:r>
            <a:r>
              <a:rPr lang="en-US" dirty="0" smtClean="0">
                <a:solidFill>
                  <a:schemeClr val="tx1"/>
                </a:solidFill>
              </a:rPr>
              <a:t>:</a:t>
            </a:r>
            <a:endParaRPr lang="en-US" dirty="0">
              <a:solidFill>
                <a:schemeClr val="tx1"/>
              </a:solidFill>
            </a:endParaRPr>
          </a:p>
          <a:p>
            <a:pPr marL="285750" indent="-285750" algn="l">
              <a:buFont typeface="Arial" panose="020B0604020202020204" pitchFamily="34" charset="0"/>
              <a:buChar char="•"/>
            </a:pPr>
            <a:r>
              <a:rPr lang="zh-CN" altLang="en-US" dirty="0" smtClean="0"/>
              <a:t>易于管理</a:t>
            </a:r>
            <a:endParaRPr lang="en-US" altLang="zh-CN" dirty="0" smtClean="0"/>
          </a:p>
          <a:p>
            <a:pPr marL="285750" indent="-285750" algn="l">
              <a:buFont typeface="Arial" panose="020B0604020202020204" pitchFamily="34" charset="0"/>
              <a:buChar char="•"/>
            </a:pPr>
            <a:r>
              <a:rPr lang="zh-CN" altLang="en-US" sz="1800" b="0" i="0" dirty="0" smtClean="0">
                <a:solidFill>
                  <a:schemeClr val="tx1"/>
                </a:solidFill>
              </a:rPr>
              <a:t>维护网络连接安全</a:t>
            </a:r>
            <a:endParaRPr lang="en-US" altLang="zh-CN" sz="1800" b="0" i="0" dirty="0" smtClean="0">
              <a:solidFill>
                <a:schemeClr val="tx1"/>
              </a:solidFill>
            </a:endParaRPr>
          </a:p>
          <a:p>
            <a:pPr marL="285750" indent="-285750" algn="l">
              <a:buFont typeface="Arial" panose="020B0604020202020204" pitchFamily="34" charset="0"/>
              <a:buChar char="•"/>
            </a:pPr>
            <a:r>
              <a:rPr lang="zh-CN" altLang="en-US" dirty="0" smtClean="0"/>
              <a:t>有效的资源分享</a:t>
            </a:r>
            <a:endParaRPr lang="en-US" altLang="zh-CN" dirty="0" smtClean="0"/>
          </a:p>
          <a:p>
            <a:pPr marL="285750" indent="-285750">
              <a:buFont typeface="Arial" panose="020B0604020202020204" pitchFamily="34" charset="0"/>
              <a:buChar char="•"/>
            </a:pPr>
            <a:r>
              <a:rPr lang="zh-CN" altLang="en-US" sz="1800" b="0" i="0" dirty="0" smtClean="0">
                <a:solidFill>
                  <a:schemeClr val="tx1"/>
                </a:solidFill>
              </a:rPr>
              <a:t>易于</a:t>
            </a:r>
            <a:r>
              <a:rPr lang="en-US" altLang="zh-CN" dirty="0" smtClean="0"/>
              <a:t>DR</a:t>
            </a:r>
            <a:r>
              <a:rPr lang="zh-CN" altLang="en-US" dirty="0" smtClean="0"/>
              <a:t>站点</a:t>
            </a:r>
            <a:r>
              <a:rPr lang="zh-CN" altLang="en-US" dirty="0" smtClean="0"/>
              <a:t>备份</a:t>
            </a:r>
            <a:endParaRPr lang="en-US" altLang="zh-CN" dirty="0" smtClean="0"/>
          </a:p>
          <a:p>
            <a:pPr marL="285750" indent="-285750">
              <a:buFont typeface="Arial" panose="020B0604020202020204" pitchFamily="34" charset="0"/>
              <a:buChar char="•"/>
            </a:pPr>
            <a:r>
              <a:rPr lang="zh-CN" altLang="en-US" dirty="0" smtClean="0"/>
              <a:t>集中</a:t>
            </a:r>
            <a:r>
              <a:rPr lang="zh-CN" altLang="en-US" dirty="0" smtClean="0"/>
              <a:t>管理软件和硬件</a:t>
            </a:r>
            <a:endParaRPr lang="en-US" sz="1800" b="0" i="0" dirty="0">
              <a:solidFill>
                <a:schemeClr val="tx1"/>
              </a:solidFill>
            </a:endParaRPr>
          </a:p>
        </p:txBody>
      </p:sp>
      <p:sp>
        <p:nvSpPr>
          <p:cNvPr id="17" name="Oval 16"/>
          <p:cNvSpPr/>
          <p:nvPr/>
        </p:nvSpPr>
        <p:spPr bwMode="auto">
          <a:xfrm>
            <a:off x="513008" y="2753374"/>
            <a:ext cx="5029200" cy="3374018"/>
          </a:xfrm>
          <a:prstGeom prst="ellipse">
            <a:avLst/>
          </a:prstGeom>
          <a:noFill/>
          <a:ln w="47625" cap="sq" cmpd="sng" algn="ctr">
            <a:solidFill>
              <a:schemeClr val="bg1">
                <a:lumMod val="50000"/>
              </a:schemeClr>
            </a:solidFill>
            <a:prstDash val="sysDot"/>
            <a:round/>
            <a:headEnd type="none" w="med" len="med"/>
            <a:tailEnd type="none" w="med" len="med"/>
          </a:ln>
          <a:effectLst/>
        </p:spPr>
        <p:txBody>
          <a:bodyPr vert="horz" wrap="none" lIns="0" tIns="0" rIns="0" bIns="0" numCol="1" rtlCol="0" anchor="ctr" anchorCtr="0" compatLnSpc="1">
            <a:prstTxWarp prst="textNoShape">
              <a:avLst/>
            </a:prstTxWarp>
          </a:bodyPr>
          <a:lstStyle/>
          <a:p>
            <a:pPr defTabSz="914333">
              <a:lnSpc>
                <a:spcPct val="100000"/>
              </a:lnSpc>
              <a:spcBef>
                <a:spcPct val="0"/>
              </a:spcBef>
              <a:buClrTx/>
            </a:pPr>
            <a:endParaRPr lang="en-US" sz="2000" b="0" i="0" dirty="0">
              <a:solidFill>
                <a:schemeClr val="tx1"/>
              </a:solidFill>
              <a:latin typeface="Arial" charset="0"/>
            </a:endParaRPr>
          </a:p>
        </p:txBody>
      </p:sp>
      <p:sp>
        <p:nvSpPr>
          <p:cNvPr id="18" name="Flowchart: Connector 17"/>
          <p:cNvSpPr/>
          <p:nvPr/>
        </p:nvSpPr>
        <p:spPr bwMode="auto">
          <a:xfrm>
            <a:off x="1274944" y="2693969"/>
            <a:ext cx="762000" cy="762000"/>
          </a:xfrm>
          <a:prstGeom prst="flowChartConnector">
            <a:avLst/>
          </a:prstGeom>
          <a:solidFill>
            <a:schemeClr val="tx1">
              <a:lumMod val="75000"/>
              <a:lumOff val="25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zh-CN" altLang="en-US" sz="1100" b="0" i="0" dirty="0" smtClean="0">
                <a:solidFill>
                  <a:schemeClr val="bg1"/>
                </a:solidFill>
                <a:latin typeface="Arial" charset="0"/>
              </a:rPr>
              <a:t>韩国</a:t>
            </a:r>
            <a:endParaRPr lang="en-GB" sz="1100" b="0" i="0" dirty="0">
              <a:solidFill>
                <a:schemeClr val="bg1"/>
              </a:solidFill>
              <a:latin typeface="Arial" charset="0"/>
            </a:endParaRPr>
          </a:p>
        </p:txBody>
      </p:sp>
      <p:sp>
        <p:nvSpPr>
          <p:cNvPr id="19" name="Flowchart: Connector 18"/>
          <p:cNvSpPr/>
          <p:nvPr/>
        </p:nvSpPr>
        <p:spPr bwMode="auto">
          <a:xfrm>
            <a:off x="4278488" y="2727676"/>
            <a:ext cx="762000" cy="762000"/>
          </a:xfrm>
          <a:prstGeom prst="flowChartConnector">
            <a:avLst/>
          </a:prstGeom>
          <a:solidFill>
            <a:schemeClr val="tx1">
              <a:lumMod val="75000"/>
              <a:lumOff val="25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zh-CN" altLang="en-US" sz="1100" b="0" i="0" dirty="0" smtClean="0">
                <a:solidFill>
                  <a:schemeClr val="bg1"/>
                </a:solidFill>
                <a:latin typeface="Arial" charset="0"/>
              </a:rPr>
              <a:t>中国</a:t>
            </a:r>
            <a:endParaRPr lang="en-GB" sz="1100" b="0" i="0" dirty="0">
              <a:solidFill>
                <a:schemeClr val="bg1"/>
              </a:solidFill>
              <a:latin typeface="Arial" charset="0"/>
            </a:endParaRPr>
          </a:p>
        </p:txBody>
      </p:sp>
      <p:sp>
        <p:nvSpPr>
          <p:cNvPr id="20" name="Flowchart: Connector 19"/>
          <p:cNvSpPr/>
          <p:nvPr/>
        </p:nvSpPr>
        <p:spPr bwMode="auto">
          <a:xfrm>
            <a:off x="4166808" y="5365392"/>
            <a:ext cx="762000" cy="762000"/>
          </a:xfrm>
          <a:prstGeom prst="flowChartConnector">
            <a:avLst/>
          </a:prstGeom>
          <a:solidFill>
            <a:srgbClr val="3D3D3D"/>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zh-CN" altLang="en-US" sz="1100" b="0" i="0" dirty="0" smtClean="0">
                <a:solidFill>
                  <a:schemeClr val="bg1"/>
                </a:solidFill>
                <a:latin typeface="Arial" charset="0"/>
              </a:rPr>
              <a:t>香港</a:t>
            </a:r>
            <a:endParaRPr lang="en-GB" sz="1100" b="0" i="0" dirty="0">
              <a:solidFill>
                <a:schemeClr val="bg1"/>
              </a:solidFill>
              <a:latin typeface="Arial" charset="0"/>
            </a:endParaRPr>
          </a:p>
        </p:txBody>
      </p:sp>
      <p:sp>
        <p:nvSpPr>
          <p:cNvPr id="21" name="Flowchart: Connector 20"/>
          <p:cNvSpPr/>
          <p:nvPr/>
        </p:nvSpPr>
        <p:spPr bwMode="auto">
          <a:xfrm>
            <a:off x="183312" y="4059383"/>
            <a:ext cx="762000" cy="762000"/>
          </a:xfrm>
          <a:prstGeom prst="flowChartConnector">
            <a:avLst/>
          </a:prstGeom>
          <a:solidFill>
            <a:srgbClr val="3D3D3D"/>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zh-CN" altLang="en-US" sz="1100" b="0" i="0" dirty="0" smtClean="0">
                <a:solidFill>
                  <a:schemeClr val="bg1"/>
                </a:solidFill>
                <a:latin typeface="Arial" charset="0"/>
              </a:rPr>
              <a:t>马来西亚</a:t>
            </a:r>
            <a:endParaRPr lang="en-GB" sz="1100" b="0" i="0" dirty="0">
              <a:solidFill>
                <a:schemeClr val="bg1"/>
              </a:solidFill>
              <a:latin typeface="Arial" charset="0"/>
            </a:endParaRPr>
          </a:p>
        </p:txBody>
      </p:sp>
      <p:sp>
        <p:nvSpPr>
          <p:cNvPr id="22" name="Flowchart: Connector 21"/>
          <p:cNvSpPr/>
          <p:nvPr/>
        </p:nvSpPr>
        <p:spPr bwMode="auto">
          <a:xfrm>
            <a:off x="1097023" y="5434284"/>
            <a:ext cx="762000" cy="762000"/>
          </a:xfrm>
          <a:prstGeom prst="flowChartConnector">
            <a:avLst/>
          </a:prstGeom>
          <a:solidFill>
            <a:srgbClr val="3D3D3D"/>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zh-CN" altLang="en-US" sz="1100" b="0" i="0" dirty="0" smtClean="0">
                <a:solidFill>
                  <a:schemeClr val="bg1"/>
                </a:solidFill>
                <a:latin typeface="Arial" charset="0"/>
              </a:rPr>
              <a:t>曼谷</a:t>
            </a:r>
            <a:endParaRPr lang="en-GB" sz="1100" b="0" i="0" dirty="0">
              <a:solidFill>
                <a:schemeClr val="bg1"/>
              </a:solidFill>
              <a:latin typeface="Arial" charset="0"/>
            </a:endParaRPr>
          </a:p>
        </p:txBody>
      </p:sp>
      <p:sp>
        <p:nvSpPr>
          <p:cNvPr id="23" name="Cloud 22"/>
          <p:cNvSpPr/>
          <p:nvPr/>
        </p:nvSpPr>
        <p:spPr>
          <a:xfrm>
            <a:off x="4983278" y="4019893"/>
            <a:ext cx="1697868" cy="757064"/>
          </a:xfrm>
          <a:prstGeom prst="cloud">
            <a:avLst/>
          </a:prstGeom>
          <a:gradFill>
            <a:gsLst>
              <a:gs pos="100000">
                <a:srgbClr val="FF6600"/>
              </a:gs>
              <a:gs pos="50000">
                <a:schemeClr val="accent6">
                  <a:lumMod val="40000"/>
                  <a:lumOff val="60000"/>
                </a:schemeClr>
              </a:gs>
              <a:gs pos="6000">
                <a:schemeClr val="accent6">
                  <a:lumMod val="40000"/>
                  <a:lumOff val="60000"/>
                </a:schemeClr>
              </a:gs>
            </a:gsLst>
            <a:lin ang="5400000" scaled="0"/>
          </a:gradFill>
          <a:ln/>
        </p:spPr>
        <p:style>
          <a:lnRef idx="3">
            <a:schemeClr val="lt1"/>
          </a:lnRef>
          <a:fillRef idx="1">
            <a:schemeClr val="accent5"/>
          </a:fillRef>
          <a:effectRef idx="1">
            <a:schemeClr val="accent5"/>
          </a:effectRef>
          <a:fontRef idx="minor">
            <a:schemeClr val="lt1"/>
          </a:fontRef>
        </p:style>
        <p:txBody>
          <a:bodyPr lIns="91434" tIns="45717" rIns="91434" bIns="45717" rtlCol="0" anchor="ctr"/>
          <a:lstStyle/>
          <a:p>
            <a:pPr>
              <a:spcBef>
                <a:spcPts val="0"/>
              </a:spcBef>
            </a:pPr>
            <a:r>
              <a:rPr lang="zh-CN" altLang="en-US" sz="1200" b="0" i="0" dirty="0" smtClean="0">
                <a:solidFill>
                  <a:schemeClr val="tx1">
                    <a:lumMod val="95000"/>
                    <a:lumOff val="5000"/>
                  </a:schemeClr>
                </a:solidFill>
              </a:rPr>
              <a:t>公共云</a:t>
            </a:r>
            <a:endParaRPr lang="en-GB" sz="1200" b="0" i="0" dirty="0">
              <a:solidFill>
                <a:schemeClr val="tx1">
                  <a:lumMod val="95000"/>
                  <a:lumOff val="5000"/>
                </a:schemeClr>
              </a:solidFill>
            </a:endParaRPr>
          </a:p>
        </p:txBody>
      </p:sp>
      <p:grpSp>
        <p:nvGrpSpPr>
          <p:cNvPr id="24" name="Group 23"/>
          <p:cNvGrpSpPr/>
          <p:nvPr/>
        </p:nvGrpSpPr>
        <p:grpSpPr>
          <a:xfrm>
            <a:off x="1030879" y="3417296"/>
            <a:ext cx="3890975" cy="2285836"/>
            <a:chOff x="2499068" y="1614253"/>
            <a:chExt cx="3890975" cy="2285836"/>
          </a:xfrm>
        </p:grpSpPr>
        <p:cxnSp>
          <p:nvCxnSpPr>
            <p:cNvPr id="28" name="Straight Connector 27"/>
            <p:cNvCxnSpPr>
              <a:stCxn id="31" idx="2"/>
            </p:cNvCxnSpPr>
            <p:nvPr/>
          </p:nvCxnSpPr>
          <p:spPr bwMode="auto">
            <a:xfrm>
              <a:off x="3491292" y="1755914"/>
              <a:ext cx="659984" cy="861109"/>
            </a:xfrm>
            <a:prstGeom prst="line">
              <a:avLst/>
            </a:prstGeom>
            <a:solidFill>
              <a:schemeClr val="tx2"/>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flipV="1">
              <a:off x="3378740" y="3085256"/>
              <a:ext cx="621954" cy="578844"/>
            </a:xfrm>
            <a:prstGeom prst="line">
              <a:avLst/>
            </a:prstGeom>
            <a:solidFill>
              <a:schemeClr val="tx2"/>
            </a:solidFill>
            <a:ln w="12700" cap="flat" cmpd="sng" algn="ctr">
              <a:solidFill>
                <a:schemeClr val="tx1"/>
              </a:solidFill>
              <a:prstDash val="solid"/>
              <a:round/>
              <a:headEnd type="none" w="med" len="med"/>
              <a:tailEnd type="none" w="med" len="med"/>
            </a:ln>
            <a:effectLst/>
          </p:spPr>
        </p:cxnSp>
        <p:cxnSp>
          <p:nvCxnSpPr>
            <p:cNvPr id="30" name="Straight Connector 29"/>
            <p:cNvCxnSpPr>
              <a:endCxn id="32" idx="2"/>
            </p:cNvCxnSpPr>
            <p:nvPr/>
          </p:nvCxnSpPr>
          <p:spPr bwMode="auto">
            <a:xfrm>
              <a:off x="5117501" y="3054794"/>
              <a:ext cx="556109" cy="638126"/>
            </a:xfrm>
            <a:prstGeom prst="line">
              <a:avLst/>
            </a:prstGeom>
            <a:solidFill>
              <a:schemeClr val="tx2"/>
            </a:solidFill>
            <a:ln w="12700" cap="flat" cmpd="sng" algn="ctr">
              <a:solidFill>
                <a:schemeClr val="tx1"/>
              </a:solidFill>
              <a:prstDash val="solid"/>
              <a:round/>
              <a:headEnd type="none" w="med" len="med"/>
              <a:tailEnd type="none" w="med" len="med"/>
            </a:ln>
            <a:effectLst/>
          </p:spPr>
        </p:cxnSp>
        <p:sp>
          <p:nvSpPr>
            <p:cNvPr id="31" name="Rectangle 30"/>
            <p:cNvSpPr/>
            <p:nvPr/>
          </p:nvSpPr>
          <p:spPr bwMode="auto">
            <a:xfrm rot="19525612">
              <a:off x="3264896" y="1614253"/>
              <a:ext cx="364620" cy="155381"/>
            </a:xfrm>
            <a:prstGeom prst="rect">
              <a:avLst/>
            </a:prstGeom>
            <a:solidFill>
              <a:srgbClr val="FF863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en-GB" sz="1200" i="0" dirty="0">
                  <a:solidFill>
                    <a:schemeClr val="bg1"/>
                  </a:solidFill>
                  <a:latin typeface="Arial" charset="0"/>
                </a:rPr>
                <a:t>TN</a:t>
              </a:r>
            </a:p>
          </p:txBody>
        </p:sp>
        <p:sp>
          <p:nvSpPr>
            <p:cNvPr id="32" name="Rectangle 31"/>
            <p:cNvSpPr/>
            <p:nvPr/>
          </p:nvSpPr>
          <p:spPr bwMode="auto">
            <a:xfrm rot="19315744">
              <a:off x="5443393" y="3554068"/>
              <a:ext cx="364620" cy="155381"/>
            </a:xfrm>
            <a:prstGeom prst="rect">
              <a:avLst/>
            </a:prstGeom>
            <a:solidFill>
              <a:srgbClr val="FF863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en-GB" sz="1200" i="0" dirty="0">
                  <a:solidFill>
                    <a:schemeClr val="bg1"/>
                  </a:solidFill>
                  <a:latin typeface="Arial" charset="0"/>
                </a:rPr>
                <a:t>TN</a:t>
              </a:r>
            </a:p>
          </p:txBody>
        </p:sp>
        <p:sp>
          <p:nvSpPr>
            <p:cNvPr id="33" name="Rectangle 32"/>
            <p:cNvSpPr/>
            <p:nvPr/>
          </p:nvSpPr>
          <p:spPr bwMode="auto">
            <a:xfrm rot="2856199">
              <a:off x="3165333" y="3640088"/>
              <a:ext cx="364620" cy="155381"/>
            </a:xfrm>
            <a:prstGeom prst="rect">
              <a:avLst/>
            </a:prstGeom>
            <a:solidFill>
              <a:srgbClr val="FF863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en-GB" sz="1200" i="0" dirty="0">
                  <a:solidFill>
                    <a:schemeClr val="bg1"/>
                  </a:solidFill>
                  <a:latin typeface="Arial" charset="0"/>
                </a:rPr>
                <a:t>TN</a:t>
              </a:r>
            </a:p>
          </p:txBody>
        </p:sp>
        <p:cxnSp>
          <p:nvCxnSpPr>
            <p:cNvPr id="34" name="Straight Connector 33"/>
            <p:cNvCxnSpPr>
              <a:endCxn id="35" idx="2"/>
            </p:cNvCxnSpPr>
            <p:nvPr/>
          </p:nvCxnSpPr>
          <p:spPr bwMode="auto">
            <a:xfrm flipV="1">
              <a:off x="5119784" y="1780620"/>
              <a:ext cx="633632" cy="791192"/>
            </a:xfrm>
            <a:prstGeom prst="line">
              <a:avLst/>
            </a:prstGeom>
            <a:solidFill>
              <a:schemeClr val="tx2"/>
            </a:solidFill>
            <a:ln w="12700" cap="flat" cmpd="sng" algn="ctr">
              <a:solidFill>
                <a:schemeClr val="tx1"/>
              </a:solidFill>
              <a:prstDash val="solid"/>
              <a:round/>
              <a:headEnd type="none" w="med" len="med"/>
              <a:tailEnd type="none" w="med" len="med"/>
            </a:ln>
            <a:effectLst/>
          </p:spPr>
        </p:cxnSp>
        <p:sp>
          <p:nvSpPr>
            <p:cNvPr id="35" name="Rectangle 34"/>
            <p:cNvSpPr/>
            <p:nvPr/>
          </p:nvSpPr>
          <p:spPr bwMode="auto">
            <a:xfrm rot="2515851">
              <a:off x="5623021" y="1645132"/>
              <a:ext cx="364620" cy="155381"/>
            </a:xfrm>
            <a:prstGeom prst="rect">
              <a:avLst/>
            </a:prstGeom>
            <a:solidFill>
              <a:srgbClr val="FF863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en-GB" sz="1200" i="0" dirty="0">
                  <a:solidFill>
                    <a:schemeClr val="bg1"/>
                  </a:solidFill>
                  <a:latin typeface="Arial" charset="0"/>
                </a:rPr>
                <a:t>TN</a:t>
              </a:r>
            </a:p>
          </p:txBody>
        </p:sp>
        <p:sp>
          <p:nvSpPr>
            <p:cNvPr id="36" name="Rectangle 35"/>
            <p:cNvSpPr/>
            <p:nvPr/>
          </p:nvSpPr>
          <p:spPr bwMode="auto">
            <a:xfrm rot="16200000">
              <a:off x="2394449" y="2655475"/>
              <a:ext cx="364620" cy="155381"/>
            </a:xfrm>
            <a:prstGeom prst="rect">
              <a:avLst/>
            </a:prstGeom>
            <a:solidFill>
              <a:srgbClr val="FF863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en-GB" sz="1200" i="0" dirty="0">
                  <a:solidFill>
                    <a:schemeClr val="bg1"/>
                  </a:solidFill>
                  <a:latin typeface="Arial" charset="0"/>
                </a:rPr>
                <a:t>TN</a:t>
              </a:r>
            </a:p>
          </p:txBody>
        </p:sp>
        <p:cxnSp>
          <p:nvCxnSpPr>
            <p:cNvPr id="37" name="Straight Connector 36"/>
            <p:cNvCxnSpPr>
              <a:stCxn id="36" idx="2"/>
            </p:cNvCxnSpPr>
            <p:nvPr/>
          </p:nvCxnSpPr>
          <p:spPr bwMode="auto">
            <a:xfrm flipV="1">
              <a:off x="2654450" y="2733165"/>
              <a:ext cx="924103" cy="1"/>
            </a:xfrm>
            <a:prstGeom prst="line">
              <a:avLst/>
            </a:prstGeom>
            <a:solidFill>
              <a:schemeClr val="tx2"/>
            </a:solidFill>
            <a:ln w="12700" cap="flat" cmpd="sng" algn="ctr">
              <a:solidFill>
                <a:schemeClr val="tx1"/>
              </a:solidFill>
              <a:prstDash val="solid"/>
              <a:round/>
              <a:headEnd type="none" w="med" len="med"/>
              <a:tailEnd type="none" w="med" len="med"/>
            </a:ln>
            <a:effectLst/>
          </p:spPr>
        </p:cxnSp>
        <p:sp>
          <p:nvSpPr>
            <p:cNvPr id="38" name="Cloud 37"/>
            <p:cNvSpPr>
              <a:spLocks noChangeAspect="1"/>
            </p:cNvSpPr>
            <p:nvPr/>
          </p:nvSpPr>
          <p:spPr>
            <a:xfrm>
              <a:off x="3361863" y="2366952"/>
              <a:ext cx="2243077" cy="878194"/>
            </a:xfrm>
            <a:prstGeom prst="cloud">
              <a:avLst/>
            </a:prstGeom>
            <a:gradFill>
              <a:gsLst>
                <a:gs pos="100000">
                  <a:schemeClr val="bg1">
                    <a:lumMod val="65000"/>
                  </a:schemeClr>
                </a:gs>
                <a:gs pos="50000">
                  <a:schemeClr val="bg1">
                    <a:lumMod val="85000"/>
                  </a:schemeClr>
                </a:gs>
                <a:gs pos="6000">
                  <a:schemeClr val="bg1">
                    <a:lumMod val="95000"/>
                  </a:schemeClr>
                </a:gs>
              </a:gsLst>
              <a:lin ang="5400000" scaled="0"/>
            </a:gradFill>
            <a:ln/>
          </p:spPr>
          <p:style>
            <a:lnRef idx="3">
              <a:schemeClr val="lt1"/>
            </a:lnRef>
            <a:fillRef idx="1">
              <a:schemeClr val="accent5"/>
            </a:fillRef>
            <a:effectRef idx="1">
              <a:schemeClr val="accent5"/>
            </a:effectRef>
            <a:fontRef idx="minor">
              <a:schemeClr val="lt1"/>
            </a:fontRef>
          </p:style>
          <p:txBody>
            <a:bodyPr rtlCol="0" anchor="ctr"/>
            <a:lstStyle/>
            <a:p>
              <a:pPr>
                <a:spcBef>
                  <a:spcPts val="0"/>
                </a:spcBef>
              </a:pPr>
              <a:r>
                <a:rPr lang="en-US" sz="1200" i="0" dirty="0">
                  <a:ln w="0"/>
                  <a:solidFill>
                    <a:srgbClr val="3D3D3D"/>
                  </a:solidFill>
                </a:rPr>
                <a:t>MPLS </a:t>
              </a:r>
              <a:r>
                <a:rPr lang="zh-CN" altLang="en-US" sz="1200" i="0" dirty="0" smtClean="0">
                  <a:ln w="0"/>
                  <a:solidFill>
                    <a:srgbClr val="3D3D3D"/>
                  </a:solidFill>
                </a:rPr>
                <a:t>或互联网</a:t>
              </a:r>
              <a:endParaRPr lang="en-US" sz="1200" i="0" dirty="0">
                <a:ln w="0"/>
                <a:solidFill>
                  <a:srgbClr val="FF6600"/>
                </a:solidFill>
              </a:endParaRPr>
            </a:p>
          </p:txBody>
        </p:sp>
        <p:cxnSp>
          <p:nvCxnSpPr>
            <p:cNvPr id="39" name="Straight Connector 38"/>
            <p:cNvCxnSpPr>
              <a:stCxn id="38" idx="0"/>
              <a:endCxn id="40" idx="2"/>
            </p:cNvCxnSpPr>
            <p:nvPr/>
          </p:nvCxnSpPr>
          <p:spPr bwMode="auto">
            <a:xfrm flipV="1">
              <a:off x="5603071" y="2787625"/>
              <a:ext cx="631764" cy="18424"/>
            </a:xfrm>
            <a:prstGeom prst="line">
              <a:avLst/>
            </a:prstGeom>
            <a:solidFill>
              <a:schemeClr val="tx2"/>
            </a:solidFill>
            <a:ln w="12700" cap="flat" cmpd="sng" algn="ctr">
              <a:solidFill>
                <a:schemeClr val="tx1"/>
              </a:solidFill>
              <a:prstDash val="solid"/>
              <a:round/>
              <a:headEnd type="none" w="med" len="med"/>
              <a:tailEnd type="none" w="med" len="med"/>
            </a:ln>
            <a:effectLst/>
          </p:spPr>
        </p:cxnSp>
        <p:sp>
          <p:nvSpPr>
            <p:cNvPr id="40" name="Rectangle 39"/>
            <p:cNvSpPr/>
            <p:nvPr/>
          </p:nvSpPr>
          <p:spPr bwMode="auto">
            <a:xfrm rot="5171191">
              <a:off x="6130043" y="2704767"/>
              <a:ext cx="364620" cy="155381"/>
            </a:xfrm>
            <a:prstGeom prst="rect">
              <a:avLst/>
            </a:prstGeom>
            <a:solidFill>
              <a:srgbClr val="FF863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0" tIns="0" rIns="0" bIns="0" numCol="1" rtlCol="0" anchor="ctr" anchorCtr="0" compatLnSpc="1">
              <a:prstTxWarp prst="textNoShape">
                <a:avLst/>
              </a:prstTxWarp>
            </a:bodyPr>
            <a:lstStyle/>
            <a:p>
              <a:pPr defTabSz="914333">
                <a:lnSpc>
                  <a:spcPct val="100000"/>
                </a:lnSpc>
                <a:spcBef>
                  <a:spcPct val="0"/>
                </a:spcBef>
                <a:buClrTx/>
              </a:pPr>
              <a:r>
                <a:rPr lang="en-GB" sz="1200" i="0" dirty="0">
                  <a:solidFill>
                    <a:schemeClr val="bg1"/>
                  </a:solidFill>
                  <a:latin typeface="Arial" charset="0"/>
                </a:rPr>
                <a:t>TN</a:t>
              </a:r>
            </a:p>
          </p:txBody>
        </p:sp>
      </p:grpSp>
      <p:grpSp>
        <p:nvGrpSpPr>
          <p:cNvPr id="25" name="Group 24"/>
          <p:cNvGrpSpPr/>
          <p:nvPr/>
        </p:nvGrpSpPr>
        <p:grpSpPr>
          <a:xfrm>
            <a:off x="2160780" y="5810869"/>
            <a:ext cx="1786568" cy="459332"/>
            <a:chOff x="3733800" y="1160700"/>
            <a:chExt cx="1786568" cy="382777"/>
          </a:xfrm>
        </p:grpSpPr>
        <p:sp>
          <p:nvSpPr>
            <p:cNvPr id="26" name="Left-Right Arrow 25"/>
            <p:cNvSpPr/>
            <p:nvPr/>
          </p:nvSpPr>
          <p:spPr bwMode="auto">
            <a:xfrm>
              <a:off x="3733800" y="1160700"/>
              <a:ext cx="1786568" cy="382777"/>
            </a:xfrm>
            <a:prstGeom prst="leftRightArrow">
              <a:avLst/>
            </a:prstGeom>
            <a:solidFill>
              <a:schemeClr val="bg1">
                <a:lumMod val="5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0" tIns="0" rIns="0" bIns="0" numCol="1" rtlCol="0" anchor="ctr" anchorCtr="0" compatLnSpc="1">
              <a:prstTxWarp prst="textNoShape">
                <a:avLst/>
              </a:prstTxWarp>
            </a:bodyPr>
            <a:lstStyle/>
            <a:p>
              <a:pPr>
                <a:lnSpc>
                  <a:spcPct val="100000"/>
                </a:lnSpc>
                <a:spcBef>
                  <a:spcPct val="0"/>
                </a:spcBef>
                <a:buClrTx/>
                <a:buFontTx/>
                <a:buNone/>
              </a:pPr>
              <a:endParaRPr lang="en-GB" sz="2000" b="0" i="0" dirty="0">
                <a:solidFill>
                  <a:schemeClr val="tx1"/>
                </a:solidFill>
                <a:latin typeface="Arial" charset="0"/>
              </a:endParaRPr>
            </a:p>
          </p:txBody>
        </p:sp>
        <p:sp>
          <p:nvSpPr>
            <p:cNvPr id="27" name="TextBox 26"/>
            <p:cNvSpPr txBox="1"/>
            <p:nvPr/>
          </p:nvSpPr>
          <p:spPr>
            <a:xfrm>
              <a:off x="4173898" y="1244927"/>
              <a:ext cx="928149" cy="205184"/>
            </a:xfrm>
            <a:prstGeom prst="rect">
              <a:avLst/>
            </a:prstGeom>
            <a:noFill/>
          </p:spPr>
          <p:txBody>
            <a:bodyPr wrap="square" rtlCol="0">
              <a:spAutoFit/>
            </a:bodyPr>
            <a:lstStyle/>
            <a:p>
              <a:r>
                <a:rPr lang="zh-CN" altLang="en-US" sz="1000" b="0" i="0" dirty="0" smtClean="0">
                  <a:solidFill>
                    <a:schemeClr val="bg1"/>
                  </a:solidFill>
                </a:rPr>
                <a:t>单一</a:t>
              </a:r>
              <a:r>
                <a:rPr lang="en-US" altLang="zh-CN" sz="1000" b="0" i="0" dirty="0" smtClean="0">
                  <a:solidFill>
                    <a:schemeClr val="bg1"/>
                  </a:solidFill>
                </a:rPr>
                <a:t>LAN</a:t>
              </a:r>
              <a:endParaRPr lang="en-US" sz="1000" b="0" i="0" dirty="0">
                <a:solidFill>
                  <a:schemeClr val="bg1"/>
                </a:solidFill>
              </a:endParaRPr>
            </a:p>
          </p:txBody>
        </p:sp>
      </p:grpSp>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504760" y="4006821"/>
            <a:ext cx="2381250" cy="2381250"/>
          </a:xfrm>
          <a:prstGeom prst="rect">
            <a:avLst/>
          </a:prstGeom>
        </p:spPr>
      </p:pic>
    </p:spTree>
    <p:extLst>
      <p:ext uri="{BB962C8B-B14F-4D97-AF65-F5344CB8AC3E}">
        <p14:creationId xmlns="" xmlns:p14="http://schemas.microsoft.com/office/powerpoint/2010/main" val="205771860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32" y="174171"/>
            <a:ext cx="10515600" cy="1313319"/>
          </a:xfrm>
        </p:spPr>
        <p:txBody>
          <a:bodyPr/>
          <a:lstStyle/>
          <a:p>
            <a:r>
              <a:rPr lang="zh-CN" altLang="en-US" sz="3600" dirty="0" smtClean="0">
                <a:solidFill>
                  <a:schemeClr val="bg1"/>
                </a:solidFill>
              </a:rPr>
              <a:t>维护</a:t>
            </a:r>
            <a:r>
              <a:rPr lang="zh-CN" altLang="en-US" sz="3600" dirty="0" smtClean="0">
                <a:solidFill>
                  <a:schemeClr val="bg1"/>
                </a:solidFill>
              </a:rPr>
              <a:t>流动办公室</a:t>
            </a:r>
            <a:r>
              <a:rPr lang="en-US" altLang="zh-CN" sz="3600" dirty="0" smtClean="0">
                <a:solidFill>
                  <a:schemeClr val="bg1"/>
                </a:solidFill>
              </a:rPr>
              <a:t>/</a:t>
            </a:r>
            <a:r>
              <a:rPr lang="zh-CN" altLang="en-US" sz="3600" dirty="0" smtClean="0">
                <a:solidFill>
                  <a:schemeClr val="bg1"/>
                </a:solidFill>
              </a:rPr>
              <a:t>在家</a:t>
            </a:r>
            <a:r>
              <a:rPr lang="zh-CN" altLang="en-US" sz="3600" dirty="0" smtClean="0">
                <a:solidFill>
                  <a:schemeClr val="bg1"/>
                </a:solidFill>
              </a:rPr>
              <a:t>办公的安全</a:t>
            </a:r>
            <a:endParaRPr lang="en-US" dirty="0">
              <a:solidFill>
                <a:schemeClr val="bg1"/>
              </a:solidFill>
            </a:endParaRPr>
          </a:p>
        </p:txBody>
      </p:sp>
      <p:pic>
        <p:nvPicPr>
          <p:cNvPr id="9" name="Picture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832596" y="2332465"/>
            <a:ext cx="3558117" cy="2000452"/>
          </a:xfrm>
          <a:prstGeom prst="rect">
            <a:avLst/>
          </a:prstGeom>
        </p:spPr>
      </p:pic>
      <p:sp>
        <p:nvSpPr>
          <p:cNvPr id="10" name="TextBox 9"/>
          <p:cNvSpPr txBox="1"/>
          <p:nvPr/>
        </p:nvSpPr>
        <p:spPr>
          <a:xfrm>
            <a:off x="6832596" y="4263536"/>
            <a:ext cx="3558116" cy="577081"/>
          </a:xfrm>
          <a:prstGeom prst="rect">
            <a:avLst/>
          </a:prstGeom>
          <a:noFill/>
        </p:spPr>
        <p:txBody>
          <a:bodyPr wrap="square" rtlCol="0">
            <a:spAutoFit/>
          </a:bodyPr>
          <a:lstStyle/>
          <a:p>
            <a:pPr algn="ctr"/>
            <a:r>
              <a:rPr lang="zh-CN" altLang="en-US" sz="1050" dirty="0" smtClean="0">
                <a:solidFill>
                  <a:schemeClr val="accent2"/>
                </a:solidFill>
              </a:rPr>
              <a:t>云企业资源</a:t>
            </a:r>
            <a:endParaRPr lang="en-US" altLang="zh-CN" sz="1050" dirty="0" smtClean="0">
              <a:solidFill>
                <a:schemeClr val="accent2"/>
              </a:solidFill>
            </a:endParaRPr>
          </a:p>
          <a:p>
            <a:pPr algn="ctr"/>
            <a:r>
              <a:rPr lang="zh-CN" altLang="en-US" sz="1050" dirty="0" smtClean="0">
                <a:solidFill>
                  <a:schemeClr val="accent2"/>
                </a:solidFill>
              </a:rPr>
              <a:t>例如：收发邮件、文件同步工具、</a:t>
            </a:r>
            <a:r>
              <a:rPr lang="en-US" sz="1050" dirty="0" smtClean="0">
                <a:solidFill>
                  <a:schemeClr val="accent2"/>
                </a:solidFill>
              </a:rPr>
              <a:t> </a:t>
            </a:r>
            <a:r>
              <a:rPr lang="en-US" sz="1050" dirty="0">
                <a:solidFill>
                  <a:schemeClr val="accent2"/>
                </a:solidFill>
              </a:rPr>
              <a:t>(Enterprise </a:t>
            </a:r>
            <a:r>
              <a:rPr lang="en-US" sz="1050" dirty="0" err="1">
                <a:solidFill>
                  <a:schemeClr val="accent2"/>
                </a:solidFill>
              </a:rPr>
              <a:t>Dropbox</a:t>
            </a:r>
            <a:r>
              <a:rPr lang="en-US" sz="1050" dirty="0" smtClean="0">
                <a:solidFill>
                  <a:schemeClr val="accent2"/>
                </a:solidFill>
              </a:rPr>
              <a:t>)</a:t>
            </a:r>
            <a:r>
              <a:rPr lang="zh-CN" altLang="en-US" sz="1050" dirty="0" smtClean="0">
                <a:solidFill>
                  <a:schemeClr val="accent2"/>
                </a:solidFill>
              </a:rPr>
              <a:t>、</a:t>
            </a:r>
            <a:r>
              <a:rPr lang="en-US" sz="1050" dirty="0" smtClean="0">
                <a:solidFill>
                  <a:schemeClr val="accent2"/>
                </a:solidFill>
              </a:rPr>
              <a:t> ERP</a:t>
            </a:r>
            <a:r>
              <a:rPr lang="zh-CN" altLang="en-US" sz="1050" dirty="0" smtClean="0">
                <a:solidFill>
                  <a:schemeClr val="accent2"/>
                </a:solidFill>
              </a:rPr>
              <a:t>、</a:t>
            </a:r>
            <a:r>
              <a:rPr lang="en-US" sz="1050" dirty="0" smtClean="0">
                <a:solidFill>
                  <a:schemeClr val="accent2"/>
                </a:solidFill>
              </a:rPr>
              <a:t> CRM</a:t>
            </a:r>
            <a:r>
              <a:rPr lang="zh-CN" altLang="en-US" sz="1050" dirty="0" smtClean="0">
                <a:solidFill>
                  <a:schemeClr val="accent2"/>
                </a:solidFill>
              </a:rPr>
              <a:t>、等</a:t>
            </a:r>
            <a:r>
              <a:rPr lang="en-US" sz="1050" dirty="0" smtClean="0">
                <a:solidFill>
                  <a:schemeClr val="accent2"/>
                </a:solidFill>
              </a:rPr>
              <a:t>.</a:t>
            </a:r>
            <a:endParaRPr lang="en-US" sz="1050" dirty="0">
              <a:solidFill>
                <a:schemeClr val="accent2"/>
              </a:solidFill>
            </a:endParaRPr>
          </a:p>
        </p:txBody>
      </p:sp>
      <p:grpSp>
        <p:nvGrpSpPr>
          <p:cNvPr id="11" name="Group 10"/>
          <p:cNvGrpSpPr/>
          <p:nvPr/>
        </p:nvGrpSpPr>
        <p:grpSpPr>
          <a:xfrm>
            <a:off x="3605510" y="1431750"/>
            <a:ext cx="1511952" cy="1681932"/>
            <a:chOff x="865684" y="2161117"/>
            <a:chExt cx="1840035" cy="1920100"/>
          </a:xfrm>
        </p:grpSpPr>
        <p:grpSp>
          <p:nvGrpSpPr>
            <p:cNvPr id="12" name="Group 11"/>
            <p:cNvGrpSpPr/>
            <p:nvPr/>
          </p:nvGrpSpPr>
          <p:grpSpPr>
            <a:xfrm>
              <a:off x="883709" y="2161117"/>
              <a:ext cx="1704511" cy="1174750"/>
              <a:chOff x="883709" y="2161117"/>
              <a:chExt cx="1704511" cy="1174750"/>
            </a:xfrm>
          </p:grpSpPr>
          <p:pic>
            <p:nvPicPr>
              <p:cNvPr id="14" name="Picture 13"/>
              <p:cNvPicPr>
                <a:picLocks noChangeAspect="1"/>
              </p:cNvPicPr>
              <p:nvPr/>
            </p:nvPicPr>
            <p:blipFill>
              <a:blip r:embed="rId4"/>
              <a:stretch>
                <a:fillRect/>
              </a:stretch>
            </p:blipFill>
            <p:spPr>
              <a:xfrm>
                <a:off x="883709" y="2161117"/>
                <a:ext cx="1358676" cy="1174750"/>
              </a:xfrm>
              <a:prstGeom prst="rect">
                <a:avLst/>
              </a:prstGeom>
            </p:spPr>
          </p:pic>
          <p:pic>
            <p:nvPicPr>
              <p:cNvPr id="15" name="Picture 14"/>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135964" y="2217209"/>
                <a:ext cx="452256" cy="738200"/>
              </a:xfrm>
              <a:prstGeom prst="rect">
                <a:avLst/>
              </a:prstGeom>
            </p:spPr>
          </p:pic>
        </p:grpSp>
        <p:sp>
          <p:nvSpPr>
            <p:cNvPr id="13" name="TextBox 12"/>
            <p:cNvSpPr txBox="1"/>
            <p:nvPr/>
          </p:nvSpPr>
          <p:spPr>
            <a:xfrm>
              <a:off x="865684" y="3390797"/>
              <a:ext cx="1840035" cy="690420"/>
            </a:xfrm>
            <a:prstGeom prst="rect">
              <a:avLst/>
            </a:prstGeom>
            <a:noFill/>
          </p:spPr>
          <p:txBody>
            <a:bodyPr wrap="none" rtlCol="0">
              <a:spAutoFit/>
            </a:bodyPr>
            <a:lstStyle/>
            <a:p>
              <a:pPr algn="ctr"/>
              <a:r>
                <a:rPr lang="en-US" sz="900" dirty="0">
                  <a:solidFill>
                    <a:schemeClr val="accent2"/>
                  </a:solidFill>
                </a:rPr>
                <a:t>4G Laptop with </a:t>
              </a:r>
            </a:p>
            <a:p>
              <a:pPr algn="ctr"/>
              <a:r>
                <a:rPr lang="en-US" sz="900" dirty="0">
                  <a:solidFill>
                    <a:schemeClr val="accent2"/>
                  </a:solidFill>
                </a:rPr>
                <a:t>Virtual </a:t>
              </a:r>
              <a:r>
                <a:rPr lang="en-US" sz="900" dirty="0" err="1">
                  <a:solidFill>
                    <a:schemeClr val="accent2"/>
                  </a:solidFill>
                </a:rPr>
                <a:t>HIPswitch</a:t>
              </a:r>
              <a:r>
                <a:rPr lang="en-US" sz="900" dirty="0">
                  <a:solidFill>
                    <a:schemeClr val="accent2"/>
                  </a:solidFill>
                </a:rPr>
                <a:t> 100v / </a:t>
              </a:r>
            </a:p>
            <a:p>
              <a:pPr algn="ctr"/>
              <a:r>
                <a:rPr lang="en-US" sz="900" dirty="0" err="1">
                  <a:solidFill>
                    <a:schemeClr val="accent2"/>
                  </a:solidFill>
                </a:rPr>
                <a:t>HIPApps</a:t>
              </a:r>
              <a:r>
                <a:rPr lang="en-US" sz="900" dirty="0">
                  <a:solidFill>
                    <a:schemeClr val="accent2"/>
                  </a:solidFill>
                </a:rPr>
                <a:t> (1Q2016)</a:t>
              </a:r>
            </a:p>
          </p:txBody>
        </p:sp>
      </p:grpSp>
      <p:pic>
        <p:nvPicPr>
          <p:cNvPr id="31" name="Picture 30"/>
          <p:cNvPicPr>
            <a:picLocks noChangeAspect="1"/>
          </p:cNvPicPr>
          <p:nvPr/>
        </p:nvPicPr>
        <p:blipFill>
          <a:blip r:embed="rId6"/>
          <a:stretch>
            <a:fillRect/>
          </a:stretch>
        </p:blipFill>
        <p:spPr>
          <a:xfrm>
            <a:off x="4386702" y="2927375"/>
            <a:ext cx="2093701" cy="1416025"/>
          </a:xfrm>
          <a:prstGeom prst="rect">
            <a:avLst/>
          </a:prstGeom>
        </p:spPr>
      </p:pic>
      <p:sp>
        <p:nvSpPr>
          <p:cNvPr id="33" name="Right Arrow 32"/>
          <p:cNvSpPr/>
          <p:nvPr/>
        </p:nvSpPr>
        <p:spPr>
          <a:xfrm>
            <a:off x="4788013" y="2429167"/>
            <a:ext cx="2270972" cy="1031286"/>
          </a:xfrm>
          <a:prstGeom prst="rightArrow">
            <a:avLst/>
          </a:prstGeom>
          <a:solidFill>
            <a:srgbClr val="ED7D31">
              <a:alpha val="40000"/>
            </a:srgbClr>
          </a:solidFill>
          <a:ln>
            <a:solidFill>
              <a:schemeClr val="accent2"/>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4781344" y="3866282"/>
            <a:ext cx="2270972" cy="1031286"/>
          </a:xfrm>
          <a:prstGeom prst="rightArrow">
            <a:avLst/>
          </a:prstGeom>
          <a:solidFill>
            <a:srgbClr val="ED7D31">
              <a:alpha val="40000"/>
            </a:srgbClr>
          </a:solidFill>
          <a:ln>
            <a:solidFill>
              <a:schemeClr val="accent2"/>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3403515" y="3264828"/>
            <a:ext cx="3302081" cy="696144"/>
          </a:xfrm>
          <a:prstGeom prst="rightArrow">
            <a:avLst/>
          </a:prstGeom>
          <a:solidFill>
            <a:srgbClr val="ED7D31">
              <a:alpha val="4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1645356" y="5192271"/>
            <a:ext cx="1524000" cy="900733"/>
            <a:chOff x="5723467" y="5136000"/>
            <a:chExt cx="1524000" cy="900733"/>
          </a:xfrm>
        </p:grpSpPr>
        <p:grpSp>
          <p:nvGrpSpPr>
            <p:cNvPr id="39" name="Group 38"/>
            <p:cNvGrpSpPr/>
            <p:nvPr/>
          </p:nvGrpSpPr>
          <p:grpSpPr>
            <a:xfrm>
              <a:off x="6039916" y="5401734"/>
              <a:ext cx="978951" cy="549722"/>
              <a:chOff x="6039916" y="5401734"/>
              <a:chExt cx="978951" cy="549722"/>
            </a:xfrm>
          </p:grpSpPr>
          <p:sp>
            <p:nvSpPr>
              <p:cNvPr id="37" name="Right Arrow 36"/>
              <p:cNvSpPr/>
              <p:nvPr/>
            </p:nvSpPr>
            <p:spPr>
              <a:xfrm>
                <a:off x="6113303" y="5401734"/>
                <a:ext cx="905564" cy="549722"/>
              </a:xfrm>
              <a:prstGeom prst="rightArrow">
                <a:avLst/>
              </a:prstGeom>
              <a:solidFill>
                <a:srgbClr val="ED7D31">
                  <a:alpha val="4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039916" y="5494988"/>
                <a:ext cx="909223" cy="230832"/>
              </a:xfrm>
              <a:prstGeom prst="rect">
                <a:avLst/>
              </a:prstGeom>
              <a:noFill/>
            </p:spPr>
            <p:txBody>
              <a:bodyPr wrap="none" rtlCol="0">
                <a:spAutoFit/>
              </a:bodyPr>
              <a:lstStyle/>
              <a:p>
                <a:r>
                  <a:rPr lang="en-US" sz="900" dirty="0">
                    <a:solidFill>
                      <a:schemeClr val="accent2"/>
                    </a:solidFill>
                  </a:rPr>
                  <a:t>ESP </a:t>
                </a:r>
                <a:r>
                  <a:rPr lang="zh-CN" altLang="en-US" sz="900" dirty="0" smtClean="0">
                    <a:solidFill>
                      <a:schemeClr val="accent2"/>
                    </a:solidFill>
                  </a:rPr>
                  <a:t>覆盖网络</a:t>
                </a:r>
                <a:endParaRPr lang="en-US" sz="900" dirty="0">
                  <a:solidFill>
                    <a:schemeClr val="accent2"/>
                  </a:solidFill>
                </a:endParaRPr>
              </a:p>
            </p:txBody>
          </p:sp>
        </p:grpSp>
        <p:sp>
          <p:nvSpPr>
            <p:cNvPr id="40" name="TextBox 39"/>
            <p:cNvSpPr txBox="1"/>
            <p:nvPr/>
          </p:nvSpPr>
          <p:spPr>
            <a:xfrm>
              <a:off x="5779070" y="5213230"/>
              <a:ext cx="447558" cy="230832"/>
            </a:xfrm>
            <a:prstGeom prst="rect">
              <a:avLst/>
            </a:prstGeom>
            <a:noFill/>
          </p:spPr>
          <p:txBody>
            <a:bodyPr wrap="none" rtlCol="0">
              <a:spAutoFit/>
            </a:bodyPr>
            <a:lstStyle/>
            <a:p>
              <a:r>
                <a:rPr lang="zh-CN" altLang="en-US" sz="900" dirty="0" smtClean="0">
                  <a:solidFill>
                    <a:schemeClr val="accent2"/>
                  </a:solidFill>
                </a:rPr>
                <a:t>关键</a:t>
              </a:r>
              <a:r>
                <a:rPr lang="en-US" sz="900" dirty="0" smtClean="0">
                  <a:solidFill>
                    <a:schemeClr val="accent2"/>
                  </a:solidFill>
                </a:rPr>
                <a:t>:</a:t>
              </a:r>
              <a:endParaRPr lang="en-US" sz="900" dirty="0">
                <a:solidFill>
                  <a:schemeClr val="accent2"/>
                </a:solidFill>
              </a:endParaRPr>
            </a:p>
          </p:txBody>
        </p:sp>
        <p:sp>
          <p:nvSpPr>
            <p:cNvPr id="41" name="Rounded Rectangle 40"/>
            <p:cNvSpPr/>
            <p:nvPr/>
          </p:nvSpPr>
          <p:spPr>
            <a:xfrm>
              <a:off x="5723467" y="5136000"/>
              <a:ext cx="1524000" cy="90073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4"/>
          <a:stretch>
            <a:fillRect/>
          </a:stretch>
        </p:blipFill>
        <p:spPr>
          <a:xfrm>
            <a:off x="1849147" y="2926963"/>
            <a:ext cx="1116421" cy="1029035"/>
          </a:xfrm>
          <a:prstGeom prst="rect">
            <a:avLst/>
          </a:prstGeom>
        </p:spPr>
      </p:pic>
      <p:pic>
        <p:nvPicPr>
          <p:cNvPr id="20" name="Picture 19"/>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878121" y="2976096"/>
            <a:ext cx="371618" cy="646634"/>
          </a:xfrm>
          <a:prstGeom prst="rect">
            <a:avLst/>
          </a:prstGeom>
        </p:spPr>
      </p:pic>
      <p:sp>
        <p:nvSpPr>
          <p:cNvPr id="18" name="TextBox 17"/>
          <p:cNvSpPr txBox="1"/>
          <p:nvPr/>
        </p:nvSpPr>
        <p:spPr>
          <a:xfrm>
            <a:off x="1834335" y="4004115"/>
            <a:ext cx="1511952" cy="604781"/>
          </a:xfrm>
          <a:prstGeom prst="rect">
            <a:avLst/>
          </a:prstGeom>
          <a:noFill/>
        </p:spPr>
        <p:txBody>
          <a:bodyPr wrap="none" rtlCol="0">
            <a:spAutoFit/>
          </a:bodyPr>
          <a:lstStyle/>
          <a:p>
            <a:pPr algn="ctr"/>
            <a:r>
              <a:rPr lang="en-US" sz="900" dirty="0" err="1">
                <a:solidFill>
                  <a:schemeClr val="accent2"/>
                </a:solidFill>
              </a:rPr>
              <a:t>WiFi</a:t>
            </a:r>
            <a:r>
              <a:rPr lang="en-US" sz="900" dirty="0">
                <a:solidFill>
                  <a:schemeClr val="accent2"/>
                </a:solidFill>
              </a:rPr>
              <a:t> Laptop with </a:t>
            </a:r>
          </a:p>
          <a:p>
            <a:pPr algn="ctr"/>
            <a:r>
              <a:rPr lang="en-US" sz="900" dirty="0">
                <a:solidFill>
                  <a:schemeClr val="accent2"/>
                </a:solidFill>
              </a:rPr>
              <a:t>Virtual </a:t>
            </a:r>
            <a:r>
              <a:rPr lang="en-US" sz="900" dirty="0" err="1">
                <a:solidFill>
                  <a:schemeClr val="accent2"/>
                </a:solidFill>
              </a:rPr>
              <a:t>HIPswitch</a:t>
            </a:r>
            <a:r>
              <a:rPr lang="en-US" sz="900" dirty="0">
                <a:solidFill>
                  <a:schemeClr val="accent2"/>
                </a:solidFill>
              </a:rPr>
              <a:t> 100v / </a:t>
            </a:r>
          </a:p>
          <a:p>
            <a:pPr algn="ctr"/>
            <a:r>
              <a:rPr lang="en-US" sz="900" dirty="0" err="1">
                <a:solidFill>
                  <a:schemeClr val="accent2"/>
                </a:solidFill>
              </a:rPr>
              <a:t>HIPApps</a:t>
            </a:r>
            <a:r>
              <a:rPr lang="en-US" sz="900" dirty="0">
                <a:solidFill>
                  <a:schemeClr val="accent2"/>
                </a:solidFill>
              </a:rPr>
              <a:t> (1Q2016)</a:t>
            </a:r>
          </a:p>
        </p:txBody>
      </p:sp>
      <p:sp>
        <p:nvSpPr>
          <p:cNvPr id="3" name="Rectangle 2"/>
          <p:cNvSpPr/>
          <p:nvPr/>
        </p:nvSpPr>
        <p:spPr>
          <a:xfrm>
            <a:off x="2009776" y="3016733"/>
            <a:ext cx="821055" cy="49418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157137" y="3078014"/>
            <a:ext cx="578086" cy="370842"/>
          </a:xfrm>
          <a:prstGeom prst="rect">
            <a:avLst/>
          </a:prstGeom>
        </p:spPr>
      </p:pic>
      <p:grpSp>
        <p:nvGrpSpPr>
          <p:cNvPr id="7" name="Group 6"/>
          <p:cNvGrpSpPr/>
          <p:nvPr/>
        </p:nvGrpSpPr>
        <p:grpSpPr>
          <a:xfrm>
            <a:off x="3337051" y="4587920"/>
            <a:ext cx="2371163" cy="1446484"/>
            <a:chOff x="1813051" y="4587919"/>
            <a:chExt cx="2371163" cy="1446484"/>
          </a:xfrm>
        </p:grpSpPr>
        <p:pic>
          <p:nvPicPr>
            <p:cNvPr id="36" name="Picture 35"/>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956415" y="4950512"/>
              <a:ext cx="1145217" cy="547310"/>
            </a:xfrm>
            <a:prstGeom prst="rect">
              <a:avLst/>
            </a:prstGeom>
          </p:spPr>
        </p:pic>
        <p:pic>
          <p:nvPicPr>
            <p:cNvPr id="29" name="Picture 28"/>
            <p:cNvPicPr>
              <a:picLocks noChangeAspect="1"/>
            </p:cNvPicPr>
            <p:nvPr/>
          </p:nvPicPr>
          <p:blipFill>
            <a:blip r:embed="rId4"/>
            <a:stretch>
              <a:fillRect/>
            </a:stretch>
          </p:blipFill>
          <p:spPr>
            <a:xfrm>
              <a:off x="1888622" y="4587919"/>
              <a:ext cx="1116421" cy="1029035"/>
            </a:xfrm>
            <a:prstGeom prst="rect">
              <a:avLst/>
            </a:prstGeom>
          </p:spPr>
        </p:pic>
        <p:sp>
          <p:nvSpPr>
            <p:cNvPr id="28" name="TextBox 27"/>
            <p:cNvSpPr txBox="1"/>
            <p:nvPr/>
          </p:nvSpPr>
          <p:spPr>
            <a:xfrm>
              <a:off x="1813051" y="5665071"/>
              <a:ext cx="2371163" cy="369332"/>
            </a:xfrm>
            <a:prstGeom prst="rect">
              <a:avLst/>
            </a:prstGeom>
            <a:noFill/>
          </p:spPr>
          <p:txBody>
            <a:bodyPr wrap="none" rtlCol="0">
              <a:spAutoFit/>
            </a:bodyPr>
            <a:lstStyle/>
            <a:p>
              <a:pPr algn="ctr"/>
              <a:r>
                <a:rPr lang="zh-CN" altLang="en-US" sz="900" dirty="0" smtClean="0">
                  <a:solidFill>
                    <a:schemeClr val="accent2"/>
                  </a:solidFill>
                </a:rPr>
                <a:t>小型办公室</a:t>
              </a:r>
              <a:r>
                <a:rPr lang="en-US" sz="900" dirty="0" smtClean="0">
                  <a:solidFill>
                    <a:schemeClr val="accent2"/>
                  </a:solidFill>
                </a:rPr>
                <a:t>/ </a:t>
              </a:r>
              <a:r>
                <a:rPr lang="zh-CN" altLang="en-US" sz="900" dirty="0" smtClean="0">
                  <a:solidFill>
                    <a:schemeClr val="accent2"/>
                  </a:solidFill>
                </a:rPr>
                <a:t>家庭办公</a:t>
              </a:r>
              <a:r>
                <a:rPr lang="en-US" sz="900" dirty="0" smtClean="0">
                  <a:solidFill>
                    <a:schemeClr val="accent2"/>
                  </a:solidFill>
                </a:rPr>
                <a:t>/ </a:t>
              </a:r>
              <a:endParaRPr lang="en-US" sz="900" dirty="0">
                <a:solidFill>
                  <a:schemeClr val="accent2"/>
                </a:solidFill>
              </a:endParaRPr>
            </a:p>
            <a:p>
              <a:pPr algn="ctr"/>
              <a:r>
                <a:rPr lang="zh-CN" altLang="en-US" sz="900" dirty="0" smtClean="0">
                  <a:solidFill>
                    <a:schemeClr val="accent2"/>
                  </a:solidFill>
                </a:rPr>
                <a:t>通过</a:t>
              </a:r>
              <a:r>
                <a:rPr lang="en-US" sz="900" dirty="0" err="1" smtClean="0">
                  <a:solidFill>
                    <a:schemeClr val="accent2"/>
                  </a:solidFill>
                </a:rPr>
                <a:t>HIPswitch</a:t>
              </a:r>
              <a:r>
                <a:rPr lang="en-US" sz="900" dirty="0" smtClean="0">
                  <a:solidFill>
                    <a:schemeClr val="accent2"/>
                  </a:solidFill>
                </a:rPr>
                <a:t> 200e</a:t>
              </a:r>
              <a:r>
                <a:rPr lang="zh-CN" altLang="en-US" sz="900" dirty="0" smtClean="0">
                  <a:solidFill>
                    <a:schemeClr val="accent2"/>
                  </a:solidFill>
                </a:rPr>
                <a:t>宽带进行远程办公连接</a:t>
              </a:r>
              <a:endParaRPr lang="en-US" sz="900" dirty="0">
                <a:solidFill>
                  <a:schemeClr val="accent2"/>
                </a:solidFill>
              </a:endParaRPr>
            </a:p>
          </p:txBody>
        </p:sp>
        <p:sp>
          <p:nvSpPr>
            <p:cNvPr id="43" name="Rectangle 42"/>
            <p:cNvSpPr/>
            <p:nvPr/>
          </p:nvSpPr>
          <p:spPr>
            <a:xfrm>
              <a:off x="2042920" y="4672227"/>
              <a:ext cx="821055" cy="49418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9" cstate="print">
              <a:extLst>
                <a:ext uri="{28A0092B-C50C-407E-A947-70E740481C1C}">
                  <a14:useLocalDpi xmlns="" xmlns:a14="http://schemas.microsoft.com/office/drawing/2010/main" val="0"/>
                </a:ext>
              </a:extLst>
            </a:blip>
            <a:srcRect l="9137"/>
            <a:stretch/>
          </p:blipFill>
          <p:spPr>
            <a:xfrm>
              <a:off x="2038350" y="4664455"/>
              <a:ext cx="835942" cy="517863"/>
            </a:xfrm>
            <a:prstGeom prst="rect">
              <a:avLst/>
            </a:prstGeom>
          </p:spPr>
        </p:pic>
      </p:grpSp>
    </p:spTree>
    <p:extLst>
      <p:ext uri="{BB962C8B-B14F-4D97-AF65-F5344CB8AC3E}">
        <p14:creationId xmlns="" xmlns:p14="http://schemas.microsoft.com/office/powerpoint/2010/main" val="10351758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8828" y="1897745"/>
            <a:ext cx="10439400" cy="4348163"/>
          </a:xfrm>
        </p:spPr>
        <p:txBody>
          <a:bodyPr>
            <a:normAutofit lnSpcReduction="10000"/>
          </a:bodyPr>
          <a:lstStyle/>
          <a:p>
            <a:r>
              <a:rPr lang="zh-CN" altLang="en-US" sz="2200" b="1" dirty="0" smtClean="0">
                <a:solidFill>
                  <a:srgbClr val="002060"/>
                </a:solidFill>
                <a:latin typeface="Helvetica "/>
              </a:rPr>
              <a:t>通过</a:t>
            </a:r>
            <a:r>
              <a:rPr lang="en-US" altLang="zh-CN" sz="2200" b="1" dirty="0" smtClean="0">
                <a:solidFill>
                  <a:srgbClr val="002060"/>
                </a:solidFill>
                <a:latin typeface="Helvetica "/>
              </a:rPr>
              <a:t>HIP</a:t>
            </a:r>
            <a:r>
              <a:rPr lang="zh-CN" altLang="en-US" sz="2200" b="1" dirty="0" smtClean="0">
                <a:solidFill>
                  <a:srgbClr val="002060"/>
                </a:solidFill>
                <a:latin typeface="Helvetica "/>
              </a:rPr>
              <a:t>交换器建立安全的专用覆盖</a:t>
            </a:r>
            <a:r>
              <a:rPr lang="zh-CN" altLang="en-US" sz="2200" b="1" dirty="0" smtClean="0">
                <a:solidFill>
                  <a:srgbClr val="002060"/>
                </a:solidFill>
                <a:latin typeface="Helvetica "/>
              </a:rPr>
              <a:t>网络</a:t>
            </a:r>
            <a:endParaRPr lang="en-US" sz="2200" b="1" dirty="0" smtClean="0">
              <a:solidFill>
                <a:srgbClr val="002060"/>
              </a:solidFill>
              <a:latin typeface="Helvetica "/>
            </a:endParaRPr>
          </a:p>
          <a:p>
            <a:pPr marL="0" indent="0">
              <a:buNone/>
            </a:pPr>
            <a:endParaRPr lang="en-US" sz="2200" dirty="0">
              <a:solidFill>
                <a:srgbClr val="002060"/>
              </a:solidFill>
              <a:latin typeface="Helvetica "/>
            </a:endParaRPr>
          </a:p>
          <a:p>
            <a:r>
              <a:rPr lang="zh-CN" altLang="en-US" sz="2200" b="1" dirty="0" smtClean="0">
                <a:solidFill>
                  <a:srgbClr val="002060"/>
                </a:solidFill>
                <a:latin typeface="Helvetica "/>
              </a:rPr>
              <a:t>委托授权用户管理每个专用</a:t>
            </a:r>
            <a:r>
              <a:rPr lang="zh-CN" altLang="en-US" sz="2200" b="1" dirty="0" smtClean="0">
                <a:solidFill>
                  <a:srgbClr val="002060"/>
                </a:solidFill>
                <a:latin typeface="Helvetica "/>
              </a:rPr>
              <a:t>网络</a:t>
            </a:r>
            <a:endParaRPr lang="en-US" sz="2200" b="1" dirty="0" smtClean="0">
              <a:solidFill>
                <a:srgbClr val="002060"/>
              </a:solidFill>
              <a:latin typeface="Helvetica "/>
            </a:endParaRPr>
          </a:p>
          <a:p>
            <a:pPr marL="0" indent="0">
              <a:buNone/>
            </a:pPr>
            <a:endParaRPr lang="en-US" sz="2200" b="1" dirty="0">
              <a:solidFill>
                <a:srgbClr val="002060"/>
              </a:solidFill>
              <a:latin typeface="Helvetica "/>
            </a:endParaRPr>
          </a:p>
          <a:p>
            <a:r>
              <a:rPr lang="zh-CN" altLang="en-US" sz="2200" b="1" dirty="0" smtClean="0">
                <a:solidFill>
                  <a:srgbClr val="002060"/>
                </a:solidFill>
                <a:latin typeface="Helvetica "/>
              </a:rPr>
              <a:t>明确每个</a:t>
            </a:r>
            <a:r>
              <a:rPr lang="en-US" altLang="zh-CN" sz="2200" b="1" dirty="0" smtClean="0">
                <a:solidFill>
                  <a:srgbClr val="002060"/>
                </a:solidFill>
                <a:latin typeface="Helvetica "/>
              </a:rPr>
              <a:t>HIP</a:t>
            </a:r>
            <a:r>
              <a:rPr lang="zh-CN" altLang="en-US" sz="2200" b="1" dirty="0" smtClean="0">
                <a:solidFill>
                  <a:srgbClr val="002060"/>
                </a:solidFill>
                <a:latin typeface="Helvetica "/>
              </a:rPr>
              <a:t>交换器的受保护</a:t>
            </a:r>
            <a:r>
              <a:rPr lang="zh-CN" altLang="en-US" sz="2200" b="1" dirty="0" smtClean="0">
                <a:solidFill>
                  <a:srgbClr val="002060"/>
                </a:solidFill>
                <a:latin typeface="Helvetica "/>
              </a:rPr>
              <a:t>设备</a:t>
            </a:r>
            <a:endParaRPr lang="en-US" altLang="zh-CN" sz="2200" b="1" dirty="0" smtClean="0">
              <a:solidFill>
                <a:srgbClr val="002060"/>
              </a:solidFill>
              <a:latin typeface="Helvetica "/>
            </a:endParaRPr>
          </a:p>
          <a:p>
            <a:pPr>
              <a:buNone/>
            </a:pPr>
            <a:endParaRPr lang="en-US" sz="2200" b="1" dirty="0">
              <a:solidFill>
                <a:srgbClr val="002060"/>
              </a:solidFill>
              <a:latin typeface="Helvetica "/>
            </a:endParaRPr>
          </a:p>
          <a:p>
            <a:r>
              <a:rPr lang="zh-CN" altLang="en-US" sz="2200" b="1" dirty="0" smtClean="0">
                <a:solidFill>
                  <a:srgbClr val="002060"/>
                </a:solidFill>
                <a:latin typeface="Helvetica "/>
              </a:rPr>
              <a:t>设置</a:t>
            </a:r>
            <a:r>
              <a:rPr lang="en-US" altLang="zh-CN" sz="2200" b="1" dirty="0" smtClean="0">
                <a:solidFill>
                  <a:srgbClr val="002060"/>
                </a:solidFill>
                <a:latin typeface="Helvetica "/>
              </a:rPr>
              <a:t>HIP</a:t>
            </a:r>
            <a:r>
              <a:rPr lang="zh-CN" altLang="en-US" sz="2200" b="1" dirty="0" smtClean="0">
                <a:solidFill>
                  <a:srgbClr val="002060"/>
                </a:solidFill>
                <a:latin typeface="Helvetica "/>
              </a:rPr>
              <a:t>交换器和设备的通讯安全策略</a:t>
            </a:r>
            <a:endParaRPr lang="en-US" sz="2200" b="1" dirty="0" smtClean="0">
              <a:solidFill>
                <a:srgbClr val="002060"/>
              </a:solidFill>
              <a:latin typeface="Helvetica "/>
            </a:endParaRPr>
          </a:p>
          <a:p>
            <a:pPr marL="0" indent="0">
              <a:buNone/>
            </a:pPr>
            <a:endParaRPr lang="en-US" sz="2200" b="1" dirty="0">
              <a:solidFill>
                <a:srgbClr val="002060"/>
              </a:solidFill>
              <a:latin typeface="Helvetica "/>
            </a:endParaRPr>
          </a:p>
          <a:p>
            <a:r>
              <a:rPr lang="zh-CN" altLang="en-US" sz="2200" b="1" dirty="0" smtClean="0">
                <a:solidFill>
                  <a:srgbClr val="002060"/>
                </a:solidFill>
                <a:latin typeface="Helvetica "/>
              </a:rPr>
              <a:t>控制、审查和监督专用网络、</a:t>
            </a:r>
            <a:r>
              <a:rPr lang="en-US" altLang="zh-CN" sz="2200" b="1" dirty="0" smtClean="0">
                <a:solidFill>
                  <a:srgbClr val="002060"/>
                </a:solidFill>
                <a:latin typeface="Helvetica "/>
              </a:rPr>
              <a:t>HIP</a:t>
            </a:r>
            <a:r>
              <a:rPr lang="zh-CN" altLang="en-US" sz="2200" b="1" dirty="0" smtClean="0">
                <a:solidFill>
                  <a:srgbClr val="002060"/>
                </a:solidFill>
                <a:latin typeface="Helvetica "/>
              </a:rPr>
              <a:t>交换器和设备</a:t>
            </a:r>
            <a:endParaRPr lang="en-US" sz="2200" b="1" dirty="0" smtClean="0">
              <a:solidFill>
                <a:srgbClr val="002060"/>
              </a:solidFill>
              <a:latin typeface="Helvetica "/>
            </a:endParaRPr>
          </a:p>
          <a:p>
            <a:pPr marL="0" indent="0">
              <a:buNone/>
            </a:pPr>
            <a:endParaRPr lang="en-US" sz="2200" b="1" dirty="0">
              <a:solidFill>
                <a:srgbClr val="002060"/>
              </a:solidFill>
              <a:latin typeface="Helvetica "/>
            </a:endParaRPr>
          </a:p>
          <a:p>
            <a:r>
              <a:rPr lang="zh-CN" altLang="en-US" sz="2200" b="1" dirty="0" smtClean="0">
                <a:solidFill>
                  <a:srgbClr val="002060"/>
                </a:solidFill>
                <a:latin typeface="Helvetica "/>
              </a:rPr>
              <a:t>在</a:t>
            </a:r>
            <a:r>
              <a:rPr lang="zh-CN" altLang="en-US" sz="2200" b="1" dirty="0" smtClean="0">
                <a:solidFill>
                  <a:srgbClr val="002060"/>
                </a:solidFill>
                <a:latin typeface="Helvetica "/>
              </a:rPr>
              <a:t>所有单元组、</a:t>
            </a:r>
            <a:r>
              <a:rPr lang="en-US" sz="2200" b="1" dirty="0" smtClean="0">
                <a:solidFill>
                  <a:srgbClr val="002060"/>
                </a:solidFill>
                <a:latin typeface="Helvetica "/>
              </a:rPr>
              <a:t> Wi-Fi</a:t>
            </a:r>
            <a:r>
              <a:rPr lang="zh-CN" altLang="en-US" sz="2200" b="1" dirty="0" smtClean="0">
                <a:solidFill>
                  <a:srgbClr val="002060"/>
                </a:solidFill>
                <a:latin typeface="Helvetica "/>
              </a:rPr>
              <a:t>、</a:t>
            </a:r>
            <a:r>
              <a:rPr lang="en-US" sz="2200" b="1" dirty="0" smtClean="0">
                <a:solidFill>
                  <a:srgbClr val="002060"/>
                </a:solidFill>
                <a:latin typeface="Helvetica "/>
              </a:rPr>
              <a:t> </a:t>
            </a:r>
            <a:r>
              <a:rPr lang="en-US" sz="2200" b="1" dirty="0" err="1" smtClean="0">
                <a:solidFill>
                  <a:srgbClr val="002060"/>
                </a:solidFill>
                <a:latin typeface="Helvetica "/>
              </a:rPr>
              <a:t>Satcom</a:t>
            </a:r>
            <a:r>
              <a:rPr lang="zh-CN" altLang="en-US" sz="2200" b="1" dirty="0" smtClean="0">
                <a:solidFill>
                  <a:srgbClr val="002060"/>
                </a:solidFill>
                <a:latin typeface="Helvetica "/>
              </a:rPr>
              <a:t>网络</a:t>
            </a:r>
            <a:r>
              <a:rPr lang="en-US" sz="2200" b="1" dirty="0" smtClean="0">
                <a:solidFill>
                  <a:srgbClr val="002060"/>
                </a:solidFill>
                <a:latin typeface="Helvetica "/>
              </a:rPr>
              <a:t> </a:t>
            </a:r>
            <a:r>
              <a:rPr lang="zh-CN" altLang="en-US" sz="2200" b="1" dirty="0" smtClean="0">
                <a:solidFill>
                  <a:srgbClr val="002060"/>
                </a:solidFill>
                <a:latin typeface="Helvetica "/>
              </a:rPr>
              <a:t>有线以太网之间建立连通性</a:t>
            </a:r>
            <a:endParaRPr lang="en-US" sz="2200" b="1" dirty="0" smtClean="0">
              <a:solidFill>
                <a:srgbClr val="002060"/>
              </a:solidFill>
              <a:latin typeface="Helvetica "/>
            </a:endParaRPr>
          </a:p>
          <a:p>
            <a:endParaRPr lang="en-US" altLang="zh-CN" sz="2200" b="1" dirty="0" smtClean="0">
              <a:solidFill>
                <a:srgbClr val="002060"/>
              </a:solidFill>
              <a:latin typeface="Helvetica "/>
            </a:endParaRPr>
          </a:p>
          <a:p>
            <a:endParaRPr lang="en-US" altLang="zh-CN" sz="2200" b="1" dirty="0" smtClean="0">
              <a:solidFill>
                <a:srgbClr val="002060"/>
              </a:solidFill>
              <a:latin typeface="Helvetica "/>
            </a:endParaRPr>
          </a:p>
          <a:p>
            <a:endParaRPr lang="en-US" sz="2200" b="1" dirty="0">
              <a:solidFill>
                <a:srgbClr val="002060"/>
              </a:solidFill>
              <a:latin typeface="Helvetica "/>
            </a:endParaRPr>
          </a:p>
        </p:txBody>
      </p:sp>
      <p:sp>
        <p:nvSpPr>
          <p:cNvPr id="4"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dirty="0" smtClean="0">
                <a:solidFill>
                  <a:schemeClr val="bg1"/>
                </a:solidFill>
              </a:rPr>
              <a:t>亮点</a:t>
            </a:r>
            <a:endParaRPr lang="en-US" b="1" dirty="0">
              <a:solidFill>
                <a:schemeClr val="bg1"/>
              </a:solidFill>
            </a:endParaRPr>
          </a:p>
        </p:txBody>
      </p:sp>
    </p:spTree>
    <p:extLst>
      <p:ext uri="{BB962C8B-B14F-4D97-AF65-F5344CB8AC3E}">
        <p14:creationId xmlns="" xmlns:p14="http://schemas.microsoft.com/office/powerpoint/2010/main" val="14802722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dirty="0" smtClean="0">
                <a:solidFill>
                  <a:schemeClr val="bg1"/>
                </a:solidFill>
              </a:rPr>
              <a:t>全球攻击：到底有哪些</a:t>
            </a:r>
            <a:endParaRPr lang="en-US" b="1" dirty="0">
              <a:solidFill>
                <a:schemeClr val="bg1"/>
              </a:solidFill>
            </a:endParaRPr>
          </a:p>
        </p:txBody>
      </p:sp>
      <p:sp>
        <p:nvSpPr>
          <p:cNvPr id="7" name="Rectangle 6"/>
          <p:cNvSpPr/>
          <p:nvPr/>
        </p:nvSpPr>
        <p:spPr>
          <a:xfrm>
            <a:off x="1195186" y="1502688"/>
            <a:ext cx="10572510" cy="5632311"/>
          </a:xfrm>
          <a:prstGeom prst="rect">
            <a:avLst/>
          </a:prstGeom>
        </p:spPr>
        <p:txBody>
          <a:bodyPr wrap="none">
            <a:spAutoFit/>
          </a:bodyPr>
          <a:lstStyle/>
          <a:p>
            <a:r>
              <a:rPr lang="en-US" dirty="0">
                <a:latin typeface="Helvetica "/>
                <a:hlinkClick r:id="rId2"/>
              </a:rPr>
              <a:t>http://www.trendmicro.com/us/security-intelligence/current-threat-activity/global-botnet-map/</a:t>
            </a:r>
            <a:r>
              <a:rPr lang="en-US" dirty="0" smtClean="0">
                <a:latin typeface="Helvetica "/>
                <a:hlinkClick r:id="rId2"/>
              </a:rPr>
              <a:t>index.html</a:t>
            </a:r>
            <a:endParaRPr lang="en-US" dirty="0" smtClean="0">
              <a:latin typeface="Helvetica "/>
            </a:endParaRPr>
          </a:p>
          <a:p>
            <a:endParaRPr lang="en-US" dirty="0">
              <a:latin typeface="Helvetica "/>
            </a:endParaRPr>
          </a:p>
          <a:p>
            <a:r>
              <a:rPr lang="en-US" dirty="0">
                <a:latin typeface="Helvetica "/>
                <a:hlinkClick r:id="rId3"/>
              </a:rPr>
              <a:t>http://globe.cyberfeed.net</a:t>
            </a:r>
            <a:r>
              <a:rPr lang="en-US" dirty="0" smtClean="0">
                <a:latin typeface="Helvetica "/>
                <a:hlinkClick r:id="rId3"/>
              </a:rPr>
              <a:t>/</a:t>
            </a:r>
            <a:endParaRPr lang="en-US" dirty="0" smtClean="0">
              <a:latin typeface="Helvetica "/>
            </a:endParaRPr>
          </a:p>
          <a:p>
            <a:endParaRPr lang="en-US" dirty="0">
              <a:latin typeface="Helvetica "/>
            </a:endParaRPr>
          </a:p>
          <a:p>
            <a:r>
              <a:rPr lang="en-US" dirty="0">
                <a:latin typeface="Helvetica "/>
                <a:hlinkClick r:id="rId4"/>
              </a:rPr>
              <a:t>https://www.fireeye.com/cyber-map/threat-</a:t>
            </a:r>
            <a:r>
              <a:rPr lang="en-US" dirty="0" smtClean="0">
                <a:latin typeface="Helvetica "/>
                <a:hlinkClick r:id="rId4"/>
              </a:rPr>
              <a:t>map.html</a:t>
            </a:r>
            <a:endParaRPr lang="en-US" dirty="0" smtClean="0">
              <a:latin typeface="Helvetica "/>
            </a:endParaRPr>
          </a:p>
          <a:p>
            <a:endParaRPr lang="en-US" dirty="0">
              <a:latin typeface="Helvetica "/>
            </a:endParaRPr>
          </a:p>
          <a:p>
            <a:r>
              <a:rPr lang="en-US" dirty="0">
                <a:latin typeface="Helvetica "/>
                <a:hlinkClick r:id="rId5"/>
              </a:rPr>
              <a:t>https://labs.opendns.com/global-network</a:t>
            </a:r>
            <a:r>
              <a:rPr lang="en-US" dirty="0" smtClean="0">
                <a:latin typeface="Helvetica "/>
                <a:hlinkClick r:id="rId5"/>
              </a:rPr>
              <a:t>/</a:t>
            </a:r>
            <a:endParaRPr lang="en-US" dirty="0" smtClean="0">
              <a:latin typeface="Helvetica "/>
            </a:endParaRPr>
          </a:p>
          <a:p>
            <a:endParaRPr lang="en-US" dirty="0">
              <a:latin typeface="Helvetica "/>
            </a:endParaRPr>
          </a:p>
          <a:p>
            <a:r>
              <a:rPr lang="en-US" dirty="0">
                <a:latin typeface="Helvetica "/>
                <a:hlinkClick r:id="rId6"/>
              </a:rPr>
              <a:t>http://map.ipviking.com</a:t>
            </a:r>
            <a:r>
              <a:rPr lang="en-US" dirty="0" smtClean="0">
                <a:latin typeface="Helvetica "/>
                <a:hlinkClick r:id="rId6"/>
              </a:rPr>
              <a:t>/</a:t>
            </a:r>
            <a:endParaRPr lang="en-US" dirty="0" smtClean="0">
              <a:latin typeface="Helvetica "/>
            </a:endParaRPr>
          </a:p>
          <a:p>
            <a:endParaRPr lang="en-US" dirty="0">
              <a:latin typeface="Helvetica "/>
            </a:endParaRPr>
          </a:p>
          <a:p>
            <a:r>
              <a:rPr lang="en-US" dirty="0">
                <a:latin typeface="Helvetica "/>
                <a:hlinkClick r:id="rId7"/>
              </a:rPr>
              <a:t>http://www.cvedetails.com/vulnerabilities-by-</a:t>
            </a:r>
            <a:r>
              <a:rPr lang="en-US" dirty="0" smtClean="0">
                <a:latin typeface="Helvetica "/>
                <a:hlinkClick r:id="rId7"/>
              </a:rPr>
              <a:t>types.php</a:t>
            </a:r>
            <a:endParaRPr lang="en-US" dirty="0" smtClean="0">
              <a:latin typeface="Helvetica "/>
            </a:endParaRPr>
          </a:p>
          <a:p>
            <a:endParaRPr lang="en-US" dirty="0">
              <a:latin typeface="Helvetica "/>
            </a:endParaRPr>
          </a:p>
          <a:p>
            <a:r>
              <a:rPr lang="en-US" dirty="0">
                <a:latin typeface="Helvetica "/>
                <a:hlinkClick r:id="rId8"/>
              </a:rPr>
              <a:t>http://www.cvedetails.com/product/739/Microsoft-Windows-Xp.html?vendor_id=</a:t>
            </a:r>
            <a:r>
              <a:rPr lang="en-US" dirty="0" smtClean="0">
                <a:latin typeface="Helvetica "/>
                <a:hlinkClick r:id="rId8"/>
              </a:rPr>
              <a:t>26</a:t>
            </a:r>
            <a:endParaRPr lang="en-US" dirty="0" smtClean="0">
              <a:latin typeface="Helvetica "/>
            </a:endParaRPr>
          </a:p>
          <a:p>
            <a:endParaRPr lang="en-US" dirty="0">
              <a:latin typeface="Helvetica "/>
            </a:endParaRPr>
          </a:p>
          <a:p>
            <a:r>
              <a:rPr lang="en-US" dirty="0">
                <a:latin typeface="Helvetica "/>
                <a:hlinkClick r:id="rId9"/>
              </a:rPr>
              <a:t>https://ics-cert.us-cert.gov/</a:t>
            </a:r>
            <a:r>
              <a:rPr lang="en-US" dirty="0" smtClean="0">
                <a:latin typeface="Helvetica "/>
                <a:hlinkClick r:id="rId9"/>
              </a:rPr>
              <a:t>advisories</a:t>
            </a:r>
            <a:endParaRPr lang="en-US" dirty="0" smtClean="0">
              <a:latin typeface="Helvetica "/>
            </a:endParaRPr>
          </a:p>
          <a:p>
            <a:endParaRPr lang="en-US" dirty="0">
              <a:latin typeface="Helvetica "/>
            </a:endParaRPr>
          </a:p>
          <a:p>
            <a:r>
              <a:rPr lang="en-US" dirty="0">
                <a:latin typeface="Helvetica "/>
                <a:hlinkClick r:id="rId10"/>
              </a:rPr>
              <a:t>https://ics-radar.shodan.io</a:t>
            </a:r>
            <a:r>
              <a:rPr lang="en-US" dirty="0" smtClean="0">
                <a:latin typeface="Helvetica "/>
                <a:hlinkClick r:id="rId10"/>
              </a:rPr>
              <a:t>/</a:t>
            </a:r>
            <a:r>
              <a:rPr lang="en-US" dirty="0" smtClean="0">
                <a:latin typeface="Helvetica "/>
              </a:rPr>
              <a:t>  </a:t>
            </a:r>
          </a:p>
          <a:p>
            <a:endParaRPr lang="en-US" dirty="0" smtClean="0">
              <a:latin typeface="Helvetica "/>
            </a:endParaRPr>
          </a:p>
          <a:p>
            <a:r>
              <a:rPr lang="en-US" dirty="0">
                <a:latin typeface="Helvetica "/>
                <a:hlinkClick r:id="rId11"/>
              </a:rPr>
              <a:t>https://</a:t>
            </a:r>
            <a:r>
              <a:rPr lang="en-US" dirty="0" smtClean="0">
                <a:latin typeface="Helvetica "/>
                <a:hlinkClick r:id="rId11"/>
              </a:rPr>
              <a:t>scadahacker.com/resources.html</a:t>
            </a:r>
            <a:endParaRPr lang="en-US" dirty="0" smtClean="0">
              <a:latin typeface="Helvetica "/>
            </a:endParaRPr>
          </a:p>
          <a:p>
            <a:endParaRPr lang="en-US" dirty="0">
              <a:latin typeface="Helvetica "/>
            </a:endParaRPr>
          </a:p>
        </p:txBody>
      </p:sp>
    </p:spTree>
    <p:extLst>
      <p:ext uri="{BB962C8B-B14F-4D97-AF65-F5344CB8AC3E}">
        <p14:creationId xmlns="" xmlns:p14="http://schemas.microsoft.com/office/powerpoint/2010/main" val="318724172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8828" y="1897745"/>
            <a:ext cx="10439400" cy="4348163"/>
          </a:xfrm>
        </p:spPr>
        <p:txBody>
          <a:bodyPr>
            <a:normAutofit/>
          </a:bodyPr>
          <a:lstStyle/>
          <a:p>
            <a:r>
              <a:rPr lang="zh-CN" altLang="en-US" sz="2200" b="1" dirty="0" smtClean="0">
                <a:solidFill>
                  <a:srgbClr val="002060"/>
                </a:solidFill>
                <a:latin typeface="Helvetica "/>
              </a:rPr>
              <a:t>嵌入式</a:t>
            </a:r>
            <a:r>
              <a:rPr lang="en-US" altLang="zh-CN" sz="2200" b="1" dirty="0" smtClean="0">
                <a:solidFill>
                  <a:srgbClr val="002060"/>
                </a:solidFill>
                <a:latin typeface="Helvetica "/>
              </a:rPr>
              <a:t>HIP</a:t>
            </a:r>
            <a:r>
              <a:rPr lang="zh-CN" altLang="en-US" sz="2200" b="1" dirty="0" smtClean="0">
                <a:solidFill>
                  <a:srgbClr val="002060"/>
                </a:solidFill>
                <a:latin typeface="Helvetica "/>
              </a:rPr>
              <a:t>交换器安装起来简单快捷，保证所有设备和资产的安全</a:t>
            </a:r>
            <a:endParaRPr lang="en-US" sz="2200" dirty="0">
              <a:solidFill>
                <a:srgbClr val="002060"/>
              </a:solidFill>
              <a:latin typeface="Helvetica "/>
            </a:endParaRPr>
          </a:p>
          <a:p>
            <a:r>
              <a:rPr lang="zh-CN" altLang="en-US" sz="2200" b="1" dirty="0" smtClean="0">
                <a:solidFill>
                  <a:srgbClr val="002060"/>
                </a:solidFill>
                <a:latin typeface="Helvetica "/>
              </a:rPr>
              <a:t>从</a:t>
            </a:r>
            <a:r>
              <a:rPr lang="en-US" altLang="zh-CN" sz="2200" b="1" dirty="0" smtClean="0">
                <a:solidFill>
                  <a:srgbClr val="002060"/>
                </a:solidFill>
                <a:latin typeface="Helvetica "/>
              </a:rPr>
              <a:t>HIP</a:t>
            </a:r>
            <a:r>
              <a:rPr lang="zh-CN" altLang="en-US" sz="2200" b="1" dirty="0" smtClean="0">
                <a:solidFill>
                  <a:srgbClr val="002060"/>
                </a:solidFill>
                <a:latin typeface="Helvetica "/>
              </a:rPr>
              <a:t>交换器导体和</a:t>
            </a:r>
            <a:r>
              <a:rPr lang="en-US" sz="2200" b="1" dirty="0" err="1" smtClean="0">
                <a:solidFill>
                  <a:srgbClr val="002060"/>
                </a:solidFill>
                <a:latin typeface="Helvetica "/>
              </a:rPr>
              <a:t>Simpleconnect</a:t>
            </a:r>
            <a:r>
              <a:rPr lang="en-US" sz="2200" b="1" dirty="0" smtClean="0">
                <a:solidFill>
                  <a:srgbClr val="002060"/>
                </a:solidFill>
                <a:latin typeface="Helvetica "/>
              </a:rPr>
              <a:t> </a:t>
            </a:r>
            <a:r>
              <a:rPr lang="zh-CN" altLang="en-US" sz="2200" b="1" dirty="0" smtClean="0">
                <a:solidFill>
                  <a:srgbClr val="002060"/>
                </a:solidFill>
                <a:latin typeface="Helvetica "/>
              </a:rPr>
              <a:t>到</a:t>
            </a:r>
            <a:r>
              <a:rPr lang="en-US" altLang="zh-CN" sz="2200" b="1" dirty="0" smtClean="0">
                <a:solidFill>
                  <a:srgbClr val="002060"/>
                </a:solidFill>
                <a:latin typeface="Helvetica "/>
              </a:rPr>
              <a:t>HIP</a:t>
            </a:r>
            <a:r>
              <a:rPr lang="zh-CN" altLang="en-US" sz="2200" b="1" dirty="0" smtClean="0">
                <a:solidFill>
                  <a:srgbClr val="002060"/>
                </a:solidFill>
                <a:latin typeface="Helvetica "/>
              </a:rPr>
              <a:t>交换器自主管理</a:t>
            </a:r>
            <a:endParaRPr lang="en-US" sz="2200" b="1" dirty="0" smtClean="0">
              <a:solidFill>
                <a:srgbClr val="002060"/>
              </a:solidFill>
              <a:latin typeface="Helvetica "/>
            </a:endParaRPr>
          </a:p>
          <a:p>
            <a:r>
              <a:rPr lang="zh-CN" altLang="en-US" sz="2200" b="1" dirty="0" smtClean="0">
                <a:solidFill>
                  <a:srgbClr val="002060"/>
                </a:solidFill>
                <a:latin typeface="Helvetica "/>
              </a:rPr>
              <a:t>提供简易的</a:t>
            </a:r>
            <a:r>
              <a:rPr lang="en-US" altLang="zh-CN" sz="2200" b="1" dirty="0" smtClean="0">
                <a:solidFill>
                  <a:srgbClr val="002060"/>
                </a:solidFill>
                <a:latin typeface="Helvetica "/>
              </a:rPr>
              <a:t>WAN</a:t>
            </a:r>
            <a:r>
              <a:rPr lang="zh-CN" altLang="en-US" sz="2200" b="1" dirty="0" smtClean="0">
                <a:solidFill>
                  <a:srgbClr val="002060"/>
                </a:solidFill>
                <a:latin typeface="Helvetica "/>
              </a:rPr>
              <a:t>可视性架构</a:t>
            </a:r>
            <a:endParaRPr lang="en-US" sz="2200" b="1" dirty="0">
              <a:solidFill>
                <a:srgbClr val="002060"/>
              </a:solidFill>
              <a:latin typeface="Helvetica "/>
            </a:endParaRPr>
          </a:p>
          <a:p>
            <a:r>
              <a:rPr lang="zh-CN" altLang="en-US" sz="2200" b="1" dirty="0" smtClean="0">
                <a:solidFill>
                  <a:srgbClr val="002060"/>
                </a:solidFill>
                <a:latin typeface="Helvetica "/>
              </a:rPr>
              <a:t>不会改变现有网络</a:t>
            </a:r>
            <a:endParaRPr lang="en-US" altLang="zh-CN" sz="2200" b="1" dirty="0" smtClean="0">
              <a:solidFill>
                <a:srgbClr val="002060"/>
              </a:solidFill>
              <a:latin typeface="Helvetica "/>
            </a:endParaRPr>
          </a:p>
          <a:p>
            <a:r>
              <a:rPr lang="en-US" altLang="zh-CN" sz="2200" b="1" dirty="0" smtClean="0">
                <a:solidFill>
                  <a:srgbClr val="002060"/>
                </a:solidFill>
                <a:latin typeface="Helvetica "/>
              </a:rPr>
              <a:t>2</a:t>
            </a:r>
            <a:r>
              <a:rPr lang="zh-CN" altLang="en-US" sz="2200" b="1" dirty="0" smtClean="0">
                <a:solidFill>
                  <a:srgbClr val="002060"/>
                </a:solidFill>
                <a:latin typeface="Helvetica "/>
              </a:rPr>
              <a:t>层管理</a:t>
            </a:r>
            <a:r>
              <a:rPr lang="en-US" altLang="zh-CN" sz="2200" b="1" dirty="0" smtClean="0">
                <a:solidFill>
                  <a:srgbClr val="002060"/>
                </a:solidFill>
                <a:latin typeface="Helvetica "/>
              </a:rPr>
              <a:t>-</a:t>
            </a:r>
            <a:r>
              <a:rPr lang="zh-CN" altLang="en-US" sz="2200" b="1" dirty="0" smtClean="0">
                <a:solidFill>
                  <a:srgbClr val="002060"/>
                </a:solidFill>
                <a:latin typeface="Helvetica "/>
              </a:rPr>
              <a:t>所有连接都在一个广播区域内进行</a:t>
            </a:r>
            <a:endParaRPr lang="en-US" sz="2200" b="1" dirty="0" smtClean="0">
              <a:solidFill>
                <a:srgbClr val="002060"/>
              </a:solidFill>
              <a:latin typeface="Helvetica "/>
            </a:endParaRPr>
          </a:p>
          <a:p>
            <a:r>
              <a:rPr lang="zh-CN" altLang="en-US" sz="2200" b="1" dirty="0" smtClean="0">
                <a:solidFill>
                  <a:srgbClr val="002060"/>
                </a:solidFill>
                <a:latin typeface="Helvetica "/>
              </a:rPr>
              <a:t>促进虚拟机迁移功能化，实现各大陆之间的实时迁移</a:t>
            </a:r>
            <a:endParaRPr lang="en-US" sz="2200" dirty="0">
              <a:solidFill>
                <a:srgbClr val="002060"/>
              </a:solidFill>
              <a:latin typeface="Helvetica "/>
            </a:endParaRPr>
          </a:p>
          <a:p>
            <a:r>
              <a:rPr lang="zh-CN" altLang="en-US" sz="2200" b="1" dirty="0" smtClean="0">
                <a:solidFill>
                  <a:srgbClr val="002060"/>
                </a:solidFill>
                <a:latin typeface="Helvetica "/>
              </a:rPr>
              <a:t>可在企业连通性方面节约大量成本</a:t>
            </a:r>
            <a:endParaRPr lang="en-US" sz="2200" b="1" dirty="0">
              <a:solidFill>
                <a:srgbClr val="002060"/>
              </a:solidFill>
              <a:latin typeface="Helvetica "/>
            </a:endParaRPr>
          </a:p>
          <a:p>
            <a:r>
              <a:rPr lang="zh-CN" altLang="en-US" sz="2200" b="1" dirty="0" smtClean="0">
                <a:solidFill>
                  <a:srgbClr val="002060"/>
                </a:solidFill>
                <a:latin typeface="Helvetica "/>
              </a:rPr>
              <a:t>实现负载平衡</a:t>
            </a:r>
            <a:endParaRPr lang="en-US" sz="2200" b="1" dirty="0">
              <a:solidFill>
                <a:srgbClr val="002060"/>
              </a:solidFill>
              <a:latin typeface="Helvetica "/>
            </a:endParaRPr>
          </a:p>
        </p:txBody>
      </p:sp>
      <p:sp>
        <p:nvSpPr>
          <p:cNvPr id="4" name="Title 1"/>
          <p:cNvSpPr txBox="1">
            <a:spLocks/>
          </p:cNvSpPr>
          <p:nvPr/>
        </p:nvSpPr>
        <p:spPr>
          <a:xfrm>
            <a:off x="0" y="346416"/>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en-US" b="1" dirty="0" smtClean="0">
                <a:solidFill>
                  <a:schemeClr val="bg1"/>
                </a:solidFill>
              </a:rPr>
              <a:t>Simple Switches that upgrade entire Enterprise</a:t>
            </a:r>
            <a:endParaRPr lang="en-US" b="1" dirty="0">
              <a:solidFill>
                <a:schemeClr val="bg1"/>
              </a:solidFill>
            </a:endParaRPr>
          </a:p>
        </p:txBody>
      </p:sp>
    </p:spTree>
    <p:extLst>
      <p:ext uri="{BB962C8B-B14F-4D97-AF65-F5344CB8AC3E}">
        <p14:creationId xmlns="" xmlns:p14="http://schemas.microsoft.com/office/powerpoint/2010/main" val="14802722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9585" y="3137960"/>
            <a:ext cx="4688417" cy="1470025"/>
          </a:xfrm>
        </p:spPr>
        <p:txBody>
          <a:bodyPr/>
          <a:lstStyle/>
          <a:p>
            <a:r>
              <a:rPr lang="en-US" dirty="0" smtClean="0"/>
              <a:t>Thank you!</a:t>
            </a:r>
            <a:endParaRPr lang="en-US" dirty="0"/>
          </a:p>
        </p:txBody>
      </p:sp>
      <p:pic>
        <p:nvPicPr>
          <p:cNvPr id="5" name="Picture 4" descr="TN15002-secondary bleed page-02.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
            <a:ext cx="12192000" cy="6861431"/>
          </a:xfrm>
          <a:prstGeom prst="rect">
            <a:avLst/>
          </a:prstGeom>
        </p:spPr>
      </p:pic>
      <p:sp>
        <p:nvSpPr>
          <p:cNvPr id="4" name="Title 1"/>
          <p:cNvSpPr txBox="1">
            <a:spLocks/>
          </p:cNvSpPr>
          <p:nvPr/>
        </p:nvSpPr>
        <p:spPr>
          <a:xfrm>
            <a:off x="2345804" y="2549557"/>
            <a:ext cx="7176304" cy="219873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0" i="0" kern="1200">
                <a:solidFill>
                  <a:schemeClr val="bg2">
                    <a:lumMod val="40000"/>
                    <a:lumOff val="60000"/>
                  </a:schemeClr>
                </a:solidFill>
                <a:latin typeface="Helvetica Light"/>
                <a:ea typeface="+mj-ea"/>
                <a:cs typeface="Helvetica Light"/>
              </a:defRPr>
            </a:lvl1pPr>
          </a:lstStyle>
          <a:p>
            <a:pPr algn="ctr"/>
            <a:endParaRPr lang="en-US" sz="2600" b="1" dirty="0">
              <a:solidFill>
                <a:schemeClr val="bg1"/>
              </a:solidFill>
            </a:endParaRPr>
          </a:p>
        </p:txBody>
      </p:sp>
    </p:spTree>
    <p:extLst>
      <p:ext uri="{BB962C8B-B14F-4D97-AF65-F5344CB8AC3E}">
        <p14:creationId xmlns="" xmlns:p14="http://schemas.microsoft.com/office/powerpoint/2010/main" val="8467335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099819" y="2714633"/>
            <a:ext cx="1272036" cy="358702"/>
          </a:xfrm>
          <a:prstGeom prst="rect">
            <a:avLst/>
          </a:prstGeom>
        </p:spPr>
      </p:pic>
      <p:sp>
        <p:nvSpPr>
          <p:cNvPr id="7" name="Content Placeholder 2"/>
          <p:cNvSpPr txBox="1">
            <a:spLocks/>
          </p:cNvSpPr>
          <p:nvPr/>
        </p:nvSpPr>
        <p:spPr>
          <a:xfrm>
            <a:off x="1780583" y="2275843"/>
            <a:ext cx="8634041" cy="1282772"/>
          </a:xfrm>
          <a:prstGeom prst="rect">
            <a:avLst/>
          </a:prstGeom>
        </p:spPr>
        <p:txBody>
          <a:bodyPr vert="horz" lIns="91440" tIns="45720" rIns="91440" bIns="45720" rtlCol="0">
            <a:noAutofit/>
          </a:bodyPr>
          <a:lstStyle>
            <a:lvl1pPr marL="342900" indent="-342900" algn="l" defTabSz="457200" rtl="0" eaLnBrk="1" latinLnBrk="0" hangingPunct="1">
              <a:lnSpc>
                <a:spcPct val="100000"/>
              </a:lnSpc>
              <a:spcBef>
                <a:spcPct val="20000"/>
              </a:spcBef>
              <a:buClr>
                <a:schemeClr val="accent1"/>
              </a:buClr>
              <a:buFont typeface="Arial"/>
              <a:buChar char="•"/>
              <a:defRPr sz="2400" b="0" i="0" kern="1200">
                <a:solidFill>
                  <a:schemeClr val="tx1"/>
                </a:solidFill>
                <a:latin typeface="Helvetica Light"/>
                <a:ea typeface="+mn-ea"/>
                <a:cs typeface="Helvetica Light"/>
              </a:defRPr>
            </a:lvl1pPr>
            <a:lvl2pPr marL="742950" indent="-285750" algn="l" defTabSz="457200" rtl="0" eaLnBrk="1" latinLnBrk="0" hangingPunct="1">
              <a:lnSpc>
                <a:spcPct val="100000"/>
              </a:lnSpc>
              <a:spcBef>
                <a:spcPct val="20000"/>
              </a:spcBef>
              <a:buClr>
                <a:schemeClr val="accent1"/>
              </a:buClr>
              <a:buFont typeface="Arial"/>
              <a:buChar char="–"/>
              <a:defRPr sz="2000" b="0" i="0" kern="1200">
                <a:solidFill>
                  <a:schemeClr val="tx1"/>
                </a:solidFill>
                <a:latin typeface="Helvetica Light"/>
                <a:ea typeface="+mn-ea"/>
                <a:cs typeface="Helvetica Light"/>
              </a:defRPr>
            </a:lvl2pPr>
            <a:lvl3pPr marL="1143000" indent="-228600" algn="l" defTabSz="457200" rtl="0" eaLnBrk="1" latinLnBrk="0" hangingPunct="1">
              <a:lnSpc>
                <a:spcPct val="90000"/>
              </a:lnSpc>
              <a:spcBef>
                <a:spcPct val="20000"/>
              </a:spcBef>
              <a:buClr>
                <a:schemeClr val="accent1"/>
              </a:buClr>
              <a:buFont typeface="Arial"/>
              <a:buChar char="•"/>
              <a:defRPr sz="1800" b="0" i="0" kern="1200">
                <a:solidFill>
                  <a:schemeClr val="tx1"/>
                </a:solidFill>
                <a:latin typeface="Helvetica Light"/>
                <a:ea typeface="+mn-ea"/>
                <a:cs typeface="Helvetica Light"/>
              </a:defRPr>
            </a:lvl3pPr>
            <a:lvl4pPr marL="13716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4pPr>
            <a:lvl5pPr marL="18288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0487" lvl="1" indent="0" algn="just">
              <a:lnSpc>
                <a:spcPct val="110000"/>
              </a:lnSpc>
              <a:buNone/>
            </a:pPr>
            <a:endParaRPr lang="en-US" sz="2200" dirty="0">
              <a:solidFill>
                <a:srgbClr val="000090"/>
              </a:solidFill>
            </a:endParaRPr>
          </a:p>
        </p:txBody>
      </p:sp>
      <p:pic>
        <p:nvPicPr>
          <p:cNvPr id="5" name="Picture 4"/>
          <p:cNvPicPr>
            <a:picLocks noChangeAspect="1"/>
          </p:cNvPicPr>
          <p:nvPr/>
        </p:nvPicPr>
        <p:blipFill>
          <a:blip r:embed="rId4"/>
          <a:stretch>
            <a:fillRect/>
          </a:stretch>
        </p:blipFill>
        <p:spPr>
          <a:xfrm>
            <a:off x="1752848" y="2252490"/>
            <a:ext cx="1191249" cy="236829"/>
          </a:xfrm>
          <a:prstGeom prst="rect">
            <a:avLst/>
          </a:prstGeom>
        </p:spPr>
      </p:pic>
      <p:pic>
        <p:nvPicPr>
          <p:cNvPr id="9" name="Picture 8"/>
          <p:cNvPicPr>
            <a:picLocks noChangeAspect="1"/>
          </p:cNvPicPr>
          <p:nvPr/>
        </p:nvPicPr>
        <p:blipFill>
          <a:blip r:embed="rId5"/>
          <a:stretch>
            <a:fillRect/>
          </a:stretch>
        </p:blipFill>
        <p:spPr>
          <a:xfrm>
            <a:off x="1732762" y="2733015"/>
            <a:ext cx="1247626" cy="282233"/>
          </a:xfrm>
          <a:prstGeom prst="rect">
            <a:avLst/>
          </a:prstGeom>
        </p:spPr>
      </p:pic>
      <p:pic>
        <p:nvPicPr>
          <p:cNvPr id="10" name="Picture 9"/>
          <p:cNvPicPr>
            <a:picLocks noChangeAspect="1"/>
          </p:cNvPicPr>
          <p:nvPr/>
        </p:nvPicPr>
        <p:blipFill>
          <a:blip r:embed="rId6"/>
          <a:stretch>
            <a:fillRect/>
          </a:stretch>
        </p:blipFill>
        <p:spPr>
          <a:xfrm>
            <a:off x="3052337" y="2334500"/>
            <a:ext cx="2182785" cy="225555"/>
          </a:xfrm>
          <a:prstGeom prst="rect">
            <a:avLst/>
          </a:prstGeom>
        </p:spPr>
      </p:pic>
      <p:pic>
        <p:nvPicPr>
          <p:cNvPr id="11" name="Picture 10"/>
          <p:cNvPicPr>
            <a:picLocks noChangeAspect="1"/>
          </p:cNvPicPr>
          <p:nvPr/>
        </p:nvPicPr>
        <p:blipFill>
          <a:blip r:embed="rId7"/>
          <a:stretch>
            <a:fillRect/>
          </a:stretch>
        </p:blipFill>
        <p:spPr>
          <a:xfrm>
            <a:off x="3103652" y="2719971"/>
            <a:ext cx="1061450" cy="307970"/>
          </a:xfrm>
          <a:prstGeom prst="rect">
            <a:avLst/>
          </a:prstGeom>
        </p:spPr>
      </p:pic>
      <p:pic>
        <p:nvPicPr>
          <p:cNvPr id="14" name="Picture 13"/>
          <p:cNvPicPr>
            <a:picLocks noChangeAspect="1"/>
          </p:cNvPicPr>
          <p:nvPr/>
        </p:nvPicPr>
        <p:blipFill>
          <a:blip r:embed="rId8"/>
          <a:stretch>
            <a:fillRect/>
          </a:stretch>
        </p:blipFill>
        <p:spPr>
          <a:xfrm>
            <a:off x="6308964" y="2435387"/>
            <a:ext cx="592555" cy="592555"/>
          </a:xfrm>
          <a:prstGeom prst="rect">
            <a:avLst/>
          </a:prstGeom>
        </p:spPr>
      </p:pic>
      <p:pic>
        <p:nvPicPr>
          <p:cNvPr id="15" name="Picture 14"/>
          <p:cNvPicPr>
            <a:picLocks noChangeAspect="1"/>
          </p:cNvPicPr>
          <p:nvPr/>
        </p:nvPicPr>
        <p:blipFill>
          <a:blip r:embed="rId9"/>
          <a:stretch>
            <a:fillRect/>
          </a:stretch>
        </p:blipFill>
        <p:spPr>
          <a:xfrm>
            <a:off x="7071368" y="2360156"/>
            <a:ext cx="736212" cy="324543"/>
          </a:xfrm>
          <a:prstGeom prst="rect">
            <a:avLst/>
          </a:prstGeom>
        </p:spPr>
      </p:pic>
      <p:pic>
        <p:nvPicPr>
          <p:cNvPr id="17" name="Picture 16"/>
          <p:cNvPicPr>
            <a:picLocks noChangeAspect="1"/>
          </p:cNvPicPr>
          <p:nvPr/>
        </p:nvPicPr>
        <p:blipFill>
          <a:blip r:embed="rId10"/>
          <a:stretch>
            <a:fillRect/>
          </a:stretch>
        </p:blipFill>
        <p:spPr>
          <a:xfrm>
            <a:off x="7008329" y="2745107"/>
            <a:ext cx="881665" cy="328229"/>
          </a:xfrm>
          <a:prstGeom prst="rect">
            <a:avLst/>
          </a:prstGeom>
        </p:spPr>
      </p:pic>
      <p:pic>
        <p:nvPicPr>
          <p:cNvPr id="18" name="Picture 17"/>
          <p:cNvPicPr>
            <a:picLocks noChangeAspect="1"/>
          </p:cNvPicPr>
          <p:nvPr/>
        </p:nvPicPr>
        <p:blipFill>
          <a:blip r:embed="rId11"/>
          <a:stretch>
            <a:fillRect/>
          </a:stretch>
        </p:blipFill>
        <p:spPr>
          <a:xfrm>
            <a:off x="5454318" y="2783123"/>
            <a:ext cx="666706" cy="290213"/>
          </a:xfrm>
          <a:prstGeom prst="rect">
            <a:avLst/>
          </a:prstGeom>
        </p:spPr>
      </p:pic>
      <p:pic>
        <p:nvPicPr>
          <p:cNvPr id="19" name="Picture 18"/>
          <p:cNvPicPr>
            <a:picLocks noChangeAspect="1"/>
          </p:cNvPicPr>
          <p:nvPr/>
        </p:nvPicPr>
        <p:blipFill>
          <a:blip r:embed="rId12"/>
          <a:stretch>
            <a:fillRect/>
          </a:stretch>
        </p:blipFill>
        <p:spPr>
          <a:xfrm>
            <a:off x="5454318" y="2334499"/>
            <a:ext cx="723326" cy="301386"/>
          </a:xfrm>
          <a:prstGeom prst="rect">
            <a:avLst/>
          </a:prstGeom>
        </p:spPr>
      </p:pic>
      <p:cxnSp>
        <p:nvCxnSpPr>
          <p:cNvPr id="21" name="Straight Connector 20"/>
          <p:cNvCxnSpPr/>
          <p:nvPr/>
        </p:nvCxnSpPr>
        <p:spPr>
          <a:xfrm>
            <a:off x="1518824" y="3384898"/>
            <a:ext cx="9122765" cy="0"/>
          </a:xfrm>
          <a:prstGeom prst="line">
            <a:avLst/>
          </a:prstGeom>
          <a:ln w="57150" cmpd="sng">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670843" y="3298899"/>
            <a:ext cx="3174267" cy="276999"/>
          </a:xfrm>
          <a:prstGeom prst="rect">
            <a:avLst/>
          </a:prstGeom>
          <a:solidFill>
            <a:schemeClr val="bg1"/>
          </a:solidFill>
        </p:spPr>
        <p:txBody>
          <a:bodyPr wrap="none" rtlCol="0">
            <a:spAutoFit/>
          </a:bodyPr>
          <a:lstStyle/>
          <a:p>
            <a:r>
              <a:rPr lang="en-US" sz="1200" dirty="0"/>
              <a:t>* </a:t>
            </a:r>
            <a:r>
              <a:rPr lang="zh-CN" altLang="en-US" sz="1200" dirty="0" smtClean="0"/>
              <a:t>美国自</a:t>
            </a:r>
            <a:r>
              <a:rPr lang="en-US" altLang="zh-CN" sz="1200" dirty="0" smtClean="0"/>
              <a:t>2014</a:t>
            </a:r>
            <a:r>
              <a:rPr lang="zh-CN" altLang="en-US" sz="1200" dirty="0" smtClean="0"/>
              <a:t>年</a:t>
            </a:r>
            <a:r>
              <a:rPr lang="en-US" altLang="zh-CN" sz="1200" dirty="0" smtClean="0"/>
              <a:t>1</a:t>
            </a:r>
            <a:r>
              <a:rPr lang="zh-CN" altLang="en-US" sz="1200" dirty="0" smtClean="0"/>
              <a:t>月以来的主要黑客攻击对象</a:t>
            </a:r>
            <a:endParaRPr lang="en-US" sz="1200" dirty="0"/>
          </a:p>
        </p:txBody>
      </p:sp>
      <p:pic>
        <p:nvPicPr>
          <p:cNvPr id="27" name="Picture 26"/>
          <p:cNvPicPr>
            <a:picLocks noChangeAspect="1"/>
          </p:cNvPicPr>
          <p:nvPr/>
        </p:nvPicPr>
        <p:blipFill>
          <a:blip r:embed="rId13"/>
          <a:stretch>
            <a:fillRect/>
          </a:stretch>
        </p:blipFill>
        <p:spPr>
          <a:xfrm>
            <a:off x="441076" y="2313747"/>
            <a:ext cx="1125056" cy="828763"/>
          </a:xfrm>
          <a:prstGeom prst="rect">
            <a:avLst/>
          </a:prstGeom>
        </p:spPr>
      </p:pic>
      <p:cxnSp>
        <p:nvCxnSpPr>
          <p:cNvPr id="28" name="Straight Connector 27"/>
          <p:cNvCxnSpPr/>
          <p:nvPr/>
        </p:nvCxnSpPr>
        <p:spPr>
          <a:xfrm>
            <a:off x="1546558" y="2025532"/>
            <a:ext cx="9121442" cy="0"/>
          </a:xfrm>
          <a:prstGeom prst="line">
            <a:avLst/>
          </a:prstGeom>
          <a:ln w="57150" cmpd="sng">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959740" y="1749332"/>
            <a:ext cx="1989647" cy="400110"/>
          </a:xfrm>
          <a:prstGeom prst="rect">
            <a:avLst/>
          </a:prstGeom>
          <a:solidFill>
            <a:schemeClr val="bg1"/>
          </a:solidFill>
        </p:spPr>
        <p:txBody>
          <a:bodyPr wrap="none" rtlCol="0">
            <a:spAutoFit/>
          </a:bodyPr>
          <a:lstStyle/>
          <a:p>
            <a:r>
              <a:rPr lang="zh-CN" altLang="en-US" sz="2000" b="1" dirty="0" smtClean="0">
                <a:solidFill>
                  <a:srgbClr val="002060"/>
                </a:solidFill>
                <a:latin typeface="Helvetica"/>
                <a:cs typeface="Helvetica"/>
              </a:rPr>
              <a:t>黑客源源不断</a:t>
            </a:r>
            <a:r>
              <a:rPr lang="en-US" sz="2000" b="1" dirty="0" smtClean="0">
                <a:solidFill>
                  <a:srgbClr val="002060"/>
                </a:solidFill>
                <a:latin typeface="Helvetica"/>
                <a:cs typeface="Helvetica"/>
              </a:rPr>
              <a:t>…</a:t>
            </a:r>
            <a:endParaRPr lang="en-US" sz="2000" b="1" dirty="0">
              <a:solidFill>
                <a:srgbClr val="002060"/>
              </a:solidFill>
              <a:latin typeface="Helvetica"/>
              <a:cs typeface="Helvetica"/>
            </a:endParaRPr>
          </a:p>
        </p:txBody>
      </p:sp>
      <p:sp>
        <p:nvSpPr>
          <p:cNvPr id="32" name="Content Placeholder 5"/>
          <p:cNvSpPr txBox="1">
            <a:spLocks/>
          </p:cNvSpPr>
          <p:nvPr/>
        </p:nvSpPr>
        <p:spPr>
          <a:xfrm>
            <a:off x="2263336" y="4762214"/>
            <a:ext cx="8404664" cy="2150244"/>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ct val="20000"/>
              </a:spcBef>
              <a:buClr>
                <a:schemeClr val="accent1"/>
              </a:buClr>
              <a:buFont typeface="Arial"/>
              <a:buChar char="•"/>
              <a:defRPr sz="2400" b="0" i="0" kern="1200">
                <a:solidFill>
                  <a:schemeClr val="tx1"/>
                </a:solidFill>
                <a:latin typeface="Helvetica Light"/>
                <a:ea typeface="+mn-ea"/>
                <a:cs typeface="Helvetica Light"/>
              </a:defRPr>
            </a:lvl1pPr>
            <a:lvl2pPr marL="742950" indent="-285750" algn="l" defTabSz="457200" rtl="0" eaLnBrk="1" latinLnBrk="0" hangingPunct="1">
              <a:lnSpc>
                <a:spcPct val="100000"/>
              </a:lnSpc>
              <a:spcBef>
                <a:spcPct val="20000"/>
              </a:spcBef>
              <a:buClr>
                <a:schemeClr val="accent1"/>
              </a:buClr>
              <a:buFont typeface="Arial"/>
              <a:buChar char="–"/>
              <a:defRPr sz="2000" b="0" i="0" kern="1200">
                <a:solidFill>
                  <a:schemeClr val="tx1"/>
                </a:solidFill>
                <a:latin typeface="Helvetica Light"/>
                <a:ea typeface="+mn-ea"/>
                <a:cs typeface="Helvetica Light"/>
              </a:defRPr>
            </a:lvl2pPr>
            <a:lvl3pPr marL="1143000" indent="-228600" algn="l" defTabSz="457200" rtl="0" eaLnBrk="1" latinLnBrk="0" hangingPunct="1">
              <a:lnSpc>
                <a:spcPct val="90000"/>
              </a:lnSpc>
              <a:spcBef>
                <a:spcPct val="20000"/>
              </a:spcBef>
              <a:buClr>
                <a:schemeClr val="accent1"/>
              </a:buClr>
              <a:buFont typeface="Arial"/>
              <a:buChar char="•"/>
              <a:defRPr sz="1800" b="0" i="0" kern="1200">
                <a:solidFill>
                  <a:schemeClr val="tx1"/>
                </a:solidFill>
                <a:latin typeface="Helvetica Light"/>
                <a:ea typeface="+mn-ea"/>
                <a:cs typeface="Helvetica Light"/>
              </a:defRPr>
            </a:lvl3pPr>
            <a:lvl4pPr marL="13716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4pPr>
            <a:lvl5pPr marL="1828800" indent="0" algn="l" defTabSz="457200" rtl="0" eaLnBrk="1" latinLnBrk="0" hangingPunct="1">
              <a:lnSpc>
                <a:spcPct val="90000"/>
              </a:lnSpc>
              <a:spcBef>
                <a:spcPct val="20000"/>
              </a:spcBef>
              <a:buClr>
                <a:schemeClr val="accent1"/>
              </a:buClr>
              <a:buFontTx/>
              <a:buNone/>
              <a:defRPr sz="18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400050" algn="just">
              <a:lnSpc>
                <a:spcPct val="110000"/>
              </a:lnSpc>
            </a:pPr>
            <a:endParaRPr lang="en-US" sz="1600" dirty="0"/>
          </a:p>
        </p:txBody>
      </p:sp>
      <p:sp>
        <p:nvSpPr>
          <p:cNvPr id="16" name="TextBox 15"/>
          <p:cNvSpPr txBox="1"/>
          <p:nvPr/>
        </p:nvSpPr>
        <p:spPr>
          <a:xfrm>
            <a:off x="198591" y="3741855"/>
            <a:ext cx="6267077" cy="2215991"/>
          </a:xfrm>
          <a:prstGeom prst="rect">
            <a:avLst/>
          </a:prstGeom>
          <a:noFill/>
        </p:spPr>
        <p:txBody>
          <a:bodyPr wrap="square" rtlCol="0">
            <a:spAutoFit/>
          </a:bodyPr>
          <a:lstStyle/>
          <a:p>
            <a:endParaRPr lang="en-US" b="1" dirty="0">
              <a:solidFill>
                <a:srgbClr val="002060"/>
              </a:solidFill>
              <a:latin typeface="Helvetica "/>
            </a:endParaRPr>
          </a:p>
          <a:p>
            <a:r>
              <a:rPr lang="zh-CN" altLang="en-US" b="1" dirty="0" smtClean="0">
                <a:solidFill>
                  <a:srgbClr val="002060"/>
                </a:solidFill>
                <a:latin typeface="Helvetica "/>
              </a:rPr>
              <a:t>机构组织每周平均遭到</a:t>
            </a:r>
            <a:r>
              <a:rPr lang="en-US" altLang="zh-CN" b="1" dirty="0" smtClean="0">
                <a:solidFill>
                  <a:srgbClr val="002060"/>
                </a:solidFill>
                <a:latin typeface="Helvetica "/>
              </a:rPr>
              <a:t>1.7</a:t>
            </a:r>
            <a:r>
              <a:rPr lang="zh-CN" altLang="en-US" b="1" dirty="0" smtClean="0">
                <a:solidFill>
                  <a:srgbClr val="002060"/>
                </a:solidFill>
                <a:latin typeface="Helvetica "/>
              </a:rPr>
              <a:t>次成功的攻击</a:t>
            </a:r>
            <a:endParaRPr lang="en-US" b="1" dirty="0">
              <a:solidFill>
                <a:srgbClr val="002060"/>
              </a:solidFill>
              <a:latin typeface="Helvetica "/>
            </a:endParaRPr>
          </a:p>
          <a:p>
            <a:pPr marL="285750" indent="-285750">
              <a:buFont typeface="Arial" panose="020B0604020202020204" pitchFamily="34" charset="0"/>
              <a:buChar char="•"/>
            </a:pPr>
            <a:endParaRPr lang="en-US" dirty="0">
              <a:solidFill>
                <a:srgbClr val="002060"/>
              </a:solidFill>
              <a:latin typeface="Helvetica "/>
            </a:endParaRPr>
          </a:p>
          <a:p>
            <a:pPr marL="285750" indent="-285750">
              <a:buFont typeface="Arial" panose="020B0604020202020204" pitchFamily="34" charset="0"/>
              <a:buChar char="•"/>
            </a:pPr>
            <a:r>
              <a:rPr lang="en-US" dirty="0" smtClean="0">
                <a:solidFill>
                  <a:srgbClr val="002060"/>
                </a:solidFill>
                <a:latin typeface="Helvetica "/>
              </a:rPr>
              <a:t>1.27 </a:t>
            </a:r>
            <a:r>
              <a:rPr lang="zh-CN" altLang="en-US" dirty="0" smtClean="0">
                <a:solidFill>
                  <a:srgbClr val="002060"/>
                </a:solidFill>
                <a:latin typeface="Helvetica "/>
              </a:rPr>
              <a:t>千万美元</a:t>
            </a:r>
            <a:r>
              <a:rPr lang="en-US" dirty="0" smtClean="0">
                <a:solidFill>
                  <a:srgbClr val="002060"/>
                </a:solidFill>
                <a:latin typeface="Helvetica "/>
              </a:rPr>
              <a:t>--  </a:t>
            </a:r>
            <a:r>
              <a:rPr lang="zh-CN" altLang="en-US" dirty="0">
                <a:solidFill>
                  <a:srgbClr val="002060"/>
                </a:solidFill>
                <a:latin typeface="Helvetica "/>
              </a:rPr>
              <a:t>每家公司平均每年的费用</a:t>
            </a:r>
            <a:r>
              <a:rPr lang="en-US" dirty="0" smtClean="0">
                <a:solidFill>
                  <a:srgbClr val="002060"/>
                </a:solidFill>
                <a:latin typeface="Helvetica "/>
              </a:rPr>
              <a:t> </a:t>
            </a:r>
            <a:endParaRPr lang="en-US" dirty="0">
              <a:solidFill>
                <a:srgbClr val="002060"/>
              </a:solidFill>
              <a:latin typeface="Helvetica "/>
            </a:endParaRPr>
          </a:p>
          <a:p>
            <a:pPr marL="285750" indent="-285750">
              <a:buFont typeface="Arial" panose="020B0604020202020204" pitchFamily="34" charset="0"/>
              <a:buChar char="•"/>
            </a:pPr>
            <a:r>
              <a:rPr lang="en-US" dirty="0" smtClean="0">
                <a:solidFill>
                  <a:srgbClr val="002060"/>
                </a:solidFill>
                <a:latin typeface="Helvetica "/>
              </a:rPr>
              <a:t>1.37</a:t>
            </a:r>
            <a:r>
              <a:rPr lang="zh-CN" altLang="en-US" dirty="0" smtClean="0">
                <a:solidFill>
                  <a:srgbClr val="002060"/>
                </a:solidFill>
                <a:latin typeface="Helvetica "/>
              </a:rPr>
              <a:t>千万美元</a:t>
            </a:r>
            <a:r>
              <a:rPr lang="en-US" dirty="0" smtClean="0">
                <a:solidFill>
                  <a:srgbClr val="002060"/>
                </a:solidFill>
                <a:latin typeface="Helvetica "/>
              </a:rPr>
              <a:t>– </a:t>
            </a:r>
            <a:r>
              <a:rPr lang="zh-CN" altLang="en-US" dirty="0">
                <a:solidFill>
                  <a:srgbClr val="002060"/>
                </a:solidFill>
                <a:latin typeface="Helvetica "/>
              </a:rPr>
              <a:t>能源和公用事</a:t>
            </a:r>
            <a:r>
              <a:rPr lang="zh-CN" altLang="en-US" dirty="0" smtClean="0">
                <a:solidFill>
                  <a:srgbClr val="002060"/>
                </a:solidFill>
                <a:latin typeface="Helvetica "/>
              </a:rPr>
              <a:t>业</a:t>
            </a:r>
            <a:endParaRPr lang="en-US" altLang="zh-CN" dirty="0" smtClean="0">
              <a:solidFill>
                <a:srgbClr val="002060"/>
              </a:solidFill>
              <a:latin typeface="Helvetica "/>
            </a:endParaRPr>
          </a:p>
          <a:p>
            <a:pPr marL="285750" indent="-285750">
              <a:buFont typeface="Arial" panose="020B0604020202020204" pitchFamily="34" charset="0"/>
              <a:buChar char="•"/>
            </a:pPr>
            <a:r>
              <a:rPr lang="en-US" dirty="0" smtClean="0">
                <a:solidFill>
                  <a:srgbClr val="002060"/>
                </a:solidFill>
                <a:latin typeface="Helvetica "/>
              </a:rPr>
              <a:t>1.3 M</a:t>
            </a:r>
            <a:r>
              <a:rPr lang="zh-CN" altLang="en-US" dirty="0" smtClean="0">
                <a:solidFill>
                  <a:srgbClr val="002060"/>
                </a:solidFill>
                <a:latin typeface="Helvetica "/>
              </a:rPr>
              <a:t>千万美元</a:t>
            </a:r>
            <a:r>
              <a:rPr lang="en-US" dirty="0" smtClean="0">
                <a:solidFill>
                  <a:srgbClr val="002060"/>
                </a:solidFill>
                <a:latin typeface="Helvetica "/>
              </a:rPr>
              <a:t>– </a:t>
            </a:r>
            <a:r>
              <a:rPr lang="zh-CN" altLang="en-US" dirty="0">
                <a:solidFill>
                  <a:srgbClr val="002060"/>
                </a:solidFill>
                <a:latin typeface="Helvetica "/>
              </a:rPr>
              <a:t>金融服务</a:t>
            </a:r>
            <a:r>
              <a:rPr lang="en-US" dirty="0" smtClean="0">
                <a:solidFill>
                  <a:srgbClr val="002060"/>
                </a:solidFill>
                <a:latin typeface="Helvetica "/>
              </a:rPr>
              <a:t> </a:t>
            </a:r>
            <a:endParaRPr lang="en-US" dirty="0">
              <a:solidFill>
                <a:srgbClr val="002060"/>
              </a:solidFill>
              <a:latin typeface="Helvetica "/>
            </a:endParaRPr>
          </a:p>
          <a:p>
            <a:pPr marL="285750" indent="-285750">
              <a:buFont typeface="Arial" panose="020B0604020202020204" pitchFamily="34" charset="0"/>
              <a:buChar char="•"/>
            </a:pPr>
            <a:endParaRPr lang="en-US" dirty="0">
              <a:solidFill>
                <a:srgbClr val="002060"/>
              </a:solidFill>
              <a:latin typeface="Helvetica "/>
            </a:endParaRPr>
          </a:p>
          <a:p>
            <a:r>
              <a:rPr lang="zh-CN" altLang="en-US" sz="1200" dirty="0">
                <a:solidFill>
                  <a:srgbClr val="002060"/>
                </a:solidFill>
                <a:latin typeface="Helvetica "/>
              </a:rPr>
              <a:t>资料来源：</a:t>
            </a:r>
            <a:r>
              <a:rPr lang="en-US" altLang="zh-CN" sz="1200" dirty="0">
                <a:solidFill>
                  <a:srgbClr val="002060"/>
                </a:solidFill>
                <a:latin typeface="Helvetica "/>
              </a:rPr>
              <a:t>2014</a:t>
            </a:r>
            <a:r>
              <a:rPr lang="zh-CN" altLang="en-US" sz="1200" dirty="0">
                <a:solidFill>
                  <a:srgbClr val="002060"/>
                </a:solidFill>
                <a:latin typeface="Helvetica "/>
              </a:rPr>
              <a:t>年</a:t>
            </a:r>
            <a:r>
              <a:rPr lang="en-US" sz="1200" dirty="0" err="1">
                <a:solidFill>
                  <a:srgbClr val="002060"/>
                </a:solidFill>
                <a:latin typeface="Helvetica "/>
              </a:rPr>
              <a:t>Ponemon</a:t>
            </a:r>
            <a:r>
              <a:rPr lang="en-US" sz="1200" dirty="0">
                <a:solidFill>
                  <a:srgbClr val="002060"/>
                </a:solidFill>
                <a:latin typeface="Helvetica "/>
              </a:rPr>
              <a:t> Institute</a:t>
            </a:r>
            <a:r>
              <a:rPr lang="zh-CN" altLang="en-US" sz="1200" dirty="0">
                <a:solidFill>
                  <a:srgbClr val="002060"/>
                </a:solidFill>
                <a:latin typeface="Helvetica "/>
              </a:rPr>
              <a:t>的调查</a:t>
            </a:r>
            <a:endParaRPr lang="en-US" dirty="0">
              <a:latin typeface="Helvetica "/>
            </a:endParaRPr>
          </a:p>
        </p:txBody>
      </p:sp>
      <p:pic>
        <p:nvPicPr>
          <p:cNvPr id="22" name="Picture 21"/>
          <p:cNvPicPr>
            <a:picLocks noChangeAspect="1"/>
          </p:cNvPicPr>
          <p:nvPr/>
        </p:nvPicPr>
        <p:blipFill>
          <a:blip r:embed="rId14">
            <a:extLst>
              <a:ext uri="{28A0092B-C50C-407E-A947-70E740481C1C}">
                <a14:useLocalDpi xmlns="" xmlns:a14="http://schemas.microsoft.com/office/drawing/2010/main" val="0"/>
              </a:ext>
            </a:extLst>
          </a:blip>
          <a:stretch>
            <a:fillRect/>
          </a:stretch>
        </p:blipFill>
        <p:spPr>
          <a:xfrm>
            <a:off x="7051912" y="4336131"/>
            <a:ext cx="4847650" cy="2401030"/>
          </a:xfrm>
          <a:prstGeom prst="rect">
            <a:avLst/>
          </a:prstGeom>
        </p:spPr>
      </p:pic>
      <p:sp>
        <p:nvSpPr>
          <p:cNvPr id="24" name="TextBox 23"/>
          <p:cNvSpPr txBox="1"/>
          <p:nvPr/>
        </p:nvSpPr>
        <p:spPr>
          <a:xfrm>
            <a:off x="7051912" y="3866304"/>
            <a:ext cx="5272590" cy="461665"/>
          </a:xfrm>
          <a:prstGeom prst="rect">
            <a:avLst/>
          </a:prstGeom>
          <a:noFill/>
        </p:spPr>
        <p:txBody>
          <a:bodyPr wrap="square" rtlCol="0">
            <a:spAutoFit/>
          </a:bodyPr>
          <a:lstStyle/>
          <a:p>
            <a:r>
              <a:rPr lang="zh-CN" altLang="en-US" sz="2400" b="1" dirty="0" smtClean="0">
                <a:solidFill>
                  <a:srgbClr val="002060"/>
                </a:solidFill>
                <a:latin typeface="Helvetica "/>
              </a:rPr>
              <a:t>他们有何共同之处</a:t>
            </a:r>
            <a:r>
              <a:rPr lang="en-US" sz="2400" b="1" dirty="0" smtClean="0">
                <a:solidFill>
                  <a:srgbClr val="002060"/>
                </a:solidFill>
                <a:latin typeface="Helvetica "/>
              </a:rPr>
              <a:t>?</a:t>
            </a:r>
            <a:endParaRPr lang="en-US" sz="2400" b="1" dirty="0">
              <a:solidFill>
                <a:srgbClr val="002060"/>
              </a:solidFill>
              <a:latin typeface="Helvetica "/>
            </a:endParaRPr>
          </a:p>
        </p:txBody>
      </p:sp>
      <p:sp>
        <p:nvSpPr>
          <p:cNvPr id="25" name="Title 1"/>
          <p:cNvSpPr txBox="1">
            <a:spLocks/>
          </p:cNvSpPr>
          <p:nvPr/>
        </p:nvSpPr>
        <p:spPr>
          <a:xfrm>
            <a:off x="0" y="288048"/>
            <a:ext cx="121920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b="0" i="0" kern="1200">
                <a:solidFill>
                  <a:schemeClr val="bg2">
                    <a:lumMod val="40000"/>
                    <a:lumOff val="60000"/>
                  </a:schemeClr>
                </a:solidFill>
                <a:latin typeface="Helvetica Light"/>
                <a:ea typeface="+mj-ea"/>
                <a:cs typeface="Helvetica Light"/>
              </a:defRPr>
            </a:lvl1pPr>
          </a:lstStyle>
          <a:p>
            <a:pPr algn="ctr"/>
            <a:r>
              <a:rPr lang="zh-CN" altLang="en-US" b="1" u="sng" dirty="0" smtClean="0">
                <a:solidFill>
                  <a:schemeClr val="bg1"/>
                </a:solidFill>
              </a:rPr>
              <a:t>市场压力</a:t>
            </a:r>
            <a:endParaRPr lang="en-US" b="1" u="sng" dirty="0" smtClean="0">
              <a:solidFill>
                <a:schemeClr val="bg1"/>
              </a:solidFill>
            </a:endParaRPr>
          </a:p>
          <a:p>
            <a:pPr algn="ctr"/>
            <a:r>
              <a:rPr lang="zh-CN" altLang="en-US" sz="2800" b="1" u="sng" dirty="0" smtClean="0">
                <a:solidFill>
                  <a:schemeClr val="bg1"/>
                </a:solidFill>
              </a:rPr>
              <a:t>不断升级的犯罪</a:t>
            </a:r>
            <a:r>
              <a:rPr lang="en-US" altLang="zh-CN" sz="2800" b="1" u="sng" dirty="0" smtClean="0">
                <a:solidFill>
                  <a:schemeClr val="bg1"/>
                </a:solidFill>
              </a:rPr>
              <a:t>&amp;</a:t>
            </a:r>
            <a:r>
              <a:rPr lang="zh-CN" altLang="en-US" sz="2800" b="1" u="sng" dirty="0" smtClean="0">
                <a:solidFill>
                  <a:schemeClr val="bg1"/>
                </a:solidFill>
              </a:rPr>
              <a:t>政府支持的网络攻击</a:t>
            </a:r>
            <a:endParaRPr lang="en-US" sz="2800" b="1" u="sng" dirty="0">
              <a:solidFill>
                <a:schemeClr val="bg1"/>
              </a:solidFill>
            </a:endParaRPr>
          </a:p>
        </p:txBody>
      </p:sp>
      <p:sp>
        <p:nvSpPr>
          <p:cNvPr id="2" name="Rectangle 1"/>
          <p:cNvSpPr/>
          <p:nvPr/>
        </p:nvSpPr>
        <p:spPr>
          <a:xfrm>
            <a:off x="1566468" y="3509698"/>
            <a:ext cx="4788490" cy="369332"/>
          </a:xfrm>
          <a:prstGeom prst="rect">
            <a:avLst/>
          </a:prstGeom>
        </p:spPr>
        <p:txBody>
          <a:bodyPr wrap="none">
            <a:spAutoFit/>
          </a:bodyPr>
          <a:lstStyle/>
          <a:p>
            <a:r>
              <a:rPr lang="zh-CN" altLang="en-US" dirty="0" smtClean="0"/>
              <a:t>网络安全公司</a:t>
            </a:r>
            <a:r>
              <a:rPr lang="en-US" dirty="0" smtClean="0"/>
              <a:t>Kaspersky</a:t>
            </a:r>
            <a:r>
              <a:rPr lang="zh-CN" altLang="en-US" dirty="0" smtClean="0"/>
              <a:t>实验室遭到黑客攻击</a:t>
            </a:r>
            <a:r>
              <a:rPr lang="en-US" dirty="0" smtClean="0"/>
              <a:t>!</a:t>
            </a:r>
            <a:endParaRPr lang="en-US" dirty="0"/>
          </a:p>
        </p:txBody>
      </p:sp>
      <p:pic>
        <p:nvPicPr>
          <p:cNvPr id="4" name="Picture 3"/>
          <p:cNvPicPr>
            <a:picLocks noChangeAspect="1"/>
          </p:cNvPicPr>
          <p:nvPr/>
        </p:nvPicPr>
        <p:blipFill>
          <a:blip r:embed="rId15"/>
          <a:stretch>
            <a:fillRect/>
          </a:stretch>
        </p:blipFill>
        <p:spPr>
          <a:xfrm>
            <a:off x="10233474" y="2313864"/>
            <a:ext cx="1651678" cy="728107"/>
          </a:xfrm>
          <a:prstGeom prst="rect">
            <a:avLst/>
          </a:prstGeom>
        </p:spPr>
      </p:pic>
      <p:pic>
        <p:nvPicPr>
          <p:cNvPr id="8" name="Picture 7"/>
          <p:cNvPicPr>
            <a:picLocks noChangeAspect="1"/>
          </p:cNvPicPr>
          <p:nvPr/>
        </p:nvPicPr>
        <p:blipFill>
          <a:blip r:embed="rId16"/>
          <a:stretch>
            <a:fillRect/>
          </a:stretch>
        </p:blipFill>
        <p:spPr>
          <a:xfrm>
            <a:off x="7897573" y="2609693"/>
            <a:ext cx="1077203" cy="716829"/>
          </a:xfrm>
          <a:prstGeom prst="rect">
            <a:avLst/>
          </a:prstGeom>
        </p:spPr>
      </p:pic>
      <p:pic>
        <p:nvPicPr>
          <p:cNvPr id="20" name="Picture 19"/>
          <p:cNvPicPr>
            <a:picLocks noChangeAspect="1"/>
          </p:cNvPicPr>
          <p:nvPr/>
        </p:nvPicPr>
        <p:blipFill>
          <a:blip r:embed="rId17"/>
          <a:stretch>
            <a:fillRect/>
          </a:stretch>
        </p:blipFill>
        <p:spPr>
          <a:xfrm>
            <a:off x="8959842" y="2276759"/>
            <a:ext cx="1105578" cy="877443"/>
          </a:xfrm>
          <a:prstGeom prst="rect">
            <a:avLst/>
          </a:prstGeom>
        </p:spPr>
      </p:pic>
      <p:pic>
        <p:nvPicPr>
          <p:cNvPr id="26" name="Picture 25"/>
          <p:cNvPicPr>
            <a:picLocks noChangeAspect="1"/>
          </p:cNvPicPr>
          <p:nvPr/>
        </p:nvPicPr>
        <p:blipFill>
          <a:blip r:embed="rId18"/>
          <a:stretch>
            <a:fillRect/>
          </a:stretch>
        </p:blipFill>
        <p:spPr>
          <a:xfrm>
            <a:off x="8104926" y="2227169"/>
            <a:ext cx="519867" cy="519867"/>
          </a:xfrm>
          <a:prstGeom prst="rect">
            <a:avLst/>
          </a:prstGeom>
        </p:spPr>
      </p:pic>
    </p:spTree>
    <p:extLst>
      <p:ext uri="{BB962C8B-B14F-4D97-AF65-F5344CB8AC3E}">
        <p14:creationId xmlns="" xmlns:p14="http://schemas.microsoft.com/office/powerpoint/2010/main" val="39460356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3331" y="1523610"/>
            <a:ext cx="6019800" cy="1200329"/>
          </a:xfrm>
          <a:prstGeom prst="rect">
            <a:avLst/>
          </a:prstGeom>
        </p:spPr>
        <p:txBody>
          <a:bodyPr wrap="square">
            <a:spAutoFit/>
          </a:bodyPr>
          <a:lstStyle/>
          <a:p>
            <a:r>
              <a:rPr lang="en-US" b="1" u="sng" dirty="0" err="1" smtClean="0">
                <a:solidFill>
                  <a:srgbClr val="002060"/>
                </a:solidFill>
                <a:latin typeface="Helvetica "/>
              </a:rPr>
              <a:t>Sh</a:t>
            </a:r>
            <a:r>
              <a:rPr lang="en-US" b="1" dirty="0" err="1" smtClean="0">
                <a:solidFill>
                  <a:srgbClr val="002060"/>
                </a:solidFill>
                <a:latin typeface="Helvetica "/>
              </a:rPr>
              <a:t>odan</a:t>
            </a:r>
            <a:r>
              <a:rPr lang="en-US" b="1" dirty="0" smtClean="0">
                <a:solidFill>
                  <a:srgbClr val="002060"/>
                </a:solidFill>
                <a:latin typeface="Helvetica "/>
              </a:rPr>
              <a:t> </a:t>
            </a:r>
            <a:r>
              <a:rPr lang="en-US" b="1" u="sng" dirty="0" smtClean="0">
                <a:solidFill>
                  <a:srgbClr val="002060"/>
                </a:solidFill>
                <a:latin typeface="Helvetica "/>
              </a:rPr>
              <a:t>In</a:t>
            </a:r>
            <a:r>
              <a:rPr lang="en-US" b="1" dirty="0" smtClean="0">
                <a:solidFill>
                  <a:srgbClr val="002060"/>
                </a:solidFill>
                <a:latin typeface="Helvetica "/>
              </a:rPr>
              <a:t>telligence </a:t>
            </a:r>
            <a:r>
              <a:rPr lang="en-US" b="1" u="sng" dirty="0" smtClean="0">
                <a:solidFill>
                  <a:srgbClr val="002060"/>
                </a:solidFill>
                <a:latin typeface="Helvetica "/>
              </a:rPr>
              <a:t>E</a:t>
            </a:r>
            <a:r>
              <a:rPr lang="en-US" b="1" dirty="0" smtClean="0">
                <a:solidFill>
                  <a:srgbClr val="002060"/>
                </a:solidFill>
                <a:latin typeface="Helvetica "/>
              </a:rPr>
              <a:t>xtraction = SHINE</a:t>
            </a:r>
            <a:endParaRPr lang="en-US" b="1" dirty="0">
              <a:solidFill>
                <a:srgbClr val="002060"/>
              </a:solidFill>
              <a:latin typeface="Helvetica "/>
            </a:endParaRPr>
          </a:p>
          <a:p>
            <a:endParaRPr lang="en-US" dirty="0">
              <a:solidFill>
                <a:srgbClr val="002060"/>
              </a:solidFill>
              <a:latin typeface="Helvetica "/>
            </a:endParaRPr>
          </a:p>
          <a:p>
            <a:pPr marL="171450" indent="-171450">
              <a:buFont typeface="Arial"/>
              <a:buChar char="•"/>
            </a:pPr>
            <a:r>
              <a:rPr lang="zh-CN" altLang="en-US" dirty="0" smtClean="0">
                <a:solidFill>
                  <a:srgbClr val="002060"/>
                </a:solidFill>
                <a:latin typeface="Helvetica "/>
              </a:rPr>
              <a:t>对在互联网</a:t>
            </a:r>
            <a:r>
              <a:rPr lang="en-US" altLang="zh-CN" dirty="0" smtClean="0">
                <a:solidFill>
                  <a:srgbClr val="002060"/>
                </a:solidFill>
                <a:latin typeface="Helvetica "/>
              </a:rPr>
              <a:t>I</a:t>
            </a:r>
            <a:r>
              <a:rPr lang="en-US" dirty="0" smtClean="0">
                <a:solidFill>
                  <a:srgbClr val="002060"/>
                </a:solidFill>
                <a:latin typeface="Helvetica "/>
              </a:rPr>
              <a:t>CS </a:t>
            </a:r>
            <a:r>
              <a:rPr lang="zh-CN" altLang="en-US" dirty="0" smtClean="0">
                <a:solidFill>
                  <a:srgbClr val="002060"/>
                </a:solidFill>
                <a:latin typeface="Helvetica "/>
              </a:rPr>
              <a:t>设备上使用</a:t>
            </a:r>
            <a:r>
              <a:rPr lang="en-US" dirty="0" err="1" smtClean="0">
                <a:solidFill>
                  <a:srgbClr val="002060"/>
                </a:solidFill>
                <a:latin typeface="Helvetica "/>
              </a:rPr>
              <a:t>Shodan</a:t>
            </a:r>
            <a:r>
              <a:rPr lang="zh-CN" altLang="en-US" dirty="0" smtClean="0">
                <a:solidFill>
                  <a:srgbClr val="002060"/>
                </a:solidFill>
                <a:latin typeface="Helvetica "/>
              </a:rPr>
              <a:t>进行研究</a:t>
            </a:r>
            <a:endParaRPr lang="en-US" dirty="0" smtClean="0">
              <a:solidFill>
                <a:srgbClr val="002060"/>
              </a:solidFill>
              <a:latin typeface="Helvetica "/>
            </a:endParaRPr>
          </a:p>
          <a:p>
            <a:pPr marL="171450" indent="-171450">
              <a:buFont typeface="Arial"/>
              <a:buChar char="•"/>
            </a:pPr>
            <a:r>
              <a:rPr lang="zh-CN" altLang="en-US" dirty="0">
                <a:solidFill>
                  <a:srgbClr val="002060"/>
                </a:solidFill>
                <a:latin typeface="Helvetica "/>
              </a:rPr>
              <a:t>专注于工业控制系统</a:t>
            </a:r>
            <a:endParaRPr lang="en-US" dirty="0" smtClean="0">
              <a:solidFill>
                <a:srgbClr val="002060"/>
              </a:solidFill>
              <a:latin typeface="Helvetica "/>
            </a:endParaRPr>
          </a:p>
        </p:txBody>
      </p:sp>
      <p:sp>
        <p:nvSpPr>
          <p:cNvPr id="6" name="Rectangle 5"/>
          <p:cNvSpPr/>
          <p:nvPr/>
        </p:nvSpPr>
        <p:spPr>
          <a:xfrm>
            <a:off x="533400" y="4107326"/>
            <a:ext cx="4879786" cy="2092881"/>
          </a:xfrm>
          <a:prstGeom prst="rect">
            <a:avLst/>
          </a:prstGeom>
        </p:spPr>
        <p:txBody>
          <a:bodyPr wrap="square">
            <a:spAutoFit/>
          </a:bodyPr>
          <a:lstStyle/>
          <a:p>
            <a:r>
              <a:rPr lang="en-US" b="1" dirty="0" smtClean="0">
                <a:solidFill>
                  <a:srgbClr val="002060"/>
                </a:solidFill>
                <a:latin typeface="Helvetica "/>
              </a:rPr>
              <a:t>RUGGEDTRAX</a:t>
            </a:r>
            <a:r>
              <a:rPr lang="zh-CN" altLang="en-US" b="1" dirty="0" smtClean="0">
                <a:solidFill>
                  <a:srgbClr val="002060"/>
                </a:solidFill>
                <a:latin typeface="Helvetica "/>
              </a:rPr>
              <a:t>项目：</a:t>
            </a:r>
            <a:endParaRPr lang="en-US" b="1" dirty="0">
              <a:solidFill>
                <a:srgbClr val="002060"/>
              </a:solidFill>
              <a:latin typeface="Helvetica "/>
            </a:endParaRPr>
          </a:p>
          <a:p>
            <a:endParaRPr lang="en-US" dirty="0">
              <a:solidFill>
                <a:srgbClr val="002060"/>
              </a:solidFill>
              <a:latin typeface="Helvetica "/>
            </a:endParaRPr>
          </a:p>
          <a:p>
            <a:pPr marL="171450" indent="-171450">
              <a:buFont typeface="Arial"/>
              <a:buChar char="•"/>
            </a:pPr>
            <a:r>
              <a:rPr lang="zh-CN" altLang="en-US" dirty="0" smtClean="0">
                <a:solidFill>
                  <a:srgbClr val="002060"/>
                </a:solidFill>
                <a:latin typeface="Helvetica "/>
              </a:rPr>
              <a:t>来源于公共系统的</a:t>
            </a:r>
            <a:r>
              <a:rPr lang="en-US" dirty="0" smtClean="0">
                <a:solidFill>
                  <a:srgbClr val="002060"/>
                </a:solidFill>
                <a:latin typeface="Helvetica "/>
              </a:rPr>
              <a:t>ICS</a:t>
            </a:r>
            <a:r>
              <a:rPr lang="zh-CN" altLang="en-US" dirty="0" smtClean="0">
                <a:solidFill>
                  <a:srgbClr val="002060"/>
                </a:solidFill>
                <a:latin typeface="Helvetica "/>
              </a:rPr>
              <a:t>设备</a:t>
            </a:r>
            <a:endParaRPr lang="en-US" dirty="0" smtClean="0">
              <a:solidFill>
                <a:srgbClr val="002060"/>
              </a:solidFill>
              <a:latin typeface="Helvetica "/>
            </a:endParaRPr>
          </a:p>
          <a:p>
            <a:pPr marL="171450" indent="-171450">
              <a:buFont typeface="Arial"/>
              <a:buChar char="•"/>
            </a:pPr>
            <a:r>
              <a:rPr lang="zh-CN" altLang="en-US" dirty="0" smtClean="0">
                <a:solidFill>
                  <a:srgbClr val="002060"/>
                </a:solidFill>
                <a:latin typeface="Helvetica "/>
              </a:rPr>
              <a:t>根据控制关键基础设施的真实网络资产进行部署</a:t>
            </a:r>
            <a:endParaRPr lang="en-US" altLang="zh-CN" dirty="0" smtClean="0">
              <a:solidFill>
                <a:srgbClr val="002060"/>
              </a:solidFill>
              <a:latin typeface="Helvetica "/>
            </a:endParaRPr>
          </a:p>
          <a:p>
            <a:pPr marL="171450" indent="-171450">
              <a:buFont typeface="Arial"/>
              <a:buChar char="•"/>
            </a:pPr>
            <a:r>
              <a:rPr lang="zh-CN" altLang="en-US" dirty="0">
                <a:solidFill>
                  <a:srgbClr val="002060"/>
                </a:solidFill>
                <a:latin typeface="Helvetica "/>
              </a:rPr>
              <a:t>将其暴露于</a:t>
            </a:r>
            <a:r>
              <a:rPr lang="zh-CN" altLang="en-US" dirty="0" smtClean="0">
                <a:solidFill>
                  <a:srgbClr val="002060"/>
                </a:solidFill>
                <a:latin typeface="Helvetica "/>
              </a:rPr>
              <a:t>互联网</a:t>
            </a:r>
            <a:endParaRPr lang="en-US" dirty="0" smtClean="0">
              <a:solidFill>
                <a:srgbClr val="002060"/>
              </a:solidFill>
              <a:latin typeface="Helvetica "/>
            </a:endParaRPr>
          </a:p>
          <a:p>
            <a:pPr marL="171450" indent="-171450">
              <a:buFont typeface="Arial"/>
              <a:buChar char="•"/>
            </a:pPr>
            <a:endParaRPr lang="en-US" sz="1100" dirty="0" smtClean="0">
              <a:solidFill>
                <a:srgbClr val="002060"/>
              </a:solidFill>
              <a:latin typeface="Helvetica "/>
            </a:endParaRPr>
          </a:p>
          <a:p>
            <a:pPr marL="171450" indent="-171450">
              <a:buFont typeface="Arial"/>
              <a:buChar char="•"/>
            </a:pPr>
            <a:endParaRPr lang="en-US" sz="1100" dirty="0">
              <a:solidFill>
                <a:srgbClr val="002060"/>
              </a:solidFill>
              <a:latin typeface="Helvetica "/>
            </a:endParaRPr>
          </a:p>
        </p:txBody>
      </p:sp>
      <p:sp>
        <p:nvSpPr>
          <p:cNvPr id="8" name="Rectangle 7"/>
          <p:cNvSpPr/>
          <p:nvPr/>
        </p:nvSpPr>
        <p:spPr>
          <a:xfrm>
            <a:off x="7758053" y="4014990"/>
            <a:ext cx="4879786" cy="2646878"/>
          </a:xfrm>
          <a:prstGeom prst="rect">
            <a:avLst/>
          </a:prstGeom>
        </p:spPr>
        <p:txBody>
          <a:bodyPr wrap="square">
            <a:spAutoFit/>
          </a:bodyPr>
          <a:lstStyle/>
          <a:p>
            <a:r>
              <a:rPr lang="zh-CN" altLang="en-US" b="1" dirty="0" smtClean="0">
                <a:solidFill>
                  <a:srgbClr val="002060"/>
                </a:solidFill>
                <a:latin typeface="Helvetica "/>
              </a:rPr>
              <a:t>结果：</a:t>
            </a:r>
            <a:endParaRPr lang="en-US" b="1" dirty="0">
              <a:solidFill>
                <a:srgbClr val="002060"/>
              </a:solidFill>
              <a:latin typeface="Helvetica "/>
            </a:endParaRPr>
          </a:p>
          <a:p>
            <a:endParaRPr lang="en-US" dirty="0">
              <a:solidFill>
                <a:srgbClr val="002060"/>
              </a:solidFill>
              <a:latin typeface="Helvetica "/>
            </a:endParaRPr>
          </a:p>
          <a:p>
            <a:pPr marL="171450" indent="-171450">
              <a:buFont typeface="Arial"/>
              <a:buChar char="•"/>
            </a:pPr>
            <a:r>
              <a:rPr lang="en-US" altLang="zh-CN" dirty="0" smtClean="0">
                <a:solidFill>
                  <a:srgbClr val="002060"/>
                </a:solidFill>
                <a:latin typeface="Helvetica "/>
              </a:rPr>
              <a:t>2</a:t>
            </a:r>
            <a:r>
              <a:rPr lang="zh-CN" altLang="en-US" dirty="0" smtClean="0">
                <a:solidFill>
                  <a:srgbClr val="002060"/>
                </a:solidFill>
                <a:latin typeface="Helvetica "/>
              </a:rPr>
              <a:t>小时内遭到第一次攻击</a:t>
            </a:r>
            <a:endParaRPr lang="en-US" dirty="0" smtClean="0">
              <a:solidFill>
                <a:srgbClr val="002060"/>
              </a:solidFill>
              <a:latin typeface="Helvetica "/>
            </a:endParaRPr>
          </a:p>
          <a:p>
            <a:pPr marL="171450" indent="-171450">
              <a:buFont typeface="Arial"/>
              <a:buChar char="•"/>
            </a:pPr>
            <a:r>
              <a:rPr lang="en-US" dirty="0" err="1" smtClean="0">
                <a:solidFill>
                  <a:srgbClr val="002060"/>
                </a:solidFill>
                <a:latin typeface="Helvetica "/>
              </a:rPr>
              <a:t>Shodan</a:t>
            </a:r>
            <a:r>
              <a:rPr lang="zh-CN" altLang="en-US" dirty="0" smtClean="0">
                <a:solidFill>
                  <a:srgbClr val="002060"/>
                </a:solidFill>
                <a:latin typeface="Helvetica "/>
              </a:rPr>
              <a:t>两天后发现攻击</a:t>
            </a:r>
            <a:endParaRPr lang="en-US" dirty="0" smtClean="0">
              <a:solidFill>
                <a:srgbClr val="002060"/>
              </a:solidFill>
              <a:latin typeface="Helvetica "/>
            </a:endParaRPr>
          </a:p>
          <a:p>
            <a:pPr marL="171450" indent="-171450">
              <a:buFont typeface="Arial"/>
              <a:buChar char="•"/>
            </a:pPr>
            <a:r>
              <a:rPr lang="en-US" dirty="0" smtClean="0">
                <a:solidFill>
                  <a:srgbClr val="002060"/>
                </a:solidFill>
                <a:latin typeface="Helvetica "/>
              </a:rPr>
              <a:t>70</a:t>
            </a:r>
            <a:r>
              <a:rPr lang="zh-CN" altLang="en-US" dirty="0" smtClean="0">
                <a:solidFill>
                  <a:srgbClr val="002060"/>
                </a:solidFill>
                <a:latin typeface="Helvetica "/>
              </a:rPr>
              <a:t>天后：</a:t>
            </a:r>
            <a:endParaRPr lang="en-US" dirty="0" smtClean="0">
              <a:solidFill>
                <a:srgbClr val="002060"/>
              </a:solidFill>
              <a:latin typeface="Helvetica "/>
            </a:endParaRPr>
          </a:p>
          <a:p>
            <a:pPr marL="628650" lvl="1" indent="-171450">
              <a:buFont typeface="Arial"/>
              <a:buChar char="•"/>
            </a:pPr>
            <a:r>
              <a:rPr lang="en-US" dirty="0" smtClean="0">
                <a:solidFill>
                  <a:srgbClr val="002060"/>
                </a:solidFill>
                <a:latin typeface="Helvetica "/>
              </a:rPr>
              <a:t>140,430</a:t>
            </a:r>
            <a:r>
              <a:rPr lang="zh-CN" altLang="en-US" dirty="0">
                <a:solidFill>
                  <a:srgbClr val="002060"/>
                </a:solidFill>
                <a:latin typeface="Helvetica "/>
              </a:rPr>
              <a:t>次尝试</a:t>
            </a:r>
            <a:r>
              <a:rPr lang="zh-CN" altLang="en-US" dirty="0" smtClean="0">
                <a:solidFill>
                  <a:srgbClr val="002060"/>
                </a:solidFill>
                <a:latin typeface="Helvetica "/>
              </a:rPr>
              <a:t>访问</a:t>
            </a:r>
            <a:endParaRPr lang="en-US" dirty="0" smtClean="0">
              <a:solidFill>
                <a:srgbClr val="002060"/>
              </a:solidFill>
              <a:latin typeface="Helvetica "/>
            </a:endParaRPr>
          </a:p>
          <a:p>
            <a:pPr marL="628650" lvl="1" indent="-171450">
              <a:buFont typeface="Arial"/>
              <a:buChar char="•"/>
            </a:pPr>
            <a:r>
              <a:rPr lang="en-US" dirty="0" smtClean="0">
                <a:solidFill>
                  <a:srgbClr val="002060"/>
                </a:solidFill>
                <a:latin typeface="Helvetica "/>
              </a:rPr>
              <a:t>651 </a:t>
            </a:r>
            <a:r>
              <a:rPr lang="zh-CN" altLang="en-US" dirty="0" smtClean="0">
                <a:solidFill>
                  <a:srgbClr val="002060"/>
                </a:solidFill>
                <a:latin typeface="Helvetica "/>
              </a:rPr>
              <a:t>个不同的</a:t>
            </a:r>
            <a:r>
              <a:rPr lang="en-US" dirty="0" smtClean="0">
                <a:solidFill>
                  <a:srgbClr val="002060"/>
                </a:solidFill>
                <a:latin typeface="Helvetica "/>
              </a:rPr>
              <a:t> IP</a:t>
            </a:r>
            <a:r>
              <a:rPr lang="zh-CN" altLang="en-US" dirty="0" smtClean="0">
                <a:solidFill>
                  <a:srgbClr val="002060"/>
                </a:solidFill>
                <a:latin typeface="Helvetica "/>
              </a:rPr>
              <a:t>地址</a:t>
            </a:r>
            <a:endParaRPr lang="en-US" dirty="0" smtClean="0">
              <a:solidFill>
                <a:srgbClr val="002060"/>
              </a:solidFill>
              <a:latin typeface="Helvetica "/>
            </a:endParaRPr>
          </a:p>
          <a:p>
            <a:pPr marL="628650" lvl="1" indent="-171450">
              <a:buFont typeface="Arial"/>
              <a:buChar char="•"/>
            </a:pPr>
            <a:r>
              <a:rPr lang="en-US" dirty="0" smtClean="0">
                <a:solidFill>
                  <a:srgbClr val="002060"/>
                </a:solidFill>
                <a:latin typeface="Helvetica "/>
              </a:rPr>
              <a:t>90% </a:t>
            </a:r>
            <a:r>
              <a:rPr lang="zh-CN" altLang="en-US" dirty="0" smtClean="0">
                <a:solidFill>
                  <a:srgbClr val="002060"/>
                </a:solidFill>
                <a:latin typeface="Helvetica "/>
              </a:rPr>
              <a:t>来自中国</a:t>
            </a:r>
            <a:endParaRPr lang="en-US" dirty="0" smtClean="0">
              <a:solidFill>
                <a:srgbClr val="002060"/>
              </a:solidFill>
              <a:latin typeface="Helvetica "/>
            </a:endParaRPr>
          </a:p>
          <a:p>
            <a:pPr marL="171450" indent="-171450">
              <a:buFont typeface="Arial"/>
              <a:buChar char="•"/>
            </a:pPr>
            <a:endParaRPr lang="en-US" sz="1100" dirty="0" smtClean="0">
              <a:solidFill>
                <a:srgbClr val="002060"/>
              </a:solidFill>
              <a:latin typeface="Helvetica "/>
            </a:endParaRPr>
          </a:p>
          <a:p>
            <a:pPr marL="171450" indent="-171450">
              <a:buFont typeface="Arial"/>
              <a:buChar char="•"/>
            </a:pPr>
            <a:endParaRPr lang="en-US" sz="1100" dirty="0">
              <a:solidFill>
                <a:srgbClr val="002060"/>
              </a:solidFill>
              <a:latin typeface="Helvetica "/>
            </a:endParaRPr>
          </a:p>
        </p:txBody>
      </p:sp>
      <p:sp>
        <p:nvSpPr>
          <p:cNvPr id="9" name="Rectangle 8"/>
          <p:cNvSpPr/>
          <p:nvPr/>
        </p:nvSpPr>
        <p:spPr>
          <a:xfrm>
            <a:off x="180629" y="6396335"/>
            <a:ext cx="8213823" cy="461665"/>
          </a:xfrm>
          <a:prstGeom prst="rect">
            <a:avLst/>
          </a:prstGeom>
        </p:spPr>
        <p:txBody>
          <a:bodyPr wrap="square">
            <a:spAutoFit/>
          </a:bodyPr>
          <a:lstStyle/>
          <a:p>
            <a:pPr marL="171450" indent="-171450">
              <a:buFont typeface="Arial" panose="020B0604020202020204" pitchFamily="34" charset="0"/>
              <a:buChar char="•"/>
            </a:pPr>
            <a:r>
              <a:rPr lang="en-US" sz="1200" dirty="0" smtClean="0"/>
              <a:t>SHINE </a:t>
            </a:r>
            <a:r>
              <a:rPr lang="zh-CN" altLang="en-US" sz="1200" dirty="0"/>
              <a:t>调查报</a:t>
            </a:r>
            <a:r>
              <a:rPr lang="zh-CN" altLang="en-US" sz="1200" dirty="0" smtClean="0"/>
              <a:t>告：</a:t>
            </a:r>
            <a:r>
              <a:rPr lang="en-US" sz="1200" dirty="0" smtClean="0"/>
              <a:t>http</a:t>
            </a:r>
            <a:r>
              <a:rPr lang="en-US" sz="1200" dirty="0"/>
              <a:t>://01m.us/l/ltjify8p2a1r </a:t>
            </a:r>
            <a:endParaRPr lang="en-US" sz="1200" dirty="0" smtClean="0"/>
          </a:p>
          <a:p>
            <a:pPr marL="171450" indent="-171450">
              <a:buFont typeface="Arial" panose="020B0604020202020204" pitchFamily="34" charset="0"/>
              <a:buChar char="•"/>
            </a:pPr>
            <a:r>
              <a:rPr lang="en-US" sz="1200" dirty="0" smtClean="0"/>
              <a:t>RUGGEDTRAX </a:t>
            </a:r>
            <a:r>
              <a:rPr lang="zh-CN" altLang="en-US" sz="1200" dirty="0"/>
              <a:t>初步报</a:t>
            </a:r>
            <a:r>
              <a:rPr lang="zh-CN" altLang="en-US" sz="1200" dirty="0" smtClean="0"/>
              <a:t>告：</a:t>
            </a:r>
            <a:r>
              <a:rPr lang="en-US" sz="1200" dirty="0" smtClean="0"/>
              <a:t> </a:t>
            </a:r>
            <a:r>
              <a:rPr lang="en-US" sz="1200" dirty="0"/>
              <a:t>http://</a:t>
            </a:r>
            <a:r>
              <a:rPr lang="en-US" sz="1200" dirty="0" smtClean="0"/>
              <a:t>01m.us/l/gltlhotyw69j</a:t>
            </a:r>
            <a:endParaRPr lang="en-US" sz="1200" dirty="0"/>
          </a:p>
        </p:txBody>
      </p:sp>
      <p:sp>
        <p:nvSpPr>
          <p:cNvPr id="2" name="Right Arrow 1"/>
          <p:cNvSpPr/>
          <p:nvPr/>
        </p:nvSpPr>
        <p:spPr>
          <a:xfrm>
            <a:off x="5692575" y="4976159"/>
            <a:ext cx="1528465" cy="702519"/>
          </a:xfrm>
          <a:prstGeom prst="rightArrow">
            <a:avLst/>
          </a:prstGeom>
          <a:solidFill>
            <a:srgbClr val="002060"/>
          </a:solidFill>
          <a:ln>
            <a:solidFill>
              <a:schemeClr val="bg2">
                <a:lumMod val="40000"/>
                <a:lumOff val="6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Right Arrow 9"/>
          <p:cNvSpPr/>
          <p:nvPr/>
        </p:nvSpPr>
        <p:spPr>
          <a:xfrm rot="5400000">
            <a:off x="1893783" y="3223940"/>
            <a:ext cx="880435" cy="701665"/>
          </a:xfrm>
          <a:prstGeom prst="rightArrow">
            <a:avLst/>
          </a:prstGeom>
          <a:solidFill>
            <a:srgbClr val="002060"/>
          </a:solidFill>
          <a:ln>
            <a:solidFill>
              <a:schemeClr val="tx1">
                <a:lumMod val="20000"/>
                <a:lumOff val="8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0" y="346416"/>
            <a:ext cx="12192000" cy="1143000"/>
          </a:xfrm>
        </p:spPr>
        <p:txBody>
          <a:bodyPr/>
          <a:lstStyle/>
          <a:p>
            <a:pPr algn="ctr"/>
            <a:r>
              <a:rPr lang="zh-CN" altLang="en-US" b="1" dirty="0" smtClean="0">
                <a:solidFill>
                  <a:schemeClr val="bg1"/>
                </a:solidFill>
              </a:rPr>
              <a:t>互联网提供了什么</a:t>
            </a:r>
            <a:endParaRPr lang="en-US" b="1" dirty="0">
              <a:solidFill>
                <a:schemeClr val="bg1"/>
              </a:solidFill>
            </a:endParaRPr>
          </a:p>
        </p:txBody>
      </p:sp>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92338" y="1759882"/>
            <a:ext cx="4781167" cy="1885776"/>
          </a:xfrm>
          <a:prstGeom prst="rect">
            <a:avLst/>
          </a:prstGeom>
        </p:spPr>
      </p:pic>
    </p:spTree>
    <p:extLst>
      <p:ext uri="{BB962C8B-B14F-4D97-AF65-F5344CB8AC3E}">
        <p14:creationId xmlns="" xmlns:p14="http://schemas.microsoft.com/office/powerpoint/2010/main" val="3591855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1803" y="6391169"/>
            <a:ext cx="8213823" cy="307777"/>
          </a:xfrm>
          <a:prstGeom prst="rect">
            <a:avLst/>
          </a:prstGeom>
        </p:spPr>
        <p:txBody>
          <a:bodyPr wrap="square">
            <a:spAutoFit/>
          </a:bodyPr>
          <a:lstStyle/>
          <a:p>
            <a:r>
              <a:rPr lang="en-US" sz="1400" dirty="0">
                <a:hlinkClick r:id="rId3"/>
              </a:rPr>
              <a:t>http://www.telegraph.co.uk/news/worldnews/1575293/Schoolboy-hacks-into-citys-tram-</a:t>
            </a:r>
            <a:r>
              <a:rPr lang="en-US" sz="1400" dirty="0" smtClean="0">
                <a:hlinkClick r:id="rId3"/>
              </a:rPr>
              <a:t>system.html</a:t>
            </a:r>
            <a:r>
              <a:rPr lang="en-US" sz="1400" dirty="0" smtClean="0"/>
              <a:t> </a:t>
            </a:r>
            <a:endParaRPr lang="en-US" sz="1400" dirty="0"/>
          </a:p>
        </p:txBody>
      </p:sp>
      <p:pic>
        <p:nvPicPr>
          <p:cNvPr id="4" name="Picture 3" descr="Screen Shot 2015-05-17 at 12.42.20 PM.pn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78913" y="1600254"/>
            <a:ext cx="4064000" cy="723900"/>
          </a:xfrm>
          <a:prstGeom prst="rect">
            <a:avLst/>
          </a:prstGeom>
        </p:spPr>
      </p:pic>
      <p:pic>
        <p:nvPicPr>
          <p:cNvPr id="5" name="Picture 4" descr="Screen Shot 2015-05-17 at 12.42.33 PM.png"/>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217021" y="2345959"/>
            <a:ext cx="5689600" cy="520700"/>
          </a:xfrm>
          <a:prstGeom prst="rect">
            <a:avLst/>
          </a:prstGeom>
        </p:spPr>
      </p:pic>
      <p:pic>
        <p:nvPicPr>
          <p:cNvPr id="12" name="Picture 11" descr="Screen Shot 2015-05-17 at 12.42.55 PM.png"/>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978913" y="2765899"/>
            <a:ext cx="4165817" cy="3465680"/>
          </a:xfrm>
          <a:prstGeom prst="rect">
            <a:avLst/>
          </a:prstGeom>
        </p:spPr>
      </p:pic>
      <p:sp>
        <p:nvSpPr>
          <p:cNvPr id="3" name="Rectangle 2"/>
          <p:cNvSpPr/>
          <p:nvPr/>
        </p:nvSpPr>
        <p:spPr>
          <a:xfrm>
            <a:off x="6876923" y="2988575"/>
            <a:ext cx="5130800" cy="1477328"/>
          </a:xfrm>
          <a:prstGeom prst="rect">
            <a:avLst/>
          </a:prstGeom>
        </p:spPr>
        <p:txBody>
          <a:bodyPr wrap="square">
            <a:spAutoFit/>
          </a:bodyPr>
          <a:lstStyle/>
          <a:p>
            <a:pPr marL="285750" indent="-285750">
              <a:buFont typeface="Arial"/>
              <a:buChar char="•"/>
            </a:pPr>
            <a:r>
              <a:rPr lang="zh-CN" altLang="en-US" dirty="0" smtClean="0">
                <a:solidFill>
                  <a:srgbClr val="FF0000"/>
                </a:solidFill>
                <a:latin typeface="Helvetica "/>
              </a:rPr>
              <a:t>一次脱轨事件中造成</a:t>
            </a:r>
            <a:r>
              <a:rPr lang="en-US" altLang="zh-CN" dirty="0" smtClean="0">
                <a:solidFill>
                  <a:srgbClr val="FF0000"/>
                </a:solidFill>
                <a:latin typeface="Helvetica "/>
              </a:rPr>
              <a:t>12</a:t>
            </a:r>
            <a:r>
              <a:rPr lang="zh-CN" altLang="en-US" dirty="0" smtClean="0">
                <a:solidFill>
                  <a:srgbClr val="FF0000"/>
                </a:solidFill>
                <a:latin typeface="Helvetica "/>
              </a:rPr>
              <a:t>人受伤</a:t>
            </a:r>
            <a:r>
              <a:rPr lang="en-US" dirty="0" smtClean="0">
                <a:latin typeface="Helvetica "/>
              </a:rPr>
              <a:t>…</a:t>
            </a:r>
          </a:p>
          <a:p>
            <a:endParaRPr lang="en-US" dirty="0" smtClean="0">
              <a:latin typeface="Helvetica "/>
            </a:endParaRPr>
          </a:p>
          <a:p>
            <a:pPr marL="285750" indent="-285750">
              <a:buFont typeface="Arial"/>
              <a:buChar char="•"/>
            </a:pPr>
            <a:r>
              <a:rPr lang="zh-CN" altLang="en-US" dirty="0" smtClean="0">
                <a:solidFill>
                  <a:srgbClr val="FF0000"/>
                </a:solidFill>
                <a:latin typeface="Helvetica "/>
              </a:rPr>
              <a:t>他把它当作巨型的机车组</a:t>
            </a:r>
            <a:endParaRPr lang="en-US" dirty="0">
              <a:latin typeface="Helvetica "/>
            </a:endParaRPr>
          </a:p>
          <a:p>
            <a:pPr marL="285750" indent="-285750">
              <a:buFont typeface="Arial"/>
              <a:buChar char="•"/>
            </a:pPr>
            <a:endParaRPr lang="en-US" dirty="0">
              <a:latin typeface="Helvetica "/>
            </a:endParaRPr>
          </a:p>
          <a:p>
            <a:pPr marL="285750" indent="-285750">
              <a:buFont typeface="Arial"/>
              <a:buChar char="•"/>
            </a:pPr>
            <a:r>
              <a:rPr lang="zh-CN" altLang="en-US" dirty="0" smtClean="0">
                <a:solidFill>
                  <a:srgbClr val="FF0000"/>
                </a:solidFill>
                <a:latin typeface="Helvetica "/>
              </a:rPr>
              <a:t>年仅</a:t>
            </a:r>
            <a:r>
              <a:rPr lang="en-US" dirty="0" smtClean="0">
                <a:solidFill>
                  <a:srgbClr val="FF0000"/>
                </a:solidFill>
                <a:latin typeface="Helvetica "/>
              </a:rPr>
              <a:t>14</a:t>
            </a:r>
            <a:r>
              <a:rPr lang="zh-CN" altLang="en-US" dirty="0" smtClean="0">
                <a:solidFill>
                  <a:srgbClr val="FF0000"/>
                </a:solidFill>
                <a:latin typeface="Helvetica "/>
              </a:rPr>
              <a:t>岁，</a:t>
            </a:r>
            <a:r>
              <a:rPr lang="zh-CN" altLang="en-US" dirty="0" smtClean="0">
                <a:latin typeface="Helvetica "/>
              </a:rPr>
              <a:t>被老师形容为</a:t>
            </a:r>
            <a:r>
              <a:rPr lang="zh-CN" altLang="en-US" dirty="0">
                <a:solidFill>
                  <a:srgbClr val="FF0000"/>
                </a:solidFill>
                <a:latin typeface="Helvetica "/>
              </a:rPr>
              <a:t>模</a:t>
            </a:r>
            <a:r>
              <a:rPr lang="zh-CN" altLang="en-US" dirty="0" smtClean="0">
                <a:solidFill>
                  <a:srgbClr val="FF0000"/>
                </a:solidFill>
                <a:latin typeface="Helvetica "/>
              </a:rPr>
              <a:t>范学生</a:t>
            </a:r>
            <a:endParaRPr lang="en-US" dirty="0">
              <a:latin typeface="Helvetica "/>
            </a:endParaRPr>
          </a:p>
        </p:txBody>
      </p:sp>
      <p:sp>
        <p:nvSpPr>
          <p:cNvPr id="8" name="Title 1"/>
          <p:cNvSpPr>
            <a:spLocks noGrp="1"/>
          </p:cNvSpPr>
          <p:nvPr>
            <p:ph type="title"/>
          </p:nvPr>
        </p:nvSpPr>
        <p:spPr>
          <a:xfrm>
            <a:off x="0" y="346416"/>
            <a:ext cx="12192000" cy="1143000"/>
          </a:xfrm>
        </p:spPr>
        <p:txBody>
          <a:bodyPr/>
          <a:lstStyle/>
          <a:p>
            <a:pPr algn="ctr"/>
            <a:r>
              <a:rPr lang="zh-CN" altLang="en-US" b="1" dirty="0" smtClean="0">
                <a:solidFill>
                  <a:schemeClr val="bg1"/>
                </a:solidFill>
              </a:rPr>
              <a:t>他并非本性如此？破坏</a:t>
            </a:r>
            <a:r>
              <a:rPr lang="en-US" b="1" dirty="0" smtClean="0">
                <a:solidFill>
                  <a:schemeClr val="bg1"/>
                </a:solidFill>
              </a:rPr>
              <a:t>…</a:t>
            </a:r>
            <a:endParaRPr lang="en-US" b="1" dirty="0">
              <a:solidFill>
                <a:schemeClr val="bg1"/>
              </a:solidFill>
            </a:endParaRPr>
          </a:p>
        </p:txBody>
      </p:sp>
    </p:spTree>
    <p:extLst>
      <p:ext uri="{BB962C8B-B14F-4D97-AF65-F5344CB8AC3E}">
        <p14:creationId xmlns="" xmlns:p14="http://schemas.microsoft.com/office/powerpoint/2010/main" val="30398085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666666"/>
      </a:dk1>
      <a:lt1>
        <a:sysClr val="window" lastClr="FFFFFF"/>
      </a:lt1>
      <a:dk2>
        <a:srgbClr val="003065"/>
      </a:dk2>
      <a:lt2>
        <a:srgbClr val="B4B4B4"/>
      </a:lt2>
      <a:accent1>
        <a:srgbClr val="00A3E0"/>
      </a:accent1>
      <a:accent2>
        <a:srgbClr val="E61A4E"/>
      </a:accent2>
      <a:accent3>
        <a:srgbClr val="FCB65E"/>
      </a:accent3>
      <a:accent4>
        <a:srgbClr val="572E86"/>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7580948</TotalTime>
  <Words>4837</Words>
  <Application>Microsoft Office PowerPoint</Application>
  <PresentationFormat>自定义</PresentationFormat>
  <Paragraphs>794</Paragraphs>
  <Slides>61</Slides>
  <Notes>30</Notes>
  <HiddenSlides>0</HiddenSlides>
  <MMClips>0</MMClips>
  <ScaleCrop>false</ScaleCrop>
  <HeadingPairs>
    <vt:vector size="4" baseType="variant">
      <vt:variant>
        <vt:lpstr>主题</vt:lpstr>
      </vt:variant>
      <vt:variant>
        <vt:i4>1</vt:i4>
      </vt:variant>
      <vt:variant>
        <vt:lpstr>幻灯片标题</vt:lpstr>
      </vt:variant>
      <vt:variant>
        <vt:i4>61</vt:i4>
      </vt:variant>
    </vt:vector>
  </HeadingPairs>
  <TitlesOfParts>
    <vt:vector size="62" baseType="lpstr">
      <vt:lpstr>Office Theme</vt:lpstr>
      <vt:lpstr>幻灯片 1</vt:lpstr>
      <vt:lpstr>关于我们</vt:lpstr>
      <vt:lpstr>目标：关键基础设施</vt:lpstr>
      <vt:lpstr>幻灯片 4</vt:lpstr>
      <vt:lpstr>迈向未来 互联网系统和设备的发展</vt:lpstr>
      <vt:lpstr>幻灯片 6</vt:lpstr>
      <vt:lpstr>幻灯片 7</vt:lpstr>
      <vt:lpstr>互联网提供了什么</vt:lpstr>
      <vt:lpstr>他并非本性如此？破坏…</vt:lpstr>
      <vt:lpstr>严重到什么程度?</vt:lpstr>
      <vt:lpstr>幻灯片 11</vt:lpstr>
      <vt:lpstr>幻灯片 12</vt:lpstr>
      <vt:lpstr>幻灯片 13</vt:lpstr>
      <vt:lpstr>幻灯片 14</vt:lpstr>
      <vt:lpstr>幻灯片 15</vt:lpstr>
      <vt:lpstr>攻击向量</vt:lpstr>
      <vt:lpstr>IT界该改变游戏规则了。部署安全微分割简化网络,减少IPS误报和漏报、防火墙日志和网络错误，使网络更安全且更易于管理  </vt:lpstr>
      <vt:lpstr>Tempered Networks：高级安全微分割变得容易</vt:lpstr>
      <vt:lpstr>复杂变得简单</vt:lpstr>
      <vt:lpstr>Tempered Network的核心</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现今所有事务都在IP上运行!</vt:lpstr>
      <vt:lpstr>攻击向量</vt:lpstr>
      <vt:lpstr>高级安全微分割</vt:lpstr>
      <vt:lpstr>覆盖网络示例</vt:lpstr>
      <vt:lpstr>解决方案的参考标准</vt:lpstr>
      <vt:lpstr>当前的状态结构（常规）</vt:lpstr>
      <vt:lpstr>目标状态结构</vt:lpstr>
      <vt:lpstr>密钥信任管理</vt:lpstr>
      <vt:lpstr>Advanced Encryption进阶加密</vt:lpstr>
      <vt:lpstr>幻灯片 42</vt:lpstr>
      <vt:lpstr>幻灯片 43</vt:lpstr>
      <vt:lpstr>幻灯片 44</vt:lpstr>
      <vt:lpstr>灾难恢复– 我们的解决方案</vt:lpstr>
      <vt:lpstr>幻灯片 46</vt:lpstr>
      <vt:lpstr>幻灯片 47</vt:lpstr>
      <vt:lpstr>幻灯片 48</vt:lpstr>
      <vt:lpstr>幻灯片 49</vt:lpstr>
      <vt:lpstr>幻灯片 50</vt:lpstr>
      <vt:lpstr>幻灯片 51</vt:lpstr>
      <vt:lpstr>幻灯片 52</vt:lpstr>
      <vt:lpstr>幻灯片 53</vt:lpstr>
      <vt:lpstr>虚拟机远距离迁移 受2层ESP保护的桥连接应用案例</vt:lpstr>
      <vt:lpstr>幻灯片 55</vt:lpstr>
      <vt:lpstr>幻灯片 56</vt:lpstr>
      <vt:lpstr>幻灯片 57</vt:lpstr>
      <vt:lpstr>维护流动办公室/在家办公的安全</vt:lpstr>
      <vt:lpstr>幻灯片 59</vt:lpstr>
      <vt:lpstr>幻灯片 60</vt:lpstr>
      <vt:lpstr>Thank you!</vt:lpstr>
    </vt:vector>
  </TitlesOfParts>
  <Company>Design Logix</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Carrie Wedemeyer</dc:creator>
  <cp:lastModifiedBy>User</cp:lastModifiedBy>
  <cp:revision>526</cp:revision>
  <dcterms:created xsi:type="dcterms:W3CDTF">2015-02-05T20:38:55Z</dcterms:created>
  <dcterms:modified xsi:type="dcterms:W3CDTF">2016-08-09T02:02:41Z</dcterms:modified>
</cp:coreProperties>
</file>